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59" r:id="rId4"/>
    <p:sldId id="286" r:id="rId5"/>
    <p:sldId id="260" r:id="rId6"/>
    <p:sldId id="261" r:id="rId7"/>
    <p:sldId id="263" r:id="rId8"/>
    <p:sldId id="264" r:id="rId9"/>
    <p:sldId id="281" r:id="rId10"/>
    <p:sldId id="293" r:id="rId11"/>
    <p:sldId id="300" r:id="rId12"/>
    <p:sldId id="298" r:id="rId13"/>
    <p:sldId id="266" r:id="rId14"/>
    <p:sldId id="265" r:id="rId15"/>
    <p:sldId id="267" r:id="rId16"/>
    <p:sldId id="268" r:id="rId17"/>
    <p:sldId id="269" r:id="rId18"/>
    <p:sldId id="270" r:id="rId19"/>
    <p:sldId id="271" r:id="rId20"/>
    <p:sldId id="272" r:id="rId21"/>
    <p:sldId id="273" r:id="rId22"/>
    <p:sldId id="294" r:id="rId23"/>
    <p:sldId id="274" r:id="rId24"/>
    <p:sldId id="288" r:id="rId25"/>
    <p:sldId id="282" r:id="rId26"/>
    <p:sldId id="295" r:id="rId27"/>
    <p:sldId id="290" r:id="rId28"/>
    <p:sldId id="296" r:id="rId29"/>
    <p:sldId id="297" r:id="rId30"/>
    <p:sldId id="275" r:id="rId31"/>
    <p:sldId id="284" r:id="rId32"/>
    <p:sldId id="279" r:id="rId33"/>
    <p:sldId id="299" r:id="rId34"/>
    <p:sldId id="280" r:id="rId3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85" autoAdjust="0"/>
  </p:normalViewPr>
  <p:slideViewPr>
    <p:cSldViewPr>
      <p:cViewPr varScale="1">
        <p:scale>
          <a:sx n="67" d="100"/>
          <a:sy n="67" d="100"/>
        </p:scale>
        <p:origin x="147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73531-2DF4-4224-B9A5-BA6F5DA19E05}" type="datetimeFigureOut">
              <a:rPr lang="zh-TW" altLang="en-US" smtClean="0"/>
              <a:pPr/>
              <a:t>2017/2/17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7D428-C110-4F10-AA7D-7CBD67261D52}" type="slidenum">
              <a:rPr lang="zh-TW" altLang="en-US" smtClean="0"/>
              <a:pPr/>
              <a:t>‹#›</a:t>
            </a:fld>
            <a:endParaRPr lang="zh-TW" altLang="en-US"/>
          </a:p>
        </p:txBody>
      </p:sp>
    </p:spTree>
    <p:extLst>
      <p:ext uri="{BB962C8B-B14F-4D97-AF65-F5344CB8AC3E}">
        <p14:creationId xmlns:p14="http://schemas.microsoft.com/office/powerpoint/2010/main" val="781981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996FA1B-F9F9-4314-8B94-B143ECEB9538}" type="slidenum">
              <a:rPr lang="zh-TW" altLang="en-US" smtClean="0"/>
              <a:pPr/>
              <a:t>6</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https://www.caac.ccu.edu.tw/star105/document/105apply_for_reporter_ppt_0511.pdf</a:t>
            </a:r>
            <a:endParaRPr lang="zh-TW" altLang="en-US" dirty="0"/>
          </a:p>
        </p:txBody>
      </p:sp>
      <p:sp>
        <p:nvSpPr>
          <p:cNvPr id="4" name="投影片編號版面配置區 3"/>
          <p:cNvSpPr>
            <a:spLocks noGrp="1"/>
          </p:cNvSpPr>
          <p:nvPr>
            <p:ph type="sldNum" sz="quarter" idx="10"/>
          </p:nvPr>
        </p:nvSpPr>
        <p:spPr/>
        <p:txBody>
          <a:bodyPr/>
          <a:lstStyle/>
          <a:p>
            <a:fld id="{7987D428-C110-4F10-AA7D-7CBD67261D52}" type="slidenum">
              <a:rPr lang="zh-TW" altLang="en-US" smtClean="0"/>
              <a:pPr/>
              <a:t>29</a:t>
            </a:fld>
            <a:endParaRPr lang="zh-TW" altLang="en-US"/>
          </a:p>
        </p:txBody>
      </p:sp>
    </p:spTree>
    <p:extLst>
      <p:ext uri="{BB962C8B-B14F-4D97-AF65-F5344CB8AC3E}">
        <p14:creationId xmlns:p14="http://schemas.microsoft.com/office/powerpoint/2010/main" val="3836616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注意一定會去的前提，若上了不論放棄與否均不得申請入學、科大申請</a:t>
            </a:r>
            <a:endParaRPr lang="zh-TW" altLang="en-US" dirty="0"/>
          </a:p>
        </p:txBody>
      </p:sp>
      <p:sp>
        <p:nvSpPr>
          <p:cNvPr id="4" name="投影片編號版面配置區 3"/>
          <p:cNvSpPr>
            <a:spLocks noGrp="1"/>
          </p:cNvSpPr>
          <p:nvPr>
            <p:ph type="sldNum" sz="quarter" idx="10"/>
          </p:nvPr>
        </p:nvSpPr>
        <p:spPr/>
        <p:txBody>
          <a:bodyPr/>
          <a:lstStyle/>
          <a:p>
            <a:fld id="{9D899FDF-13E3-4A70-992D-402E246BDC33}" type="slidenum">
              <a:rPr lang="zh-TW" altLang="en-US" smtClean="0"/>
              <a:pPr/>
              <a:t>31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latin typeface="華康細圓體" panose="020F0309000000000000" pitchFamily="49" charset="-120"/>
                <a:ea typeface="華康細圓體" panose="020F0309000000000000" pitchFamily="49" charset="-120"/>
                <a:cs typeface="+mn-cs"/>
              </a:rPr>
              <a:t>3/8-3/10</a:t>
            </a:r>
            <a:r>
              <a:rPr lang="zh-TW" altLang="en-US" sz="1200" kern="1200" dirty="0" smtClean="0">
                <a:solidFill>
                  <a:schemeClr val="tx1"/>
                </a:solidFill>
                <a:latin typeface="華康細圓體" panose="020F0309000000000000" pitchFamily="49" charset="-120"/>
                <a:ea typeface="華康細圓體" panose="020F0309000000000000" pitchFamily="49" charset="-120"/>
                <a:cs typeface="+mn-cs"/>
              </a:rPr>
              <a:t> 申請報名</a:t>
            </a:r>
            <a:r>
              <a:rPr lang="en-US" altLang="zh-TW" sz="1200" kern="1200" dirty="0" smtClean="0">
                <a:solidFill>
                  <a:schemeClr val="tx1"/>
                </a:solidFill>
                <a:latin typeface="華康細圓體" panose="020F0309000000000000" pitchFamily="49" charset="-120"/>
                <a:ea typeface="華康細圓體" panose="020F0309000000000000" pitchFamily="49" charset="-120"/>
                <a:cs typeface="+mn-cs"/>
              </a:rPr>
              <a:t>(</a:t>
            </a:r>
            <a:r>
              <a:rPr lang="zh-TW" altLang="en-US" sz="1200" kern="1200" dirty="0" smtClean="0">
                <a:solidFill>
                  <a:schemeClr val="tx1"/>
                </a:solidFill>
                <a:latin typeface="華康細圓體" panose="020F0309000000000000" pitchFamily="49" charset="-120"/>
                <a:ea typeface="華康細圓體" panose="020F0309000000000000" pitchFamily="49" charset="-120"/>
                <a:cs typeface="+mn-cs"/>
              </a:rPr>
              <a:t>個人</a:t>
            </a:r>
            <a:r>
              <a:rPr lang="en-US" altLang="zh-TW" sz="1200" kern="1200" dirty="0" smtClean="0">
                <a:solidFill>
                  <a:schemeClr val="tx1"/>
                </a:solidFill>
                <a:latin typeface="華康細圓體" panose="020F0309000000000000" pitchFamily="49" charset="-120"/>
                <a:ea typeface="華康細圓體" panose="020F0309000000000000" pitchFamily="49" charset="-120"/>
                <a:cs typeface="+mn-cs"/>
              </a:rPr>
              <a:t>)</a:t>
            </a:r>
          </a:p>
          <a:p>
            <a:endParaRPr lang="zh-TW" altLang="en-US" dirty="0"/>
          </a:p>
        </p:txBody>
      </p:sp>
      <p:sp>
        <p:nvSpPr>
          <p:cNvPr id="4" name="投影片編號版面配置區 3"/>
          <p:cNvSpPr>
            <a:spLocks noGrp="1"/>
          </p:cNvSpPr>
          <p:nvPr>
            <p:ph type="sldNum" sz="quarter" idx="10"/>
          </p:nvPr>
        </p:nvSpPr>
        <p:spPr/>
        <p:txBody>
          <a:bodyPr/>
          <a:lstStyle/>
          <a:p>
            <a:fld id="{7987D428-C110-4F10-AA7D-7CBD67261D52}" type="slidenum">
              <a:rPr lang="zh-TW" altLang="en-US" smtClean="0"/>
              <a:pPr/>
              <a:t>33</a:t>
            </a:fld>
            <a:endParaRPr lang="zh-TW" altLang="en-US"/>
          </a:p>
        </p:txBody>
      </p:sp>
    </p:spTree>
    <p:extLst>
      <p:ext uri="{BB962C8B-B14F-4D97-AF65-F5344CB8AC3E}">
        <p14:creationId xmlns:p14="http://schemas.microsoft.com/office/powerpoint/2010/main" val="396270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996FA1B-F9F9-4314-8B94-B143ECEB9538}" type="slidenum">
              <a:rPr lang="zh-TW" altLang="en-US" smtClean="0"/>
              <a:pPr/>
              <a:t>7</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有空做動畫</a:t>
            </a:r>
            <a:endParaRPr lang="zh-TW" altLang="en-US" dirty="0"/>
          </a:p>
        </p:txBody>
      </p:sp>
      <p:sp>
        <p:nvSpPr>
          <p:cNvPr id="4" name="投影片編號版面配置區 3"/>
          <p:cNvSpPr>
            <a:spLocks noGrp="1"/>
          </p:cNvSpPr>
          <p:nvPr>
            <p:ph type="sldNum" sz="quarter" idx="10"/>
          </p:nvPr>
        </p:nvSpPr>
        <p:spPr/>
        <p:txBody>
          <a:bodyPr/>
          <a:lstStyle/>
          <a:p>
            <a:fld id="{3996FA1B-F9F9-4314-8B94-B143ECEB9538}" type="slidenum">
              <a:rPr lang="zh-TW" altLang="en-US" smtClean="0"/>
              <a:pPr/>
              <a:t>8</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如果是這樣 我們學生</a:t>
            </a:r>
            <a:r>
              <a:rPr lang="en-US" altLang="zh-TW" dirty="0" smtClean="0"/>
              <a:t>1~2%</a:t>
            </a:r>
            <a:r>
              <a:rPr lang="zh-TW" altLang="en-US" dirty="0" smtClean="0"/>
              <a:t> </a:t>
            </a:r>
            <a:r>
              <a:rPr lang="en-US" altLang="zh-TW" dirty="0" smtClean="0"/>
              <a:t>70</a:t>
            </a:r>
            <a:r>
              <a:rPr lang="zh-TW" altLang="en-US" dirty="0" smtClean="0"/>
              <a:t>以上機率不是很高嗎 為什麼不利呢</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3996FA1B-F9F9-4314-8B94-B143ECEB9538}" type="slidenum">
              <a:rPr lang="zh-TW" altLang="en-US" smtClean="0"/>
              <a:pPr/>
              <a:t>16</a:t>
            </a:fld>
            <a:endParaRPr lang="zh-TW" altLang="en-US"/>
          </a:p>
        </p:txBody>
      </p:sp>
    </p:spTree>
    <p:extLst>
      <p:ext uri="{BB962C8B-B14F-4D97-AF65-F5344CB8AC3E}">
        <p14:creationId xmlns:p14="http://schemas.microsoft.com/office/powerpoint/2010/main" val="174572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996FA1B-F9F9-4314-8B94-B143ECEB9538}" type="slidenum">
              <a:rPr lang="zh-TW" altLang="en-US" smtClean="0"/>
              <a:pPr/>
              <a:t>23</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長庚</a:t>
            </a:r>
            <a:r>
              <a:rPr lang="en-US" altLang="zh-TW" dirty="0" smtClean="0"/>
              <a:t>16%</a:t>
            </a:r>
            <a:r>
              <a:rPr lang="zh-TW" altLang="en-US" dirty="0" smtClean="0"/>
              <a:t> 高醫</a:t>
            </a:r>
            <a:r>
              <a:rPr lang="en-US" altLang="zh-TW" dirty="0" smtClean="0"/>
              <a:t>30%</a:t>
            </a:r>
            <a:r>
              <a:rPr lang="zh-TW" altLang="en-US" dirty="0" smtClean="0"/>
              <a:t> </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3996FA1B-F9F9-4314-8B94-B143ECEB9538}" type="slidenum">
              <a:rPr lang="zh-TW" altLang="en-US" smtClean="0"/>
              <a:pPr/>
              <a:t>25</a:t>
            </a:fld>
            <a:endParaRPr lang="zh-TW" altLang="en-US"/>
          </a:p>
        </p:txBody>
      </p:sp>
    </p:spTree>
    <p:extLst>
      <p:ext uri="{BB962C8B-B14F-4D97-AF65-F5344CB8AC3E}">
        <p14:creationId xmlns:p14="http://schemas.microsoft.com/office/powerpoint/2010/main" val="4167210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長庚</a:t>
            </a:r>
            <a:r>
              <a:rPr lang="en-US" altLang="zh-TW" dirty="0" smtClean="0"/>
              <a:t>16%</a:t>
            </a:r>
            <a:r>
              <a:rPr lang="zh-TW" altLang="en-US" dirty="0" smtClean="0"/>
              <a:t> 高醫</a:t>
            </a:r>
            <a:r>
              <a:rPr lang="en-US" altLang="zh-TW" dirty="0" smtClean="0"/>
              <a:t>30%</a:t>
            </a:r>
            <a:r>
              <a:rPr lang="zh-TW" altLang="en-US" dirty="0" smtClean="0"/>
              <a:t> </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3996FA1B-F9F9-4314-8B94-B143ECEB9538}" type="slidenum">
              <a:rPr lang="zh-TW" altLang="en-US" smtClean="0"/>
              <a:pPr/>
              <a:t>26</a:t>
            </a:fld>
            <a:endParaRPr lang="zh-TW" altLang="en-US"/>
          </a:p>
        </p:txBody>
      </p:sp>
    </p:spTree>
    <p:extLst>
      <p:ext uri="{BB962C8B-B14F-4D97-AF65-F5344CB8AC3E}">
        <p14:creationId xmlns:p14="http://schemas.microsoft.com/office/powerpoint/2010/main" val="1326687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第一年、圈起來</a:t>
            </a:r>
            <a:endParaRPr lang="zh-TW" altLang="en-US" dirty="0"/>
          </a:p>
        </p:txBody>
      </p:sp>
      <p:sp>
        <p:nvSpPr>
          <p:cNvPr id="4" name="投影片編號版面配置區 3"/>
          <p:cNvSpPr>
            <a:spLocks noGrp="1"/>
          </p:cNvSpPr>
          <p:nvPr>
            <p:ph type="sldNum" sz="quarter" idx="10"/>
          </p:nvPr>
        </p:nvSpPr>
        <p:spPr/>
        <p:txBody>
          <a:bodyPr/>
          <a:lstStyle/>
          <a:p>
            <a:fld id="{7987D428-C110-4F10-AA7D-7CBD67261D52}" type="slidenum">
              <a:rPr lang="zh-TW" altLang="en-US" smtClean="0"/>
              <a:pPr/>
              <a:t>27</a:t>
            </a:fld>
            <a:endParaRPr lang="zh-TW" altLang="en-US"/>
          </a:p>
        </p:txBody>
      </p:sp>
    </p:spTree>
    <p:extLst>
      <p:ext uri="{BB962C8B-B14F-4D97-AF65-F5344CB8AC3E}">
        <p14:creationId xmlns:p14="http://schemas.microsoft.com/office/powerpoint/2010/main" val="861263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987D428-C110-4F10-AA7D-7CBD67261D52}" type="slidenum">
              <a:rPr lang="zh-TW" altLang="en-US" smtClean="0"/>
              <a:pPr/>
              <a:t>28</a:t>
            </a:fld>
            <a:endParaRPr lang="zh-TW" altLang="en-US"/>
          </a:p>
        </p:txBody>
      </p:sp>
    </p:spTree>
    <p:extLst>
      <p:ext uri="{BB962C8B-B14F-4D97-AF65-F5344CB8AC3E}">
        <p14:creationId xmlns:p14="http://schemas.microsoft.com/office/powerpoint/2010/main" val="3859269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標題投影片">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0"/>
            <a:ext cx="3498527" cy="2825393"/>
          </a:xfrm>
          <a:prstGeom prst="rect">
            <a:avLst/>
          </a:prstGeom>
        </p:spPr>
      </p:pic>
      <p:pic>
        <p:nvPicPr>
          <p:cNvPr id="8" name="Picture 7"/>
          <p:cNvPicPr>
            <a:picLocks noChangeAspect="1"/>
          </p:cNvPicPr>
          <p:nvPr/>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5" cstate="print"/>
          <a:stretch>
            <a:fillRect/>
          </a:stretch>
        </p:blipFill>
        <p:spPr>
          <a:xfrm>
            <a:off x="7662119" y="2819400"/>
            <a:ext cx="1461333" cy="2293850"/>
          </a:xfrm>
          <a:prstGeom prst="rect">
            <a:avLst/>
          </a:prstGeom>
        </p:spPr>
      </p:pic>
      <p:pic>
        <p:nvPicPr>
          <p:cNvPr id="11" name="Picture 10"/>
          <p:cNvPicPr>
            <a:picLocks/>
          </p:cNvPicPr>
          <p:nvPr/>
        </p:nvPicPr>
        <p:blipFill>
          <a:blip r:embed="rId6" cstate="print"/>
          <a:stretch>
            <a:fillRect/>
          </a:stretch>
        </p:blipFill>
        <p:spPr>
          <a:xfrm>
            <a:off x="20548" y="5089818"/>
            <a:ext cx="9098280" cy="1737360"/>
          </a:xfrm>
          <a:prstGeom prst="rect">
            <a:avLst/>
          </a:prstGeom>
        </p:spPr>
      </p:pic>
      <p:sp>
        <p:nvSpPr>
          <p:cNvPr id="14" name="Rectangle 13"/>
          <p:cNvSpPr/>
          <p:nvPr/>
        </p:nvSpPr>
        <p:spPr>
          <a:xfrm>
            <a:off x="8604448" y="2492896"/>
            <a:ext cx="455582" cy="95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47F28"/>
              </a:solidFill>
            </a:endParaRPr>
          </a:p>
        </p:txBody>
      </p:sp>
      <p:sp>
        <p:nvSpPr>
          <p:cNvPr id="6" name="Slide Number Placeholder 5"/>
          <p:cNvSpPr>
            <a:spLocks noGrp="1"/>
          </p:cNvSpPr>
          <p:nvPr>
            <p:ph type="sldNum" sz="quarter" idx="12"/>
          </p:nvPr>
        </p:nvSpPr>
        <p:spPr/>
        <p:txBody>
          <a:bodyPr/>
          <a:lstStyle>
            <a:lvl1pPr eaLnBrk="1" latinLnBrk="0" hangingPunct="1">
              <a:defRPr kumimoji="0" lang="zh-TW">
                <a:solidFill>
                  <a:schemeClr val="bg1"/>
                </a:solidFill>
              </a:defRPr>
            </a:lvl1pPr>
          </a:lstStyle>
          <a:p>
            <a:fld id="{CF6AFAC7-7E0B-4947-83A9-CA7616A20BA1}" type="slidenum">
              <a:rPr altLang="en-US" smtClean="0">
                <a:solidFill>
                  <a:prstClr val="white"/>
                </a:solidFill>
              </a:rPr>
              <a:pPr/>
              <a:t>‹#›</a:t>
            </a:fld>
            <a:endParaRPr altLang="en-US">
              <a:solidFill>
                <a:prstClr val="white"/>
              </a:solidFill>
            </a:endParaRPr>
          </a:p>
        </p:txBody>
      </p:sp>
      <p:sp>
        <p:nvSpPr>
          <p:cNvPr id="15" name="Text Placeholder 15"/>
          <p:cNvSpPr>
            <a:spLocks noGrp="1"/>
          </p:cNvSpPr>
          <p:nvPr>
            <p:ph type="body" sz="quarter" idx="14" hasCustomPrompt="1"/>
          </p:nvPr>
        </p:nvSpPr>
        <p:spPr>
          <a:xfrm>
            <a:off x="4572000" y="2274123"/>
            <a:ext cx="3970784" cy="506805"/>
          </a:xfrm>
        </p:spPr>
        <p:txBody>
          <a:bodyPr anchor="b">
            <a:normAutofit/>
          </a:bodyPr>
          <a:lstStyle>
            <a:lvl1pPr algn="r" eaLnBrk="1" latinLnBrk="0" hangingPunct="1">
              <a:buNone/>
              <a:defRPr kumimoji="0" lang="zh-TW" sz="2200" kern="1200">
                <a:solidFill>
                  <a:schemeClr val="tx1">
                    <a:lumMod val="75000"/>
                    <a:lumOff val="25000"/>
                  </a:schemeClr>
                </a:solidFill>
                <a:latin typeface="微軟正黑體" pitchFamily="34" charset="-120"/>
                <a:ea typeface="微軟正黑體" pitchFamily="34" charset="-120"/>
                <a:cs typeface="+mn-cs"/>
              </a:defRPr>
            </a:lvl1pPr>
          </a:lstStyle>
          <a:p>
            <a:pPr lvl="0"/>
            <a:r>
              <a:rPr kumimoji="0" lang="zh-TW" dirty="0"/>
              <a:t>按一下以編輯母片副標題樣式</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zh-TW" sz="3600" b="1" kern="1200" baseline="0">
                <a:solidFill>
                  <a:schemeClr val="bg1"/>
                </a:solidFill>
                <a:latin typeface="微軟正黑體" pitchFamily="34" charset="-120"/>
                <a:ea typeface="微軟正黑體" pitchFamily="34" charset="-120"/>
                <a:cs typeface="Arial" pitchFamily="34" charset="0"/>
              </a:defRPr>
            </a:lvl1pPr>
          </a:lstStyle>
          <a:p>
            <a:pPr marL="342900" lvl="0" indent="-342900" algn="l" defTabSz="914400" eaLnBrk="1" latinLnBrk="0" hangingPunct="1"/>
            <a:r>
              <a:rPr lang="zh-TW" altLang="en-US" smtClean="0"/>
              <a:t>按一下以編輯母片標題樣式</a:t>
            </a:r>
            <a:endParaRPr dirty="0"/>
          </a:p>
        </p:txBody>
      </p:sp>
    </p:spTree>
    <p:extLst>
      <p:ext uri="{BB962C8B-B14F-4D97-AF65-F5344CB8AC3E}">
        <p14:creationId xmlns:p14="http://schemas.microsoft.com/office/powerpoint/2010/main" val="3761257317"/>
      </p:ext>
    </p:extLst>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媒體 (含標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eaLnBrk="1" latinLnBrk="0" hangingPunct="1">
              <a:defRPr kumimoji="0" lang="zh-TW">
                <a:solidFill>
                  <a:schemeClr val="bg1"/>
                </a:solidFill>
              </a:defRPr>
            </a:lvl1pPr>
          </a:lstStyle>
          <a:p>
            <a:fld id="{CF6AFAC7-7E0B-4947-83A9-CA7616A20BA1}" type="slidenum">
              <a:rPr altLang="en-US" smtClean="0">
                <a:solidFill>
                  <a:prstClr val="white"/>
                </a:solidFill>
              </a:rPr>
              <a:pPr/>
              <a:t>‹#›</a:t>
            </a:fld>
            <a:endParaRPr altLang="en-US">
              <a:solidFill>
                <a:prstClr val="white"/>
              </a:solidFill>
            </a:endParaRPr>
          </a:p>
        </p:txBody>
      </p:sp>
      <p:sp>
        <p:nvSpPr>
          <p:cNvPr id="6" name="Rectangle 5"/>
          <p:cNvSpPr/>
          <p:nvPr/>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zh-TW" sz="1800" b="0">
                <a:solidFill>
                  <a:schemeClr val="bg1">
                    <a:lumMod val="85000"/>
                  </a:schemeClr>
                </a:solidFill>
                <a:latin typeface="Georgia" pitchFamily="18" charset="0"/>
              </a:defRPr>
            </a:lvl1pPr>
          </a:lstStyle>
          <a:p>
            <a:pPr eaLnBrk="1" latinLnBrk="0" hangingPunct="1"/>
            <a:r>
              <a:rPr lang="zh-TW" altLang="en-US" smtClean="0"/>
              <a:t>按一下以編輯母片標題樣式</a:t>
            </a:r>
            <a:endParaRPr dirty="0"/>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zh-TW"/>
            </a:lvl1pPr>
          </a:lstStyle>
          <a:p>
            <a:pPr eaLnBrk="1" latinLnBrk="0" hangingPunct="1"/>
            <a:r>
              <a:rPr lang="zh-TW" altLang="en-US" smtClean="0"/>
              <a:t>按一下圖示以新增多媒體</a:t>
            </a:r>
            <a:endParaRPr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zh-TW" sz="2400">
                <a:solidFill>
                  <a:schemeClr val="bg1"/>
                </a:solidFill>
              </a:defRPr>
            </a:lvl1pPr>
          </a:lstStyle>
          <a:p>
            <a:pPr lvl="0" eaLnBrk="1" latinLnBrk="0" hangingPunct="1"/>
            <a:r>
              <a:rPr lang="zh-TW" altLang="en-US" smtClean="0"/>
              <a:t>按一下以編輯母片文字樣式</a:t>
            </a:r>
          </a:p>
        </p:txBody>
      </p:sp>
    </p:spTree>
    <p:extLst>
      <p:ext uri="{BB962C8B-B14F-4D97-AF65-F5344CB8AC3E}">
        <p14:creationId xmlns:p14="http://schemas.microsoft.com/office/powerpoint/2010/main" val="2702760057"/>
      </p:ext>
    </p:extLst>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含標題的圖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0" y="6165304"/>
            <a:ext cx="914400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 name="Title 1"/>
          <p:cNvSpPr>
            <a:spLocks noGrp="1"/>
          </p:cNvSpPr>
          <p:nvPr>
            <p:ph type="title"/>
          </p:nvPr>
        </p:nvSpPr>
        <p:spPr>
          <a:xfrm>
            <a:off x="0" y="6246638"/>
            <a:ext cx="9144000" cy="422722"/>
          </a:xfrm>
          <a:noFill/>
        </p:spPr>
        <p:txBody>
          <a:bodyPr anchor="b">
            <a:normAutofit/>
          </a:bodyPr>
          <a:lstStyle>
            <a:lvl1pPr algn="ctr" eaLnBrk="1" latinLnBrk="0" hangingPunct="1">
              <a:defRPr kumimoji="0" lang="zh-TW" sz="2000" b="1">
                <a:solidFill>
                  <a:schemeClr val="tx1"/>
                </a:solidFill>
                <a:latin typeface="Georgia" pitchFamily="18" charset="0"/>
              </a:defRPr>
            </a:lvl1pPr>
          </a:lstStyle>
          <a:p>
            <a:pPr eaLnBrk="1" latinLnBrk="0" hangingPunct="1"/>
            <a:r>
              <a:rPr lang="zh-TW" altLang="en-US" smtClean="0"/>
              <a:t>按一下以編輯母片標題樣式</a:t>
            </a:r>
            <a:endParaRPr dirty="0"/>
          </a:p>
        </p:txBody>
      </p:sp>
      <p:sp>
        <p:nvSpPr>
          <p:cNvPr id="3" name="Picture Placeholder 2"/>
          <p:cNvSpPr>
            <a:spLocks noGrp="1"/>
          </p:cNvSpPr>
          <p:nvPr>
            <p:ph type="pic" idx="1"/>
          </p:nvPr>
        </p:nvSpPr>
        <p:spPr>
          <a:xfrm>
            <a:off x="539552" y="260648"/>
            <a:ext cx="8136904" cy="5616624"/>
          </a:xfrm>
        </p:spPr>
        <p:txBody>
          <a:bodyPr/>
          <a:lstStyle>
            <a:lvl1pPr marL="0" indent="0" eaLnBrk="1" latinLnBrk="0" hangingPunct="1">
              <a:buNone/>
              <a:defRPr kumimoji="0" lang="zh-TW" sz="3200"/>
            </a:lvl1pPr>
            <a:lvl2pPr marL="457200" indent="0" eaLnBrk="1" latinLnBrk="0" hangingPunct="1">
              <a:buNone/>
              <a:defRPr kumimoji="0" lang="zh-TW" sz="2800"/>
            </a:lvl2pPr>
            <a:lvl3pPr marL="914400" indent="0" eaLnBrk="1" latinLnBrk="0" hangingPunct="1">
              <a:buNone/>
              <a:defRPr kumimoji="0" lang="zh-TW" sz="2400"/>
            </a:lvl3pPr>
            <a:lvl4pPr marL="1371600" indent="0" eaLnBrk="1" latinLnBrk="0" hangingPunct="1">
              <a:buNone/>
              <a:defRPr kumimoji="0" lang="zh-TW" sz="2000"/>
            </a:lvl4pPr>
            <a:lvl5pPr marL="1828800" indent="0" eaLnBrk="1" latinLnBrk="0" hangingPunct="1">
              <a:buNone/>
              <a:defRPr kumimoji="0" lang="zh-TW" sz="2000"/>
            </a:lvl5pPr>
            <a:lvl6pPr marL="2286000" indent="0" eaLnBrk="1" latinLnBrk="0" hangingPunct="1">
              <a:buNone/>
              <a:defRPr kumimoji="0" lang="zh-TW" sz="2000"/>
            </a:lvl6pPr>
            <a:lvl7pPr marL="2743200" indent="0" eaLnBrk="1" latinLnBrk="0" hangingPunct="1">
              <a:buNone/>
              <a:defRPr kumimoji="0" lang="zh-TW" sz="2000"/>
            </a:lvl7pPr>
            <a:lvl8pPr marL="3200400" indent="0" eaLnBrk="1" latinLnBrk="0" hangingPunct="1">
              <a:buNone/>
              <a:defRPr kumimoji="0" lang="zh-TW" sz="2000"/>
            </a:lvl8pPr>
            <a:lvl9pPr marL="3657600" indent="0" eaLnBrk="1" latinLnBrk="0" hangingPunct="1">
              <a:buNone/>
              <a:defRPr kumimoji="0" lang="zh-TW" sz="2000"/>
            </a:lvl9pPr>
          </a:lstStyle>
          <a:p>
            <a:pPr eaLnBrk="1" latinLnBrk="0" hangingPunct="1"/>
            <a:r>
              <a:rPr lang="zh-TW" altLang="en-US" smtClean="0"/>
              <a:t>按一下圖示以新增圖片</a:t>
            </a:r>
            <a:endParaRPr dirty="0"/>
          </a:p>
        </p:txBody>
      </p:sp>
      <p:sp>
        <p:nvSpPr>
          <p:cNvPr id="7" name="Slide Number Placeholder 6"/>
          <p:cNvSpPr>
            <a:spLocks noGrp="1"/>
          </p:cNvSpPr>
          <p:nvPr>
            <p:ph type="sldNum" sz="quarter" idx="12"/>
          </p:nvPr>
        </p:nvSpPr>
        <p:spPr>
          <a:xfrm>
            <a:off x="7010400" y="5872187"/>
            <a:ext cx="2133600" cy="365125"/>
          </a:xfrm>
        </p:spPr>
        <p:txBody>
          <a:bodyPr/>
          <a:lstStyle>
            <a:lvl1pPr eaLnBrk="1" latinLnBrk="0" hangingPunct="1">
              <a:defRPr kumimoji="0" lang="zh-TW">
                <a:solidFill>
                  <a:schemeClr val="bg1"/>
                </a:solidFill>
              </a:defRPr>
            </a:lvl1pPr>
          </a:lstStyle>
          <a:p>
            <a:fld id="{CF6AFAC7-7E0B-4947-83A9-CA7616A20BA1}" type="slidenum">
              <a:rPr altLang="en-US" smtClean="0">
                <a:solidFill>
                  <a:prstClr val="white"/>
                </a:solidFill>
              </a:rPr>
              <a:pPr/>
              <a:t>‹#›</a:t>
            </a:fld>
            <a:endParaRPr altLang="en-US">
              <a:solidFill>
                <a:prstClr val="white"/>
              </a:solidFill>
            </a:endParaRPr>
          </a:p>
        </p:txBody>
      </p:sp>
      <p:pic>
        <p:nvPicPr>
          <p:cNvPr id="5" name="圖片 4" descr="鼎承-logo.gif"/>
          <p:cNvPicPr>
            <a:picLocks noChangeAspect="1"/>
          </p:cNvPicPr>
          <p:nvPr/>
        </p:nvPicPr>
        <p:blipFill>
          <a:blip r:embed="rId3" cstate="print"/>
          <a:stretch>
            <a:fillRect/>
          </a:stretch>
        </p:blipFill>
        <p:spPr>
          <a:xfrm>
            <a:off x="5053" y="6273690"/>
            <a:ext cx="827584" cy="395670"/>
          </a:xfrm>
          <a:prstGeom prst="rect">
            <a:avLst/>
          </a:prstGeom>
        </p:spPr>
      </p:pic>
    </p:spTree>
    <p:extLst>
      <p:ext uri="{BB962C8B-B14F-4D97-AF65-F5344CB8AC3E}">
        <p14:creationId xmlns:p14="http://schemas.microsoft.com/office/powerpoint/2010/main" val="3156222468"/>
      </p:ext>
    </p:extLst>
  </p:cSld>
  <p:clrMapOvr>
    <a:masterClrMapping/>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標題及直排文字">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a:p>
        </p:txBody>
      </p:sp>
      <p:sp>
        <p:nvSpPr>
          <p:cNvPr id="6" name="Slide Number Placeholder 5"/>
          <p:cNvSpPr>
            <a:spLocks noGrp="1"/>
          </p:cNvSpPr>
          <p:nvPr>
            <p:ph type="sldNum" sz="quarter" idx="12"/>
          </p:nvPr>
        </p:nvSpPr>
        <p:spPr/>
        <p:txBody>
          <a:bodyPr/>
          <a:lstStyle/>
          <a:p>
            <a:fld id="{CF6AFAC7-7E0B-4947-83A9-CA7616A20BA1}" type="slidenum">
              <a:rPr altLang="en-US" smtClean="0">
                <a:solidFill>
                  <a:srgbClr val="262626"/>
                </a:solidFill>
              </a:rPr>
              <a:pPr/>
              <a:t>‹#›</a:t>
            </a:fld>
            <a:endParaRPr altLang="en-US">
              <a:solidFill>
                <a:srgbClr val="262626"/>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zh-TW" sz="2800" b="1" kern="1200" baseline="0">
                <a:solidFill>
                  <a:schemeClr val="bg1"/>
                </a:solidFill>
                <a:latin typeface="微軟正黑體" pitchFamily="34" charset="-120"/>
                <a:ea typeface="微軟正黑體" pitchFamily="34" charset="-120"/>
                <a:cs typeface="+mn-cs"/>
              </a:defRPr>
            </a:lvl1pPr>
          </a:lstStyle>
          <a:p>
            <a:r>
              <a:rPr kumimoji="0" lang="zh-TW"/>
              <a:t>    按一下以編輯母片標題樣式</a:t>
            </a:r>
          </a:p>
        </p:txBody>
      </p:sp>
    </p:spTree>
    <p:extLst>
      <p:ext uri="{BB962C8B-B14F-4D97-AF65-F5344CB8AC3E}">
        <p14:creationId xmlns:p14="http://schemas.microsoft.com/office/powerpoint/2010/main" val="1011967861"/>
      </p:ext>
    </p:extLst>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zh-TW" altLang="en-US" smtClean="0"/>
              <a:t>按一下以編輯母片標題樣式</a:t>
            </a:r>
            <a:endParaRPr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dirty="0"/>
          </a:p>
        </p:txBody>
      </p:sp>
      <p:sp>
        <p:nvSpPr>
          <p:cNvPr id="6" name="Slide Number Placeholder 5"/>
          <p:cNvSpPr>
            <a:spLocks noGrp="1"/>
          </p:cNvSpPr>
          <p:nvPr>
            <p:ph type="sldNum" sz="quarter" idx="12"/>
          </p:nvPr>
        </p:nvSpPr>
        <p:spPr/>
        <p:txBody>
          <a:bodyPr/>
          <a:lstStyle>
            <a:lvl1pPr eaLnBrk="1" latinLnBrk="0" hangingPunct="1">
              <a:defRPr kumimoji="0" lang="zh-TW">
                <a:solidFill>
                  <a:schemeClr val="tx1">
                    <a:lumMod val="85000"/>
                    <a:lumOff val="15000"/>
                  </a:schemeClr>
                </a:solidFill>
              </a:defRPr>
            </a:lvl1pPr>
          </a:lstStyle>
          <a:p>
            <a:fld id="{CF6AFAC7-7E0B-4947-83A9-CA7616A20BA1}" type="slidenum">
              <a:rPr altLang="en-US" smtClean="0">
                <a:solidFill>
                  <a:srgbClr val="262626">
                    <a:lumMod val="85000"/>
                    <a:lumOff val="15000"/>
                  </a:srgbClr>
                </a:solidFill>
              </a:rPr>
              <a:pPr/>
              <a:t>‹#›</a:t>
            </a:fld>
            <a:endParaRPr altLang="en-US">
              <a:solidFill>
                <a:srgbClr val="262626">
                  <a:lumMod val="85000"/>
                  <a:lumOff val="15000"/>
                </a:srgbClr>
              </a:solidFill>
            </a:endParaRPr>
          </a:p>
        </p:txBody>
      </p:sp>
    </p:spTree>
    <p:extLst>
      <p:ext uri="{BB962C8B-B14F-4D97-AF65-F5344CB8AC3E}">
        <p14:creationId xmlns:p14="http://schemas.microsoft.com/office/powerpoint/2010/main" val="2886014692"/>
      </p:ext>
    </p:extLst>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p>
            <a:fld id="{AF083EE8-9D24-4AF2-BF7E-41900A051F8D}" type="datetimeFigureOut">
              <a:rPr lang="zh-TW" altLang="en-US">
                <a:solidFill>
                  <a:srgbClr val="262626"/>
                </a:solidFill>
              </a:rPr>
              <a:pPr/>
              <a:t>2017/2/17</a:t>
            </a:fld>
            <a:endParaRPr lang="zh-TW" altLang="en-US">
              <a:solidFill>
                <a:srgbClr val="262626"/>
              </a:solidFill>
            </a:endParaRPr>
          </a:p>
        </p:txBody>
      </p:sp>
      <p:sp>
        <p:nvSpPr>
          <p:cNvPr id="3" name="頁尾版面配置區 2"/>
          <p:cNvSpPr>
            <a:spLocks noGrp="1"/>
          </p:cNvSpPr>
          <p:nvPr>
            <p:ph type="ftr" sz="quarter" idx="11"/>
          </p:nvPr>
        </p:nvSpPr>
        <p:spPr>
          <a:xfrm>
            <a:off x="3124200" y="6356350"/>
            <a:ext cx="2895600" cy="365125"/>
          </a:xfrm>
          <a:prstGeom prst="rect">
            <a:avLst/>
          </a:prstGeom>
        </p:spPr>
        <p:txBody>
          <a:bodyPr/>
          <a:lstStyle/>
          <a:p>
            <a:endParaRPr lang="zh-TW" altLang="en-US">
              <a:solidFill>
                <a:srgbClr val="262626"/>
              </a:solidFill>
            </a:endParaRPr>
          </a:p>
        </p:txBody>
      </p:sp>
      <p:sp>
        <p:nvSpPr>
          <p:cNvPr id="4" name="投影片編號版面配置區 3"/>
          <p:cNvSpPr>
            <a:spLocks noGrp="1"/>
          </p:cNvSpPr>
          <p:nvPr>
            <p:ph type="sldNum" sz="quarter" idx="12"/>
          </p:nvPr>
        </p:nvSpPr>
        <p:spPr/>
        <p:txBody>
          <a:bodyPr/>
          <a:lstStyle/>
          <a:p>
            <a:fld id="{CF6AFAC7-7E0B-4947-83A9-CA7616A20BA1}" type="slidenum">
              <a:rPr altLang="en-US" smtClean="0">
                <a:solidFill>
                  <a:srgbClr val="262626"/>
                </a:solidFill>
              </a:rPr>
              <a:pPr/>
              <a:t>‹#›</a:t>
            </a:fld>
            <a:endParaRPr altLang="en-US">
              <a:solidFill>
                <a:srgbClr val="262626"/>
              </a:solidFill>
            </a:endParaRPr>
          </a:p>
        </p:txBody>
      </p:sp>
    </p:spTree>
    <p:extLst>
      <p:ext uri="{BB962C8B-B14F-4D97-AF65-F5344CB8AC3E}">
        <p14:creationId xmlns:p14="http://schemas.microsoft.com/office/powerpoint/2010/main" val="3628020070"/>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標題，美工圖案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美工圖案版面配置區 2"/>
          <p:cNvSpPr>
            <a:spLocks noGrp="1"/>
          </p:cNvSpPr>
          <p:nvPr>
            <p:ph type="clipArt" sz="half" idx="1"/>
          </p:nvPr>
        </p:nvSpPr>
        <p:spPr>
          <a:xfrm>
            <a:off x="457200" y="1600200"/>
            <a:ext cx="4038600" cy="4525963"/>
          </a:xfrm>
        </p:spPr>
        <p:txBody>
          <a:bodyPr/>
          <a:lstStyle/>
          <a:p>
            <a:pPr lvl="0"/>
            <a:r>
              <a:rPr lang="zh-TW" altLang="en-US" noProof="0" smtClean="0"/>
              <a:t>按一下圖示以新增美工 圖案</a:t>
            </a:r>
          </a:p>
        </p:txBody>
      </p:sp>
      <p:sp>
        <p:nvSpPr>
          <p:cNvPr id="4" name="文字版面配置區 3"/>
          <p:cNvSpPr>
            <a:spLocks noGrp="1"/>
          </p:cNvSpPr>
          <p:nvPr>
            <p:ph type="body"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fld id="{AF083EE8-9D24-4AF2-BF7E-41900A051F8D}" type="datetimeFigureOut">
              <a:rPr lang="zh-TW" altLang="en-US" smtClean="0">
                <a:solidFill>
                  <a:srgbClr val="262626"/>
                </a:solidFill>
              </a:rPr>
              <a:pPr/>
              <a:t>2017/2/17</a:t>
            </a:fld>
            <a:endParaRPr lang="zh-TW" altLang="en-US">
              <a:solidFill>
                <a:srgbClr val="262626"/>
              </a:solidFill>
            </a:endParaRPr>
          </a:p>
        </p:txBody>
      </p:sp>
      <p:sp>
        <p:nvSpPr>
          <p:cNvPr id="6"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endParaRPr lang="zh-TW" altLang="en-US">
              <a:solidFill>
                <a:srgbClr val="262626"/>
              </a:solidFill>
            </a:endParaRPr>
          </a:p>
        </p:txBody>
      </p:sp>
      <p:sp>
        <p:nvSpPr>
          <p:cNvPr id="7" name="Rectangle 6"/>
          <p:cNvSpPr>
            <a:spLocks noGrp="1" noChangeArrowheads="1"/>
          </p:cNvSpPr>
          <p:nvPr>
            <p:ph type="sldNum" sz="quarter" idx="12"/>
          </p:nvPr>
        </p:nvSpPr>
        <p:spPr>
          <a:ln/>
        </p:spPr>
        <p:txBody>
          <a:bodyPr/>
          <a:lstStyle>
            <a:lvl1pPr>
              <a:defRPr/>
            </a:lvl1pPr>
          </a:lstStyle>
          <a:p>
            <a:fld id="{CF6AFAC7-7E0B-4947-83A9-CA7616A20BA1}" type="slidenum">
              <a:rPr altLang="en-US" smtClean="0">
                <a:solidFill>
                  <a:srgbClr val="262626"/>
                </a:solidFill>
              </a:rPr>
              <a:pPr/>
              <a:t>‹#›</a:t>
            </a:fld>
            <a:endParaRPr altLang="en-US">
              <a:solidFill>
                <a:srgbClr val="262626"/>
              </a:solidFill>
            </a:endParaRPr>
          </a:p>
        </p:txBody>
      </p:sp>
    </p:spTree>
    <p:extLst>
      <p:ext uri="{BB962C8B-B14F-4D97-AF65-F5344CB8AC3E}">
        <p14:creationId xmlns:p14="http://schemas.microsoft.com/office/powerpoint/2010/main" val="394274469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a:prstGeom prst="rect">
            <a:avLst/>
          </a:prstGeom>
        </p:spPr>
        <p:txBody>
          <a:bodyPr/>
          <a:lstStyle>
            <a:lvl1pPr>
              <a:defRPr/>
            </a:lvl1pPr>
          </a:lstStyle>
          <a:p>
            <a:endParaRPr lang="en-US" altLang="zh-TW">
              <a:solidFill>
                <a:srgbClr val="262626"/>
              </a:solidFill>
            </a:endParaRPr>
          </a:p>
        </p:txBody>
      </p:sp>
      <p:sp>
        <p:nvSpPr>
          <p:cNvPr id="5" name="頁尾版面配置區 4"/>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zh-TW">
              <a:solidFill>
                <a:srgbClr val="262626"/>
              </a:solidFill>
            </a:endParaRPr>
          </a:p>
        </p:txBody>
      </p:sp>
      <p:sp>
        <p:nvSpPr>
          <p:cNvPr id="6" name="投影片編號版面配置區 5"/>
          <p:cNvSpPr>
            <a:spLocks noGrp="1"/>
          </p:cNvSpPr>
          <p:nvPr>
            <p:ph type="sldNum" sz="quarter" idx="12"/>
          </p:nvPr>
        </p:nvSpPr>
        <p:spPr>
          <a:xfrm>
            <a:off x="6553200" y="6245225"/>
            <a:ext cx="2133600" cy="476250"/>
          </a:xfrm>
        </p:spPr>
        <p:txBody>
          <a:bodyPr/>
          <a:lstStyle>
            <a:lvl1pPr>
              <a:defRPr/>
            </a:lvl1pPr>
          </a:lstStyle>
          <a:p>
            <a:fld id="{479D2E7A-38D4-4F33-9443-49DA5283326F}" type="slidenum">
              <a:rPr lang="en-US" altLang="zh-TW">
                <a:solidFill>
                  <a:srgbClr val="262626"/>
                </a:solidFill>
              </a:rPr>
              <a:pPr/>
              <a:t>‹#›</a:t>
            </a:fld>
            <a:endParaRPr lang="en-US" altLang="zh-TW">
              <a:solidFill>
                <a:srgbClr val="262626"/>
              </a:solidFill>
            </a:endParaRPr>
          </a:p>
        </p:txBody>
      </p:sp>
    </p:spTree>
    <p:extLst>
      <p:ext uri="{BB962C8B-B14F-4D97-AF65-F5344CB8AC3E}">
        <p14:creationId xmlns:p14="http://schemas.microsoft.com/office/powerpoint/2010/main" val="458837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3"/>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3"/>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64BA64F-B2FE-4BBA-B1ED-3FE5C98622AC}" type="slidenum">
              <a:rPr lang="en-US" altLang="zh-TW"/>
              <a:pPr>
                <a:defRPr/>
              </a:pPr>
              <a:t>‹#›</a:t>
            </a:fld>
            <a:endParaRPr lang="en-US" altLang="zh-TW"/>
          </a:p>
        </p:txBody>
      </p:sp>
    </p:spTree>
    <p:extLst>
      <p:ext uri="{BB962C8B-B14F-4D97-AF65-F5344CB8AC3E}">
        <p14:creationId xmlns:p14="http://schemas.microsoft.com/office/powerpoint/2010/main" val="48367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zh-TW" sz="3000" b="1" cap="all"/>
            </a:lvl1pPr>
          </a:lstStyle>
          <a:p>
            <a:pPr eaLnBrk="1" latinLnBrk="0" hangingPunct="1"/>
            <a:r>
              <a:rPr lang="zh-TW" altLang="en-US" smtClean="0"/>
              <a:t>按一下以編輯母片標題樣式</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zh-TW" sz="1800">
                <a:solidFill>
                  <a:schemeClr val="tx1">
                    <a:lumMod val="65000"/>
                    <a:lumOff val="35000"/>
                  </a:schemeClr>
                </a:solidFill>
              </a:defRPr>
            </a:lvl1pPr>
            <a:lvl2pPr marL="457200" indent="0" eaLnBrk="1" latinLnBrk="0" hangingPunct="1">
              <a:buNone/>
              <a:defRPr kumimoji="0" lang="zh-TW" sz="1800">
                <a:solidFill>
                  <a:schemeClr val="tx1">
                    <a:tint val="75000"/>
                  </a:schemeClr>
                </a:solidFill>
              </a:defRPr>
            </a:lvl2pPr>
            <a:lvl3pPr marL="914400" indent="0" eaLnBrk="1" latinLnBrk="0" hangingPunct="1">
              <a:buNone/>
              <a:defRPr kumimoji="0" lang="zh-TW" sz="1600">
                <a:solidFill>
                  <a:schemeClr val="tx1">
                    <a:tint val="75000"/>
                  </a:schemeClr>
                </a:solidFill>
              </a:defRPr>
            </a:lvl3pPr>
            <a:lvl4pPr marL="1371600" indent="0" eaLnBrk="1" latinLnBrk="0" hangingPunct="1">
              <a:buNone/>
              <a:defRPr kumimoji="0" lang="zh-TW" sz="1400">
                <a:solidFill>
                  <a:schemeClr val="tx1">
                    <a:tint val="75000"/>
                  </a:schemeClr>
                </a:solidFill>
              </a:defRPr>
            </a:lvl4pPr>
            <a:lvl5pPr marL="1828800" indent="0" eaLnBrk="1" latinLnBrk="0" hangingPunct="1">
              <a:buNone/>
              <a:defRPr kumimoji="0" lang="zh-TW" sz="1400">
                <a:solidFill>
                  <a:schemeClr val="tx1">
                    <a:tint val="75000"/>
                  </a:schemeClr>
                </a:solidFill>
              </a:defRPr>
            </a:lvl5pPr>
            <a:lvl6pPr marL="2286000" indent="0" eaLnBrk="1" latinLnBrk="0" hangingPunct="1">
              <a:buNone/>
              <a:defRPr kumimoji="0" lang="zh-TW" sz="1400">
                <a:solidFill>
                  <a:schemeClr val="tx1">
                    <a:tint val="75000"/>
                  </a:schemeClr>
                </a:solidFill>
              </a:defRPr>
            </a:lvl6pPr>
            <a:lvl7pPr marL="2743200" indent="0" eaLnBrk="1" latinLnBrk="0" hangingPunct="1">
              <a:buNone/>
              <a:defRPr kumimoji="0" lang="zh-TW" sz="1400">
                <a:solidFill>
                  <a:schemeClr val="tx1">
                    <a:tint val="75000"/>
                  </a:schemeClr>
                </a:solidFill>
              </a:defRPr>
            </a:lvl7pPr>
            <a:lvl8pPr marL="3200400" indent="0" eaLnBrk="1" latinLnBrk="0" hangingPunct="1">
              <a:buNone/>
              <a:defRPr kumimoji="0" lang="zh-TW" sz="1400">
                <a:solidFill>
                  <a:schemeClr val="tx1">
                    <a:tint val="75000"/>
                  </a:schemeClr>
                </a:solidFill>
              </a:defRPr>
            </a:lvl8pPr>
            <a:lvl9pPr marL="3657600" indent="0" eaLnBrk="1" latinLnBrk="0" hangingPunct="1">
              <a:buNone/>
              <a:defRPr kumimoji="0" lang="zh-TW" sz="1400">
                <a:solidFill>
                  <a:schemeClr val="tx1">
                    <a:tint val="75000"/>
                  </a:schemeClr>
                </a:solidFill>
              </a:defRPr>
            </a:lvl9pPr>
          </a:lstStyle>
          <a:p>
            <a:pPr lvl="0" eaLnBrk="1" latinLnBrk="0" hangingPunct="1"/>
            <a:r>
              <a:rPr lang="zh-TW" altLang="en-US" smtClean="0"/>
              <a:t>按一下以編輯母片文字樣式</a:t>
            </a:r>
          </a:p>
        </p:txBody>
      </p:sp>
      <p:sp>
        <p:nvSpPr>
          <p:cNvPr id="6" name="Slide Number Placeholder 5"/>
          <p:cNvSpPr>
            <a:spLocks noGrp="1"/>
          </p:cNvSpPr>
          <p:nvPr>
            <p:ph type="sldNum" sz="quarter" idx="12"/>
          </p:nvPr>
        </p:nvSpPr>
        <p:spPr/>
        <p:txBody>
          <a:bodyPr/>
          <a:lstStyle>
            <a:lvl1pPr eaLnBrk="1" latinLnBrk="0" hangingPunct="1">
              <a:defRPr kumimoji="0" lang="zh-TW">
                <a:solidFill>
                  <a:schemeClr val="tx1">
                    <a:lumMod val="85000"/>
                    <a:lumOff val="15000"/>
                  </a:schemeClr>
                </a:solidFill>
              </a:defRPr>
            </a:lvl1pPr>
          </a:lstStyle>
          <a:p>
            <a:fld id="{CF6AFAC7-7E0B-4947-83A9-CA7616A20BA1}" type="slidenum">
              <a:rPr altLang="en-US" smtClean="0">
                <a:solidFill>
                  <a:srgbClr val="262626">
                    <a:lumMod val="85000"/>
                    <a:lumOff val="15000"/>
                  </a:srgbClr>
                </a:solidFill>
              </a:rPr>
              <a:pPr/>
              <a:t>‹#›</a:t>
            </a:fld>
            <a:endParaRPr altLang="en-US">
              <a:solidFill>
                <a:srgbClr val="262626">
                  <a:lumMod val="85000"/>
                  <a:lumOff val="15000"/>
                </a:srgbClr>
              </a:solidFill>
            </a:endParaRPr>
          </a:p>
        </p:txBody>
      </p:sp>
      <p:sp>
        <p:nvSpPr>
          <p:cNvPr id="7" name="Oval 6"/>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solidFill>
                  <a:prstClr val="white"/>
                </a:solidFill>
              </a:rPr>
              <a:t>             </a:t>
            </a:r>
          </a:p>
        </p:txBody>
      </p:sp>
      <p:sp>
        <p:nvSpPr>
          <p:cNvPr id="8" name="Rectangle 7"/>
          <p:cNvSpPr/>
          <p:nvPr/>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solidFill>
                  <a:srgbClr val="FF6600"/>
                </a:solidFill>
              </a:rPr>
              <a:t>           </a:t>
            </a: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solidFill>
                  <a:prstClr val="white"/>
                </a:solidFill>
              </a:rPr>
              <a:t>       </a:t>
            </a:r>
          </a:p>
        </p:txBody>
      </p:sp>
    </p:spTree>
    <p:extLst>
      <p:ext uri="{BB962C8B-B14F-4D97-AF65-F5344CB8AC3E}">
        <p14:creationId xmlns:p14="http://schemas.microsoft.com/office/powerpoint/2010/main" val="4291837082"/>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標題及物件">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zh-TW" sz="3200" b="1">
                <a:solidFill>
                  <a:schemeClr val="tx1">
                    <a:lumMod val="85000"/>
                    <a:lumOff val="15000"/>
                  </a:schemeClr>
                </a:solidFill>
                <a:effectLst/>
              </a:defRPr>
            </a:lvl1pPr>
          </a:lstStyle>
          <a:p>
            <a:pPr eaLnBrk="1" latinLnBrk="0" hangingPunct="1"/>
            <a:r>
              <a:rPr lang="zh-TW" altLang="en-US" smtClean="0"/>
              <a:t>按一下以編輯母片標題樣式</a:t>
            </a:r>
            <a:endParaRPr dirty="0"/>
          </a:p>
        </p:txBody>
      </p:sp>
      <p:sp>
        <p:nvSpPr>
          <p:cNvPr id="3" name="Content Placeholder 2"/>
          <p:cNvSpPr>
            <a:spLocks noGrp="1"/>
          </p:cNvSpPr>
          <p:nvPr>
            <p:ph idx="1"/>
          </p:nvPr>
        </p:nvSpPr>
        <p:spPr/>
        <p:txBody>
          <a:bodyPr/>
          <a:lstStyle>
            <a:lvl1pPr eaLnBrk="1" latinLnBrk="0" hangingPunct="1">
              <a:defRPr kumimoji="0" lang="zh-TW">
                <a:solidFill>
                  <a:schemeClr val="tx1">
                    <a:lumMod val="85000"/>
                    <a:lumOff val="15000"/>
                  </a:schemeClr>
                </a:solidFill>
              </a:defRPr>
            </a:lvl1pPr>
            <a:lvl2pPr eaLnBrk="1" latinLnBrk="0" hangingPunct="1">
              <a:defRPr kumimoji="0" lang="zh-TW">
                <a:solidFill>
                  <a:schemeClr val="tx1">
                    <a:lumMod val="85000"/>
                    <a:lumOff val="15000"/>
                  </a:schemeClr>
                </a:solidFill>
              </a:defRPr>
            </a:lvl2pPr>
            <a:lvl3pPr eaLnBrk="1" latinLnBrk="0" hangingPunct="1">
              <a:defRPr kumimoji="0" lang="zh-TW">
                <a:solidFill>
                  <a:schemeClr val="tx1">
                    <a:lumMod val="85000"/>
                    <a:lumOff val="15000"/>
                  </a:schemeClr>
                </a:solidFill>
              </a:defRPr>
            </a:lvl3pPr>
            <a:lvl4pPr eaLnBrk="1" latinLnBrk="0" hangingPunct="1">
              <a:defRPr kumimoji="0" lang="zh-TW">
                <a:solidFill>
                  <a:schemeClr val="tx1">
                    <a:lumMod val="85000"/>
                    <a:lumOff val="15000"/>
                  </a:schemeClr>
                </a:solidFill>
              </a:defRPr>
            </a:lvl4pPr>
            <a:lvl5pPr eaLnBrk="1" latinLnBrk="0" hangingPunct="1">
              <a:defRPr kumimoji="0" lang="zh-TW">
                <a:solidFill>
                  <a:schemeClr val="tx1">
                    <a:lumMod val="85000"/>
                    <a:lumOff val="15000"/>
                  </a:schemeClr>
                </a:solidFill>
              </a:defRPr>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dirty="0"/>
          </a:p>
        </p:txBody>
      </p:sp>
      <p:sp>
        <p:nvSpPr>
          <p:cNvPr id="6" name="Slide Number Placeholder 5"/>
          <p:cNvSpPr>
            <a:spLocks noGrp="1"/>
          </p:cNvSpPr>
          <p:nvPr>
            <p:ph type="sldNum" sz="quarter" idx="12"/>
          </p:nvPr>
        </p:nvSpPr>
        <p:spPr/>
        <p:txBody>
          <a:bodyPr/>
          <a:lstStyle>
            <a:lvl1pPr eaLnBrk="1" latinLnBrk="0" hangingPunct="1">
              <a:defRPr kumimoji="0" lang="zh-TW">
                <a:solidFill>
                  <a:schemeClr val="tx1">
                    <a:lumMod val="85000"/>
                    <a:lumOff val="15000"/>
                  </a:schemeClr>
                </a:solidFill>
              </a:defRPr>
            </a:lvl1pPr>
          </a:lstStyle>
          <a:p>
            <a:fld id="{CF6AFAC7-7E0B-4947-83A9-CA7616A20BA1}" type="slidenum">
              <a:rPr altLang="en-US" smtClean="0">
                <a:solidFill>
                  <a:srgbClr val="262626">
                    <a:lumMod val="85000"/>
                    <a:lumOff val="15000"/>
                  </a:srgbClr>
                </a:solidFill>
              </a:rPr>
              <a:pPr/>
              <a:t>‹#›</a:t>
            </a:fld>
            <a:endParaRPr altLang="en-US">
              <a:solidFill>
                <a:srgbClr val="262626">
                  <a:lumMod val="85000"/>
                  <a:lumOff val="15000"/>
                </a:srgbClr>
              </a:solidFill>
            </a:endParaRPr>
          </a:p>
        </p:txBody>
      </p:sp>
    </p:spTree>
    <p:extLst>
      <p:ext uri="{BB962C8B-B14F-4D97-AF65-F5344CB8AC3E}">
        <p14:creationId xmlns:p14="http://schemas.microsoft.com/office/powerpoint/2010/main" val="3985620131"/>
      </p:ext>
    </p:extLst>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標題及物件: 強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lvl1pPr algn="l">
              <a:defRPr sz="4000">
                <a:latin typeface="華康海報體 Std W9" pitchFamily="82" charset="-120"/>
                <a:ea typeface="華康海報體 Std W9" pitchFamily="82" charset="-120"/>
              </a:defRPr>
            </a:lvl1pPr>
          </a:lstStyle>
          <a:p>
            <a:pPr eaLnBrk="1" latinLnBrk="0" hangingPunct="1"/>
            <a:r>
              <a:rPr lang="zh-TW" altLang="en-US" dirty="0" smtClean="0"/>
              <a:t>按一下以編輯母片標題樣式</a:t>
            </a:r>
            <a:endParaRPr dirty="0"/>
          </a:p>
        </p:txBody>
      </p:sp>
      <p:sp>
        <p:nvSpPr>
          <p:cNvPr id="5" name="Slide Number Placeholder 4"/>
          <p:cNvSpPr>
            <a:spLocks noGrp="1"/>
          </p:cNvSpPr>
          <p:nvPr>
            <p:ph type="sldNum" sz="quarter" idx="12"/>
          </p:nvPr>
        </p:nvSpPr>
        <p:spPr/>
        <p:txBody>
          <a:bodyPr/>
          <a:lstStyle>
            <a:lvl1pPr eaLnBrk="1" latinLnBrk="0" hangingPunct="1">
              <a:defRPr kumimoji="0" lang="zh-TW">
                <a:solidFill>
                  <a:schemeClr val="tx1">
                    <a:lumMod val="85000"/>
                    <a:lumOff val="15000"/>
                  </a:schemeClr>
                </a:solidFill>
              </a:defRPr>
            </a:lvl1pPr>
          </a:lstStyle>
          <a:p>
            <a:fld id="{CF6AFAC7-7E0B-4947-83A9-CA7616A20BA1}" type="slidenum">
              <a:rPr altLang="en-US" smtClean="0">
                <a:solidFill>
                  <a:srgbClr val="262626">
                    <a:lumMod val="85000"/>
                    <a:lumOff val="15000"/>
                  </a:srgbClr>
                </a:solidFill>
              </a:rPr>
              <a:pPr/>
              <a:t>‹#›</a:t>
            </a:fld>
            <a:endParaRPr altLang="en-US">
              <a:solidFill>
                <a:srgbClr val="262626">
                  <a:lumMod val="85000"/>
                  <a:lumOff val="15000"/>
                </a:srgbClr>
              </a:solidFill>
            </a:endParaRPr>
          </a:p>
        </p:txBody>
      </p:sp>
      <p:sp>
        <p:nvSpPr>
          <p:cNvPr id="6" name="Content Placeholder 2"/>
          <p:cNvSpPr>
            <a:spLocks noGrp="1"/>
          </p:cNvSpPr>
          <p:nvPr>
            <p:ph idx="1"/>
          </p:nvPr>
        </p:nvSpPr>
        <p:spPr>
          <a:xfrm>
            <a:off x="457200" y="1412776"/>
            <a:ext cx="8229600" cy="4713387"/>
          </a:xfrm>
        </p:spPr>
        <p:txBody>
          <a:bodyPr>
            <a:normAutofit/>
          </a:bodyPr>
          <a:lstStyle>
            <a:lvl1pPr eaLnBrk="1" latinLnBrk="0" hangingPunct="1">
              <a:defRPr kumimoji="0" lang="zh-TW" sz="3200">
                <a:solidFill>
                  <a:schemeClr val="tx1">
                    <a:lumMod val="85000"/>
                    <a:lumOff val="15000"/>
                  </a:schemeClr>
                </a:solidFill>
                <a:latin typeface="華康中圓體" pitchFamily="49" charset="-120"/>
                <a:ea typeface="華康中圓體" pitchFamily="49" charset="-120"/>
              </a:defRPr>
            </a:lvl1pPr>
            <a:lvl2pPr eaLnBrk="1" latinLnBrk="0" hangingPunct="1">
              <a:defRPr kumimoji="0" lang="zh-TW" sz="3200">
                <a:solidFill>
                  <a:schemeClr val="tx1">
                    <a:lumMod val="85000"/>
                    <a:lumOff val="15000"/>
                  </a:schemeClr>
                </a:solidFill>
                <a:latin typeface="華康中圓體" pitchFamily="49" charset="-120"/>
                <a:ea typeface="華康中圓體" pitchFamily="49" charset="-120"/>
              </a:defRPr>
            </a:lvl2pPr>
            <a:lvl3pPr eaLnBrk="1" latinLnBrk="0" hangingPunct="1">
              <a:defRPr kumimoji="0" lang="zh-TW" sz="3200">
                <a:solidFill>
                  <a:schemeClr val="tx1">
                    <a:lumMod val="85000"/>
                    <a:lumOff val="15000"/>
                  </a:schemeClr>
                </a:solidFill>
                <a:latin typeface="華康中圓體" pitchFamily="49" charset="-120"/>
                <a:ea typeface="華康中圓體" pitchFamily="49" charset="-120"/>
              </a:defRPr>
            </a:lvl3pPr>
            <a:lvl4pPr eaLnBrk="1" latinLnBrk="0" hangingPunct="1">
              <a:defRPr kumimoji="0" lang="zh-TW" sz="3200">
                <a:solidFill>
                  <a:schemeClr val="tx1">
                    <a:lumMod val="85000"/>
                    <a:lumOff val="15000"/>
                  </a:schemeClr>
                </a:solidFill>
                <a:latin typeface="華康中圓體" pitchFamily="49" charset="-120"/>
                <a:ea typeface="華康中圓體" pitchFamily="49" charset="-120"/>
              </a:defRPr>
            </a:lvl4pPr>
            <a:lvl5pPr eaLnBrk="1" latinLnBrk="0" hangingPunct="1">
              <a:defRPr kumimoji="0" lang="zh-TW" sz="3200">
                <a:solidFill>
                  <a:schemeClr val="tx1">
                    <a:lumMod val="85000"/>
                    <a:lumOff val="15000"/>
                  </a:schemeClr>
                </a:solidFill>
                <a:latin typeface="華康中圓體" pitchFamily="49" charset="-120"/>
                <a:ea typeface="華康中圓體" pitchFamily="49" charset="-120"/>
              </a:defRPr>
            </a:lvl5p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dirty="0"/>
          </a:p>
        </p:txBody>
      </p:sp>
    </p:spTree>
    <p:extLst>
      <p:ext uri="{BB962C8B-B14F-4D97-AF65-F5344CB8AC3E}">
        <p14:creationId xmlns:p14="http://schemas.microsoft.com/office/powerpoint/2010/main" val="2622843143"/>
      </p:ext>
    </p:extLst>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二個內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88640"/>
            <a:ext cx="6855297" cy="576064"/>
          </a:xfrm>
        </p:spPr>
        <p:txBody>
          <a:bodyPr anchor="b">
            <a:normAutofit/>
          </a:bodyPr>
          <a:lstStyle>
            <a:lvl1pPr algn="l" eaLnBrk="1" latinLnBrk="0" hangingPunct="1">
              <a:defRPr kumimoji="0" lang="zh-TW" sz="3200" b="1">
                <a:solidFill>
                  <a:schemeClr val="bg1"/>
                </a:solidFill>
              </a:defRPr>
            </a:lvl1pPr>
          </a:lstStyle>
          <a:p>
            <a:pPr eaLnBrk="1" latinLnBrk="0" hangingPunct="1"/>
            <a:r>
              <a:rPr lang="zh-TW" altLang="en-US" smtClean="0"/>
              <a:t>按一下以編輯母片標題樣式</a:t>
            </a:r>
            <a:endParaRPr dirty="0"/>
          </a:p>
        </p:txBody>
      </p:sp>
      <p:sp>
        <p:nvSpPr>
          <p:cNvPr id="3" name="Content Placeholder 2"/>
          <p:cNvSpPr>
            <a:spLocks noGrp="1"/>
          </p:cNvSpPr>
          <p:nvPr>
            <p:ph sz="half" idx="1"/>
          </p:nvPr>
        </p:nvSpPr>
        <p:spPr>
          <a:xfrm>
            <a:off x="457200" y="1196752"/>
            <a:ext cx="8291264" cy="5040560"/>
          </a:xfrm>
        </p:spPr>
        <p:txBody>
          <a:bodyPr/>
          <a:lstStyle>
            <a:lvl1pPr eaLnBrk="1" latinLnBrk="0" hangingPunct="1">
              <a:defRPr kumimoji="0" lang="zh-TW" sz="2800">
                <a:solidFill>
                  <a:schemeClr val="tx1">
                    <a:lumMod val="85000"/>
                    <a:lumOff val="15000"/>
                  </a:schemeClr>
                </a:solidFill>
              </a:defRPr>
            </a:lvl1pPr>
            <a:lvl2pPr eaLnBrk="1" latinLnBrk="0" hangingPunct="1">
              <a:defRPr kumimoji="0" lang="zh-TW" sz="2400">
                <a:solidFill>
                  <a:schemeClr val="tx1">
                    <a:lumMod val="85000"/>
                    <a:lumOff val="15000"/>
                  </a:schemeClr>
                </a:solidFill>
              </a:defRPr>
            </a:lvl2pPr>
            <a:lvl3pPr eaLnBrk="1" latinLnBrk="0" hangingPunct="1">
              <a:defRPr kumimoji="0" lang="zh-TW" sz="2000">
                <a:solidFill>
                  <a:schemeClr val="tx1">
                    <a:lumMod val="85000"/>
                    <a:lumOff val="15000"/>
                  </a:schemeClr>
                </a:solidFill>
              </a:defRPr>
            </a:lvl3pPr>
            <a:lvl4pPr eaLnBrk="1" latinLnBrk="0" hangingPunct="1">
              <a:defRPr kumimoji="0" lang="zh-TW" sz="1800">
                <a:solidFill>
                  <a:schemeClr val="tx1">
                    <a:lumMod val="85000"/>
                    <a:lumOff val="15000"/>
                  </a:schemeClr>
                </a:solidFill>
              </a:defRPr>
            </a:lvl4pPr>
            <a:lvl5pPr eaLnBrk="1" latinLnBrk="0" hangingPunct="1">
              <a:defRPr kumimoji="0" lang="zh-TW" sz="1800">
                <a:solidFill>
                  <a:schemeClr val="tx1">
                    <a:lumMod val="85000"/>
                    <a:lumOff val="15000"/>
                  </a:schemeClr>
                </a:solidFill>
              </a:defRPr>
            </a:lvl5pPr>
            <a:lvl6pPr eaLnBrk="1" latinLnBrk="0" hangingPunct="1">
              <a:defRPr kumimoji="0" lang="zh-TW" sz="1800"/>
            </a:lvl6pPr>
            <a:lvl7pPr eaLnBrk="1" latinLnBrk="0" hangingPunct="1">
              <a:defRPr kumimoji="0" lang="zh-TW" sz="1800"/>
            </a:lvl7pPr>
            <a:lvl8pPr eaLnBrk="1" latinLnBrk="0" hangingPunct="1">
              <a:defRPr kumimoji="0" lang="zh-TW" sz="1800"/>
            </a:lvl8pPr>
            <a:lvl9pPr eaLnBrk="1" latinLnBrk="0" hangingPunct="1">
              <a:defRPr kumimoji="0" lang="zh-TW"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dirty="0"/>
          </a:p>
        </p:txBody>
      </p:sp>
      <p:sp>
        <p:nvSpPr>
          <p:cNvPr id="7" name="Slide Number Placeholder 6"/>
          <p:cNvSpPr>
            <a:spLocks noGrp="1"/>
          </p:cNvSpPr>
          <p:nvPr>
            <p:ph type="sldNum" sz="quarter" idx="12"/>
          </p:nvPr>
        </p:nvSpPr>
        <p:spPr/>
        <p:txBody>
          <a:bodyPr/>
          <a:lstStyle/>
          <a:p>
            <a:fld id="{CF6AFAC7-7E0B-4947-83A9-CA7616A20BA1}" type="slidenum">
              <a:rPr altLang="en-US" smtClean="0">
                <a:solidFill>
                  <a:srgbClr val="262626"/>
                </a:solidFill>
              </a:rPr>
              <a:pPr/>
              <a:t>‹#›</a:t>
            </a:fld>
            <a:endParaRPr altLang="en-US">
              <a:solidFill>
                <a:srgbClr val="262626"/>
              </a:solidFill>
            </a:endParaRPr>
          </a:p>
        </p:txBody>
      </p:sp>
    </p:spTree>
    <p:extLst>
      <p:ext uri="{BB962C8B-B14F-4D97-AF65-F5344CB8AC3E}">
        <p14:creationId xmlns:p14="http://schemas.microsoft.com/office/powerpoint/2010/main" val="486175510"/>
      </p:ext>
    </p:extLst>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eaLnBrk="1" latinLnBrk="0" hangingPunct="1">
              <a:defRPr kumimoji="0" lang="zh-TW">
                <a:solidFill>
                  <a:schemeClr val="bg1"/>
                </a:solidFill>
              </a:defRPr>
            </a:lvl1pPr>
          </a:lstStyle>
          <a:p>
            <a:fld id="{CF6AFAC7-7E0B-4947-83A9-CA7616A20BA1}" type="slidenum">
              <a:rPr altLang="en-US" smtClean="0">
                <a:solidFill>
                  <a:prstClr val="white"/>
                </a:solidFill>
              </a:rPr>
              <a:pPr/>
              <a:t>‹#›</a:t>
            </a:fld>
            <a:endParaRPr altLang="en-US">
              <a:solidFill>
                <a:prstClr val="white"/>
              </a:solidFill>
            </a:endParaRPr>
          </a:p>
        </p:txBody>
      </p:sp>
      <p:sp>
        <p:nvSpPr>
          <p:cNvPr id="2" name="Title 1"/>
          <p:cNvSpPr>
            <a:spLocks noGrp="1"/>
          </p:cNvSpPr>
          <p:nvPr>
            <p:ph type="title"/>
          </p:nvPr>
        </p:nvSpPr>
        <p:spPr>
          <a:xfrm>
            <a:off x="1124400" y="2077200"/>
            <a:ext cx="7010400" cy="1143000"/>
          </a:xfrm>
        </p:spPr>
        <p:txBody>
          <a:bodyPr/>
          <a:lstStyle>
            <a:lvl1pPr algn="l" eaLnBrk="1" latinLnBrk="0" hangingPunct="1">
              <a:defRPr kumimoji="0" lang="zh-TW"/>
            </a:lvl1pPr>
          </a:lstStyle>
          <a:p>
            <a:pPr eaLnBrk="1" latinLnBrk="0" hangingPunct="1"/>
            <a:r>
              <a:rPr lang="zh-TW" altLang="en-US" smtClean="0"/>
              <a:t>按一下以編輯母片標題樣式</a:t>
            </a:r>
            <a:endParaRPr dirty="0"/>
          </a:p>
        </p:txBody>
      </p:sp>
    </p:spTree>
    <p:extLst>
      <p:ext uri="{BB962C8B-B14F-4D97-AF65-F5344CB8AC3E}">
        <p14:creationId xmlns:p14="http://schemas.microsoft.com/office/powerpoint/2010/main" val="3178590792"/>
      </p:ext>
    </p:extLst>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只有標題: 強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6AFAC7-7E0B-4947-83A9-CA7616A20BA1}" type="slidenum">
              <a:rPr altLang="en-US" smtClean="0">
                <a:solidFill>
                  <a:srgbClr val="262626"/>
                </a:solidFill>
              </a:rPr>
              <a:pPr/>
              <a:t>‹#›</a:t>
            </a:fld>
            <a:endParaRPr altLang="en-US">
              <a:solidFill>
                <a:srgbClr val="262626"/>
              </a:solidFill>
            </a:endParaRPr>
          </a:p>
        </p:txBody>
      </p:sp>
      <p:sp>
        <p:nvSpPr>
          <p:cNvPr id="6" name="Title 1"/>
          <p:cNvSpPr>
            <a:spLocks noGrp="1"/>
          </p:cNvSpPr>
          <p:nvPr>
            <p:ph type="title" hasCustomPrompt="1"/>
          </p:nvPr>
        </p:nvSpPr>
        <p:spPr>
          <a:xfrm>
            <a:off x="290400" y="3052372"/>
            <a:ext cx="8686800" cy="1095600"/>
          </a:xfrm>
        </p:spPr>
        <p:txBody>
          <a:bodyPr>
            <a:normAutofit/>
          </a:bodyPr>
          <a:lstStyle>
            <a:lvl1pPr algn="ctr" eaLnBrk="1" latinLnBrk="0" hangingPunct="1">
              <a:defRPr kumimoji="0" lang="zh-TW" sz="4600" b="1" kern="1200" spc="-150" baseline="0">
                <a:ln>
                  <a:gradFill>
                    <a:gsLst>
                      <a:gs pos="0">
                        <a:schemeClr val="bg1"/>
                      </a:gs>
                      <a:gs pos="50000">
                        <a:schemeClr val="bg1">
                          <a:lumMod val="75000"/>
                        </a:schemeClr>
                      </a:gs>
                    </a:gsLst>
                    <a:lin ang="5400000" scaled="0"/>
                  </a:gradFill>
                </a:ln>
                <a:solidFill>
                  <a:schemeClr val="accent6">
                    <a:lumMod val="50000"/>
                  </a:schemeClr>
                </a:solidFill>
                <a:effectLst>
                  <a:outerShdw blurRad="38100" algn="ctr" rotWithShape="0">
                    <a:prstClr val="black">
                      <a:alpha val="25000"/>
                    </a:prstClr>
                  </a:outerShdw>
                  <a:reflection blurRad="6350" stA="60000" endA="900" endPos="58000" dir="5400000" sy="-100000" algn="bl" rotWithShape="0"/>
                </a:effectLst>
                <a:latin typeface="微軟正黑體" pitchFamily="34" charset="-120"/>
                <a:ea typeface="微軟正黑體" pitchFamily="34" charset="-120"/>
                <a:cs typeface="+mn-cs"/>
              </a:defRPr>
            </a:lvl1pPr>
          </a:lstStyle>
          <a:p>
            <a:r>
              <a:rPr kumimoji="0" lang="zh-TW" dirty="0"/>
              <a:t>按一下以編輯母片標題樣式</a:t>
            </a:r>
          </a:p>
        </p:txBody>
      </p:sp>
    </p:spTree>
    <p:extLst>
      <p:ext uri="{BB962C8B-B14F-4D97-AF65-F5344CB8AC3E}">
        <p14:creationId xmlns:p14="http://schemas.microsoft.com/office/powerpoint/2010/main" val="3914009005"/>
      </p:ext>
    </p:extLst>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含文字的標題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eaLnBrk="1" latinLnBrk="0" hangingPunct="1">
              <a:defRPr kumimoji="0" lang="zh-TW">
                <a:solidFill>
                  <a:schemeClr val="bg1"/>
                </a:solidFill>
              </a:defRPr>
            </a:lvl1pPr>
          </a:lstStyle>
          <a:p>
            <a:fld id="{CF6AFAC7-7E0B-4947-83A9-CA7616A20BA1}" type="slidenum">
              <a:rPr altLang="en-US" smtClean="0">
                <a:solidFill>
                  <a:prstClr val="white"/>
                </a:solidFill>
              </a:rPr>
              <a:pPr/>
              <a:t>‹#›</a:t>
            </a:fld>
            <a:endParaRPr altLang="en-US">
              <a:solidFill>
                <a:prstClr val="white"/>
              </a:solidFill>
            </a:endParaRPr>
          </a:p>
        </p:txBody>
      </p:sp>
      <p:sp>
        <p:nvSpPr>
          <p:cNvPr id="7" name="Rectangle 6"/>
          <p:cNvSpPr/>
          <p:nvPr/>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zh-TW" sz="4000" kern="1200">
                <a:solidFill>
                  <a:schemeClr val="bg1"/>
                </a:solidFill>
                <a:latin typeface="微軟正黑體" pitchFamily="34" charset="-120"/>
                <a:ea typeface="微軟正黑體" pitchFamily="34" charset="-120"/>
                <a:cs typeface="+mn-cs"/>
              </a:defRPr>
            </a:lvl1pPr>
          </a:lstStyle>
          <a:p>
            <a:pPr eaLnBrk="1" latinLnBrk="0" hangingPunct="1"/>
            <a:r>
              <a:rPr lang="zh-TW" altLang="en-US" smtClean="0"/>
              <a:t>按一下以編輯母片標題樣式</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zh-TW" sz="1800" b="1" kern="1200">
                <a:solidFill>
                  <a:schemeClr val="bg1">
                    <a:lumMod val="65000"/>
                  </a:schemeClr>
                </a:solidFill>
                <a:latin typeface="微軟正黑體" pitchFamily="34" charset="-120"/>
                <a:ea typeface="微軟正黑體" pitchFamily="34" charset="-120"/>
                <a:cs typeface="+mn-cs"/>
              </a:defRPr>
            </a:lvl1pPr>
          </a:lstStyle>
          <a:p>
            <a:pPr lvl="0"/>
            <a:r>
              <a:rPr kumimoji="0" lang="zh-TW"/>
              <a:t>按一下以編輯母片副標題樣式</a:t>
            </a:r>
          </a:p>
        </p:txBody>
      </p:sp>
    </p:spTree>
    <p:extLst>
      <p:ext uri="{BB962C8B-B14F-4D97-AF65-F5344CB8AC3E}">
        <p14:creationId xmlns:p14="http://schemas.microsoft.com/office/powerpoint/2010/main" val="23491180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zh-TW" sz="2000" b="1"/>
            </a:lvl1pPr>
          </a:lstStyle>
          <a:p>
            <a:pPr eaLnBrk="1" latinLnBrk="0" hangingPunct="1"/>
            <a:r>
              <a:rPr lang="zh-TW" altLang="en-US" smtClean="0"/>
              <a:t>按一下以編輯母片標題樣式</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zh-TW" sz="2800">
                <a:solidFill>
                  <a:schemeClr val="bg1"/>
                </a:solidFill>
              </a:defRPr>
            </a:lvl1pPr>
            <a:lvl2pPr eaLnBrk="1" latinLnBrk="0" hangingPunct="1">
              <a:defRPr kumimoji="0" lang="zh-TW" sz="2800">
                <a:solidFill>
                  <a:schemeClr val="bg1"/>
                </a:solidFill>
              </a:defRPr>
            </a:lvl2pPr>
            <a:lvl3pPr eaLnBrk="1" latinLnBrk="0" hangingPunct="1">
              <a:defRPr kumimoji="0" lang="zh-TW" sz="2400">
                <a:solidFill>
                  <a:schemeClr val="bg1"/>
                </a:solidFill>
              </a:defRPr>
            </a:lvl3pPr>
            <a:lvl4pPr eaLnBrk="1" latinLnBrk="0" hangingPunct="1">
              <a:defRPr kumimoji="0" lang="zh-TW" sz="2000">
                <a:solidFill>
                  <a:schemeClr val="bg1"/>
                </a:solidFill>
              </a:defRPr>
            </a:lvl4pPr>
            <a:lvl5pPr eaLnBrk="1" latinLnBrk="0" hangingPunct="1">
              <a:defRPr kumimoji="0" lang="zh-TW" sz="2000">
                <a:solidFill>
                  <a:schemeClr val="bg1"/>
                </a:solidFill>
              </a:defRPr>
            </a:lvl5pPr>
            <a:lvl6pPr eaLnBrk="1" latinLnBrk="0" hangingPunct="1">
              <a:defRPr kumimoji="0" lang="zh-TW" sz="2000"/>
            </a:lvl6pPr>
            <a:lvl7pPr eaLnBrk="1" latinLnBrk="0" hangingPunct="1">
              <a:defRPr kumimoji="0" lang="zh-TW" sz="2000"/>
            </a:lvl7pPr>
            <a:lvl8pPr eaLnBrk="1" latinLnBrk="0" hangingPunct="1">
              <a:defRPr kumimoji="0" lang="zh-TW" sz="2000"/>
            </a:lvl8pPr>
            <a:lvl9pPr eaLnBrk="1" latinLnBrk="0" hangingPunct="1">
              <a:defRPr kumimoji="0" lang="zh-TW"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zh-TW" sz="1400">
                <a:solidFill>
                  <a:schemeClr val="tx1">
                    <a:lumMod val="75000"/>
                    <a:lumOff val="25000"/>
                  </a:schemeClr>
                </a:solidFill>
              </a:defRPr>
            </a:lvl1pPr>
            <a:lvl2pPr marL="457200" indent="0" eaLnBrk="1" latinLnBrk="0" hangingPunct="1">
              <a:buNone/>
              <a:defRPr kumimoji="0" lang="zh-TW" sz="1200"/>
            </a:lvl2pPr>
            <a:lvl3pPr marL="914400" indent="0" eaLnBrk="1" latinLnBrk="0" hangingPunct="1">
              <a:buNone/>
              <a:defRPr kumimoji="0" lang="zh-TW" sz="1000"/>
            </a:lvl3pPr>
            <a:lvl4pPr marL="1371600" indent="0" eaLnBrk="1" latinLnBrk="0" hangingPunct="1">
              <a:buNone/>
              <a:defRPr kumimoji="0" lang="zh-TW" sz="900"/>
            </a:lvl4pPr>
            <a:lvl5pPr marL="1828800" indent="0" eaLnBrk="1" latinLnBrk="0" hangingPunct="1">
              <a:buNone/>
              <a:defRPr kumimoji="0" lang="zh-TW" sz="900"/>
            </a:lvl5pPr>
            <a:lvl6pPr marL="2286000" indent="0" eaLnBrk="1" latinLnBrk="0" hangingPunct="1">
              <a:buNone/>
              <a:defRPr kumimoji="0" lang="zh-TW" sz="900"/>
            </a:lvl6pPr>
            <a:lvl7pPr marL="2743200" indent="0" eaLnBrk="1" latinLnBrk="0" hangingPunct="1">
              <a:buNone/>
              <a:defRPr kumimoji="0" lang="zh-TW" sz="900"/>
            </a:lvl7pPr>
            <a:lvl8pPr marL="3200400" indent="0" eaLnBrk="1" latinLnBrk="0" hangingPunct="1">
              <a:buNone/>
              <a:defRPr kumimoji="0" lang="zh-TW" sz="900"/>
            </a:lvl8pPr>
            <a:lvl9pPr marL="3657600" indent="0" eaLnBrk="1" latinLnBrk="0" hangingPunct="1">
              <a:buNone/>
              <a:defRPr kumimoji="0" lang="zh-TW" sz="900"/>
            </a:lvl9pPr>
          </a:lstStyle>
          <a:p>
            <a:pPr lvl="0" eaLnBrk="1" latinLnBrk="0" hangingPunct="1"/>
            <a:r>
              <a:rPr lang="zh-TW" altLang="en-US" smtClean="0"/>
              <a:t>按一下以編輯母片文字樣式</a:t>
            </a:r>
          </a:p>
        </p:txBody>
      </p:sp>
      <p:sp>
        <p:nvSpPr>
          <p:cNvPr id="7" name="Slide Number Placeholder 6"/>
          <p:cNvSpPr>
            <a:spLocks noGrp="1"/>
          </p:cNvSpPr>
          <p:nvPr>
            <p:ph type="sldNum" sz="quarter" idx="12"/>
          </p:nvPr>
        </p:nvSpPr>
        <p:spPr/>
        <p:txBody>
          <a:bodyPr/>
          <a:lstStyle>
            <a:lvl1pPr eaLnBrk="1" latinLnBrk="0" hangingPunct="1">
              <a:defRPr kumimoji="0" lang="zh-TW">
                <a:solidFill>
                  <a:schemeClr val="bg1"/>
                </a:solidFill>
              </a:defRPr>
            </a:lvl1pPr>
          </a:lstStyle>
          <a:p>
            <a:fld id="{CF6AFAC7-7E0B-4947-83A9-CA7616A20BA1}" type="slidenum">
              <a:rPr altLang="en-US" smtClean="0">
                <a:solidFill>
                  <a:prstClr val="white"/>
                </a:solidFill>
              </a:rPr>
              <a:pPr/>
              <a:t>‹#›</a:t>
            </a:fld>
            <a:endParaRPr altLang="en-US">
              <a:solidFill>
                <a:prstClr val="white"/>
              </a:solidFill>
            </a:endParaRPr>
          </a:p>
        </p:txBody>
      </p:sp>
    </p:spTree>
    <p:extLst>
      <p:ext uri="{BB962C8B-B14F-4D97-AF65-F5344CB8AC3E}">
        <p14:creationId xmlns:p14="http://schemas.microsoft.com/office/powerpoint/2010/main" val="1919849596"/>
      </p:ext>
    </p:extLst>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9"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706090"/>
          </a:xfrm>
          <a:prstGeom prst="rect">
            <a:avLst/>
          </a:prstGeom>
        </p:spPr>
        <p:txBody>
          <a:bodyPr vert="horz" lIns="91440" tIns="45720" rIns="91440" bIns="45720" rtlCol="0" anchor="ctr">
            <a:normAutofit/>
          </a:bodyPr>
          <a:lstStyle/>
          <a:p>
            <a:pPr eaLnBrk="1" latinLnBrk="0" hangingPunct="1"/>
            <a:r>
              <a:rPr kumimoji="0" lang="zh-TW" altLang="en-US" dirty="0" smtClean="0"/>
              <a:t>按一下以編輯母片標題樣式</a:t>
            </a:r>
            <a:endParaRPr kumimoji="0"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zh-TW" sz="2000" b="1">
                <a:solidFill>
                  <a:schemeClr val="tx1"/>
                </a:solidFill>
                <a:latin typeface="微軟正黑體" pitchFamily="34" charset="-120"/>
                <a:ea typeface="微軟正黑體" pitchFamily="34" charset="-120"/>
              </a:defRPr>
            </a:lvl1pPr>
          </a:lstStyle>
          <a:p>
            <a:fld id="{CF6AFAC7-7E0B-4947-83A9-CA7616A20BA1}" type="slidenum">
              <a:rPr altLang="en-US" smtClean="0">
                <a:solidFill>
                  <a:srgbClr val="262626"/>
                </a:solidFill>
              </a:rPr>
              <a:pPr/>
              <a:t>‹#›</a:t>
            </a:fld>
            <a:endParaRPr altLang="en-US">
              <a:solidFill>
                <a:srgbClr val="262626"/>
              </a:solidFill>
            </a:endParaRPr>
          </a:p>
        </p:txBody>
      </p:sp>
      <p:sp>
        <p:nvSpPr>
          <p:cNvPr id="3" name="Text Placehold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p:txBody>
      </p:sp>
      <p:sp>
        <p:nvSpPr>
          <p:cNvPr id="8" name="Rectangle 11"/>
          <p:cNvSpPr/>
          <p:nvPr/>
        </p:nvSpPr>
        <p:spPr>
          <a:xfrm>
            <a:off x="1691680" y="980728"/>
            <a:ext cx="7452320" cy="7200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solidFill>
                  <a:srgbClr val="FF6600"/>
                </a:solidFill>
              </a:rPr>
              <a:t>           </a:t>
            </a:r>
          </a:p>
        </p:txBody>
      </p:sp>
    </p:spTree>
    <p:extLst>
      <p:ext uri="{BB962C8B-B14F-4D97-AF65-F5344CB8AC3E}">
        <p14:creationId xmlns:p14="http://schemas.microsoft.com/office/powerpoint/2010/main" val="1303618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random/>
  </p:transition>
  <p:timing>
    <p:tnLst>
      <p:par>
        <p:cTn id="1" dur="indefinite" restart="never" nodeType="tmRoot"/>
      </p:par>
    </p:tnLst>
  </p:timing>
  <p:txStyles>
    <p:titleStyle>
      <a:lvl1pPr algn="ctr" defTabSz="914400" rtl="0" eaLnBrk="1" latinLnBrk="0" hangingPunct="1">
        <a:spcBef>
          <a:spcPct val="0"/>
        </a:spcBef>
        <a:buNone/>
        <a:defRPr kumimoji="0" lang="zh-TW" sz="4000" kern="1200">
          <a:solidFill>
            <a:schemeClr val="tx1"/>
          </a:solidFill>
          <a:latin typeface="微軟正黑體" pitchFamily="34" charset="-120"/>
          <a:ea typeface="微軟正黑體" pitchFamily="34" charset="-120"/>
          <a:cs typeface="+mj-cs"/>
        </a:defRPr>
      </a:lvl1pPr>
    </p:titleStyle>
    <p:bodyStyle>
      <a:lvl1pPr marL="442913" indent="-442913" algn="l" defTabSz="914400" rtl="0" eaLnBrk="1" latinLnBrk="0" hangingPunct="1">
        <a:spcBef>
          <a:spcPct val="20000"/>
        </a:spcBef>
        <a:buClr>
          <a:schemeClr val="bg2">
            <a:lumMod val="25000"/>
          </a:schemeClr>
        </a:buClr>
        <a:buFont typeface="微軟正黑體" pitchFamily="34" charset="-120"/>
        <a:buChar char="Æ"/>
        <a:defRPr kumimoji="0" lang="zh-TW"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Clr>
          <a:schemeClr val="bg2">
            <a:lumMod val="50000"/>
          </a:schemeClr>
        </a:buClr>
        <a:buFont typeface="Arial" pitchFamily="34" charset="0"/>
        <a:buChar char="α"/>
        <a:defRPr kumimoji="0" lang="zh-TW"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Clr>
          <a:schemeClr val="bg2">
            <a:lumMod val="75000"/>
          </a:schemeClr>
        </a:buClr>
        <a:buFont typeface="微軟正黑體" pitchFamily="34" charset="-120"/>
        <a:buChar char="»"/>
        <a:defRPr kumimoji="0" lang="zh-TW"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kumimoji="0" lang="zh-TW"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kumimoji="0" lang="zh-TW"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9pPr>
    </p:bodyStyle>
    <p:otherStyle>
      <a:defPPr>
        <a:defRPr kumimoji="0" lang="zh-TW"/>
      </a:defPPr>
      <a:lvl1pPr marL="0" algn="l" defTabSz="914400" rtl="0" eaLnBrk="1" latinLnBrk="0" hangingPunct="1">
        <a:defRPr kumimoji="0" lang="zh-TW" sz="1800" kern="1200">
          <a:solidFill>
            <a:schemeClr val="tx1"/>
          </a:solidFill>
          <a:latin typeface="+mn-lt"/>
          <a:ea typeface="+mn-ea"/>
          <a:cs typeface="+mn-cs"/>
        </a:defRPr>
      </a:lvl1pPr>
      <a:lvl2pPr marL="457200" algn="l" defTabSz="914400" rtl="0" eaLnBrk="1" latinLnBrk="0" hangingPunct="1">
        <a:defRPr kumimoji="0" lang="zh-TW" sz="1800" kern="1200">
          <a:solidFill>
            <a:schemeClr val="tx1"/>
          </a:solidFill>
          <a:latin typeface="+mn-lt"/>
          <a:ea typeface="+mn-ea"/>
          <a:cs typeface="+mn-cs"/>
        </a:defRPr>
      </a:lvl2pPr>
      <a:lvl3pPr marL="914400" algn="l" defTabSz="914400" rtl="0" eaLnBrk="1" latinLnBrk="0" hangingPunct="1">
        <a:defRPr kumimoji="0" lang="zh-TW" sz="1800" kern="1200">
          <a:solidFill>
            <a:schemeClr val="tx1"/>
          </a:solidFill>
          <a:latin typeface="+mn-lt"/>
          <a:ea typeface="+mn-ea"/>
          <a:cs typeface="+mn-cs"/>
        </a:defRPr>
      </a:lvl3pPr>
      <a:lvl4pPr marL="1371600" algn="l" defTabSz="914400" rtl="0" eaLnBrk="1" latinLnBrk="0" hangingPunct="1">
        <a:defRPr kumimoji="0" lang="zh-TW" sz="1800" kern="1200">
          <a:solidFill>
            <a:schemeClr val="tx1"/>
          </a:solidFill>
          <a:latin typeface="+mn-lt"/>
          <a:ea typeface="+mn-ea"/>
          <a:cs typeface="+mn-cs"/>
        </a:defRPr>
      </a:lvl4pPr>
      <a:lvl5pPr marL="1828800" algn="l" defTabSz="914400" rtl="0" eaLnBrk="1" latinLnBrk="0" hangingPunct="1">
        <a:defRPr kumimoji="0" lang="zh-TW" sz="1800" kern="1200">
          <a:solidFill>
            <a:schemeClr val="tx1"/>
          </a:solidFill>
          <a:latin typeface="+mn-lt"/>
          <a:ea typeface="+mn-ea"/>
          <a:cs typeface="+mn-cs"/>
        </a:defRPr>
      </a:lvl5pPr>
      <a:lvl6pPr marL="2286000" algn="l" defTabSz="914400" rtl="0" eaLnBrk="1" latinLnBrk="0" hangingPunct="1">
        <a:defRPr kumimoji="0" lang="zh-TW" sz="1800" kern="1200">
          <a:solidFill>
            <a:schemeClr val="tx1"/>
          </a:solidFill>
          <a:latin typeface="+mn-lt"/>
          <a:ea typeface="+mn-ea"/>
          <a:cs typeface="+mn-cs"/>
        </a:defRPr>
      </a:lvl6pPr>
      <a:lvl7pPr marL="2743200" algn="l" defTabSz="914400" rtl="0" eaLnBrk="1" latinLnBrk="0" hangingPunct="1">
        <a:defRPr kumimoji="0" lang="zh-TW" sz="1800" kern="1200">
          <a:solidFill>
            <a:schemeClr val="tx1"/>
          </a:solidFill>
          <a:latin typeface="+mn-lt"/>
          <a:ea typeface="+mn-ea"/>
          <a:cs typeface="+mn-cs"/>
        </a:defRPr>
      </a:lvl7pPr>
      <a:lvl8pPr marL="3200400" algn="l" defTabSz="914400" rtl="0" eaLnBrk="1" latinLnBrk="0" hangingPunct="1">
        <a:defRPr kumimoji="0" lang="zh-TW" sz="1800" kern="1200">
          <a:solidFill>
            <a:schemeClr val="tx1"/>
          </a:solidFill>
          <a:latin typeface="+mn-lt"/>
          <a:ea typeface="+mn-ea"/>
          <a:cs typeface="+mn-cs"/>
        </a:defRPr>
      </a:lvl8pPr>
      <a:lvl9pPr marL="3657600" algn="l" defTabSz="914400" rtl="0" eaLnBrk="1" latinLnBrk="0" hangingPunct="1">
        <a:defRPr kumimoji="0"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344" y="3284984"/>
            <a:ext cx="7315200" cy="1385886"/>
          </a:xfrm>
        </p:spPr>
        <p:txBody>
          <a:bodyPr>
            <a:noAutofit/>
          </a:bodyPr>
          <a:lstStyle/>
          <a:p>
            <a:r>
              <a:rPr lang="zh-TW" altLang="en-US" sz="6800" b="0" dirty="0">
                <a:latin typeface="華康海報體W9" panose="040B0909000000000000" pitchFamily="81" charset="-120"/>
                <a:ea typeface="華康海報體W9" panose="040B0909000000000000" pitchFamily="81" charset="-120"/>
              </a:rPr>
              <a:t>繁星小講堂</a:t>
            </a:r>
          </a:p>
        </p:txBody>
      </p:sp>
      <p:sp>
        <p:nvSpPr>
          <p:cNvPr id="4" name="副標題 2"/>
          <p:cNvSpPr txBox="1">
            <a:spLocks/>
          </p:cNvSpPr>
          <p:nvPr/>
        </p:nvSpPr>
        <p:spPr>
          <a:xfrm>
            <a:off x="1692275" y="5084763"/>
            <a:ext cx="6057900" cy="720725"/>
          </a:xfrm>
          <a:prstGeom prst="rect">
            <a:avLst/>
          </a:prstGeom>
        </p:spPr>
        <p:txBody>
          <a:bodyPr vert="horz" lIns="91440" tIns="45720" rIns="91440" bIns="45720" rtlCol="0" anchor="b">
            <a:normAutofit/>
          </a:bodyPr>
          <a:lstStyle/>
          <a:p>
            <a:pPr marL="442913" indent="-442913" algn="r">
              <a:spcBef>
                <a:spcPct val="20000"/>
              </a:spcBef>
              <a:buClr>
                <a:srgbClr val="EEECE1">
                  <a:lumMod val="25000"/>
                </a:srgbClr>
              </a:buClr>
              <a:buFont typeface="微軟正黑體" pitchFamily="34" charset="-120"/>
              <a:buNone/>
              <a:defRPr/>
            </a:pPr>
            <a:r>
              <a:rPr lang="zh-TW" altLang="en-US" sz="3200" dirty="0" smtClean="0">
                <a:solidFill>
                  <a:srgbClr val="FFFF00"/>
                </a:solidFill>
                <a:latin typeface="華康海報體W9" panose="040B0909000000000000" pitchFamily="81" charset="-120"/>
                <a:ea typeface="華康海報體W9" panose="040B0909000000000000" pitchFamily="81" charset="-120"/>
              </a:rPr>
              <a:t>輔導老師 林英秀</a:t>
            </a:r>
            <a:endParaRPr lang="zh-TW" altLang="en-US" sz="3200" dirty="0">
              <a:solidFill>
                <a:srgbClr val="FFFF00"/>
              </a:solidFill>
              <a:latin typeface="華康海報體W9" panose="040B0909000000000000" pitchFamily="81" charset="-120"/>
              <a:ea typeface="華康海報體W9" panose="040B0909000000000000" pitchFamily="81" charset="-120"/>
            </a:endParaRPr>
          </a:p>
        </p:txBody>
      </p:sp>
      <p:sp>
        <p:nvSpPr>
          <p:cNvPr id="5" name="文字版面配置區 4"/>
          <p:cNvSpPr>
            <a:spLocks noGrp="1"/>
          </p:cNvSpPr>
          <p:nvPr>
            <p:ph type="body" sz="quarter" idx="14"/>
          </p:nvPr>
        </p:nvSpPr>
        <p:spPr/>
        <p:txBody>
          <a:bodyPr/>
          <a:lstStyle/>
          <a:p>
            <a:endParaRPr lang="zh-TW" altLang="en-US"/>
          </a:p>
        </p:txBody>
      </p:sp>
      <p:pic>
        <p:nvPicPr>
          <p:cNvPr id="7" name="圖片 6" descr="春.JPG"/>
          <p:cNvPicPr>
            <a:picLocks noChangeAspect="1"/>
          </p:cNvPicPr>
          <p:nvPr/>
        </p:nvPicPr>
        <p:blipFill>
          <a:blip r:embed="rId2" cstate="print"/>
          <a:srcRect t="6094" b="5514"/>
          <a:stretch>
            <a:fillRect/>
          </a:stretch>
        </p:blipFill>
        <p:spPr>
          <a:xfrm>
            <a:off x="3491880" y="44624"/>
            <a:ext cx="5580112" cy="2736304"/>
          </a:xfrm>
          <a:prstGeom prst="rect">
            <a:avLst/>
          </a:prstGeom>
        </p:spPr>
      </p:pic>
    </p:spTree>
    <p:extLst>
      <p:ext uri="{BB962C8B-B14F-4D97-AF65-F5344CB8AC3E}">
        <p14:creationId xmlns:p14="http://schemas.microsoft.com/office/powerpoint/2010/main" val="2962411913"/>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l="11237" t="8485" r="12889" b="27396"/>
          <a:stretch>
            <a:fillRect/>
          </a:stretch>
        </p:blipFill>
        <p:spPr bwMode="auto">
          <a:xfrm>
            <a:off x="0" y="0"/>
            <a:ext cx="9144000" cy="6858000"/>
          </a:xfrm>
          <a:prstGeom prst="rect">
            <a:avLst/>
          </a:prstGeom>
          <a:noFill/>
          <a:ln w="9525">
            <a:noFill/>
            <a:miter lim="800000"/>
            <a:headEnd/>
            <a:tailEnd/>
          </a:ln>
        </p:spPr>
      </p:pic>
      <p:sp>
        <p:nvSpPr>
          <p:cNvPr id="5" name="矩形 4"/>
          <p:cNvSpPr/>
          <p:nvPr/>
        </p:nvSpPr>
        <p:spPr>
          <a:xfrm>
            <a:off x="3786181" y="2564904"/>
            <a:ext cx="1937947"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矩形 5"/>
          <p:cNvSpPr/>
          <p:nvPr/>
        </p:nvSpPr>
        <p:spPr>
          <a:xfrm>
            <a:off x="2419343" y="1571612"/>
            <a:ext cx="1366839" cy="528638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矩形 6"/>
          <p:cNvSpPr/>
          <p:nvPr/>
        </p:nvSpPr>
        <p:spPr>
          <a:xfrm>
            <a:off x="5072067" y="1571612"/>
            <a:ext cx="1300134" cy="5286388"/>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extLst>
      <p:ext uri="{BB962C8B-B14F-4D97-AF65-F5344CB8AC3E}">
        <p14:creationId xmlns:p14="http://schemas.microsoft.com/office/powerpoint/2010/main" val="26421434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2"/>
          <a:srcRect l="5172" t="8657" r="6832" b="8260"/>
          <a:stretch/>
        </p:blipFill>
        <p:spPr>
          <a:xfrm>
            <a:off x="24791" y="116631"/>
            <a:ext cx="10134309" cy="6741369"/>
          </a:xfrm>
          <a:prstGeom prst="rect">
            <a:avLst/>
          </a:prstGeom>
        </p:spPr>
      </p:pic>
      <p:sp>
        <p:nvSpPr>
          <p:cNvPr id="5" name="文字方塊 4"/>
          <p:cNvSpPr txBox="1"/>
          <p:nvPr/>
        </p:nvSpPr>
        <p:spPr>
          <a:xfrm>
            <a:off x="683568" y="3487315"/>
            <a:ext cx="8136904" cy="707886"/>
          </a:xfrm>
          <a:prstGeom prst="rect">
            <a:avLst/>
          </a:prstGeom>
          <a:solidFill>
            <a:schemeClr val="accent6">
              <a:lumMod val="60000"/>
              <a:lumOff val="40000"/>
            </a:schemeClr>
          </a:solidFill>
        </p:spPr>
        <p:txBody>
          <a:bodyPr wrap="square" rtlCol="0">
            <a:spAutoFit/>
          </a:bodyPr>
          <a:lstStyle/>
          <a:p>
            <a:r>
              <a:rPr lang="zh-TW" altLang="en-US" sz="4000" dirty="0" smtClean="0">
                <a:latin typeface="華康海報體W9" panose="040B0909000000000000" pitchFamily="81" charset="-120"/>
                <a:ea typeface="華康海報體W9" panose="040B0909000000000000" pitchFamily="81" charset="-120"/>
              </a:rPr>
              <a:t>如臺大第一類學群共有</a:t>
            </a:r>
            <a:r>
              <a:rPr lang="en-US" altLang="zh-TW" sz="4000" dirty="0" smtClean="0">
                <a:latin typeface="華康海報體W9" panose="040B0909000000000000" pitchFamily="81" charset="-120"/>
                <a:ea typeface="華康海報體W9" panose="040B0909000000000000" pitchFamily="81" charset="-120"/>
              </a:rPr>
              <a:t>22</a:t>
            </a:r>
            <a:r>
              <a:rPr lang="zh-TW" altLang="en-US" sz="4000" dirty="0" smtClean="0">
                <a:latin typeface="華康海報體W9" panose="040B0909000000000000" pitchFamily="81" charset="-120"/>
                <a:ea typeface="華康海報體W9" panose="040B0909000000000000" pitchFamily="81" charset="-120"/>
              </a:rPr>
              <a:t>個校系</a:t>
            </a:r>
            <a:r>
              <a:rPr lang="en-US" altLang="zh-TW" sz="4000" dirty="0" smtClean="0">
                <a:latin typeface="華康海報體W9" panose="040B0909000000000000" pitchFamily="81" charset="-120"/>
                <a:ea typeface="華康海報體W9" panose="040B0909000000000000" pitchFamily="81" charset="-120"/>
              </a:rPr>
              <a:t>(</a:t>
            </a:r>
            <a:r>
              <a:rPr lang="zh-TW" altLang="en-US" sz="4000" dirty="0" smtClean="0">
                <a:latin typeface="華康海報體W9" panose="040B0909000000000000" pitchFamily="81" charset="-120"/>
                <a:ea typeface="華康海報體W9" panose="040B0909000000000000" pitchFamily="81" charset="-120"/>
              </a:rPr>
              <a:t>組</a:t>
            </a:r>
            <a:r>
              <a:rPr lang="en-US" altLang="zh-TW" sz="4000" dirty="0" smtClean="0">
                <a:latin typeface="華康海報體W9" panose="040B0909000000000000" pitchFamily="81" charset="-120"/>
                <a:ea typeface="華康海報體W9" panose="040B0909000000000000" pitchFamily="81" charset="-120"/>
              </a:rPr>
              <a:t>)</a:t>
            </a:r>
            <a:endParaRPr lang="zh-TW" altLang="en-US" sz="4000" dirty="0">
              <a:latin typeface="華康海報體W9" panose="040B0909000000000000" pitchFamily="81" charset="-120"/>
              <a:ea typeface="華康海報體W9" panose="040B0909000000000000" pitchFamily="81" charset="-120"/>
            </a:endParaRPr>
          </a:p>
        </p:txBody>
      </p:sp>
    </p:spTree>
    <p:extLst>
      <p:ext uri="{BB962C8B-B14F-4D97-AF65-F5344CB8AC3E}">
        <p14:creationId xmlns:p14="http://schemas.microsoft.com/office/powerpoint/2010/main" val="2951286917"/>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7" name="內容版面配置區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15094" y="655902"/>
            <a:ext cx="8713811" cy="7635271"/>
          </a:xfrm>
        </p:spPr>
      </p:pic>
    </p:spTree>
    <p:extLst>
      <p:ext uri="{BB962C8B-B14F-4D97-AF65-F5344CB8AC3E}">
        <p14:creationId xmlns:p14="http://schemas.microsoft.com/office/powerpoint/2010/main" val="848923532"/>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857224" y="2077200"/>
            <a:ext cx="7786742" cy="1780428"/>
          </a:xfrm>
        </p:spPr>
        <p:txBody>
          <a:bodyPr>
            <a:normAutofit/>
          </a:bodyPr>
          <a:lstStyle/>
          <a:p>
            <a:r>
              <a:rPr altLang="en-US" sz="5400" dirty="0" smtClean="0">
                <a:latin typeface="華康海報體 Std W9" pitchFamily="82" charset="-120"/>
                <a:ea typeface="華康海報體 Std W9" pitchFamily="82" charset="-120"/>
              </a:rPr>
              <a:t>大學端如何進行</a:t>
            </a:r>
            <a:r>
              <a:rPr lang="en-US" altLang="en-US" sz="5400" dirty="0" smtClean="0">
                <a:latin typeface="華康海報體 Std W9" pitchFamily="82" charset="-120"/>
                <a:ea typeface="華康海報體 Std W9" pitchFamily="82" charset="-120"/>
              </a:rPr>
              <a:t/>
            </a:r>
            <a:br>
              <a:rPr lang="en-US" altLang="en-US" sz="5400" dirty="0" smtClean="0">
                <a:latin typeface="華康海報體 Std W9" pitchFamily="82" charset="-120"/>
                <a:ea typeface="華康海報體 Std W9" pitchFamily="82" charset="-120"/>
              </a:rPr>
            </a:br>
            <a:r>
              <a:rPr altLang="en-US" sz="5400" dirty="0" smtClean="0">
                <a:latin typeface="華康海報體 Std W9" pitchFamily="82" charset="-120"/>
                <a:ea typeface="華康海報體 Std W9" pitchFamily="82" charset="-120"/>
              </a:rPr>
              <a:t>         錄取分發作業呢？</a:t>
            </a:r>
            <a:endParaRPr lang="zh-TW" altLang="en-US" sz="5400" dirty="0">
              <a:latin typeface="華康海報體 Std W9" pitchFamily="82" charset="-120"/>
              <a:ea typeface="華康海報體 Std W9" pitchFamily="82" charset="-120"/>
            </a:endParaRPr>
          </a:p>
        </p:txBody>
      </p:sp>
    </p:spTree>
    <p:extLst>
      <p:ext uri="{BB962C8B-B14F-4D97-AF65-F5344CB8AC3E}">
        <p14:creationId xmlns:p14="http://schemas.microsoft.com/office/powerpoint/2010/main" val="4040994018"/>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en-US" dirty="0" smtClean="0"/>
              <a:t>繁星推薦分發比序</a:t>
            </a:r>
            <a:endParaRPr lang="zh-TW" altLang="en-US" dirty="0"/>
          </a:p>
        </p:txBody>
      </p:sp>
      <p:sp>
        <p:nvSpPr>
          <p:cNvPr id="3" name="內容版面配置區 2"/>
          <p:cNvSpPr>
            <a:spLocks noGrp="1"/>
          </p:cNvSpPr>
          <p:nvPr>
            <p:ph idx="1"/>
          </p:nvPr>
        </p:nvSpPr>
        <p:spPr>
          <a:xfrm>
            <a:off x="457200" y="1142984"/>
            <a:ext cx="8229600" cy="4983179"/>
          </a:xfrm>
        </p:spPr>
        <p:txBody>
          <a:bodyPr>
            <a:normAutofit/>
          </a:bodyPr>
          <a:lstStyle/>
          <a:p>
            <a:pPr>
              <a:buNone/>
            </a:pPr>
            <a:r>
              <a:rPr altLang="en-US" sz="2800" dirty="0" smtClean="0">
                <a:solidFill>
                  <a:srgbClr val="C00000"/>
                </a:solidFill>
              </a:rPr>
              <a:t>     </a:t>
            </a:r>
            <a:r>
              <a:rPr altLang="en-US" sz="2800" u="sng" dirty="0" err="1" smtClean="0">
                <a:solidFill>
                  <a:srgbClr val="C00000"/>
                </a:solidFill>
              </a:rPr>
              <a:t>通過學測檢定標準後</a:t>
            </a:r>
            <a:r>
              <a:rPr altLang="en-US" sz="2800" dirty="0" smtClean="0"/>
              <a:t>。</a:t>
            </a:r>
            <a:r>
              <a:rPr altLang="en-US" sz="2800" dirty="0" smtClean="0">
                <a:solidFill>
                  <a:srgbClr val="0000FF"/>
                </a:solidFill>
              </a:rPr>
              <a:t>第</a:t>
            </a:r>
            <a:r>
              <a:rPr lang="en-US" altLang="zh-TW" sz="2800" dirty="0" smtClean="0">
                <a:solidFill>
                  <a:srgbClr val="0000FF"/>
                </a:solidFill>
              </a:rPr>
              <a:t>1</a:t>
            </a:r>
            <a:r>
              <a:rPr altLang="en-US" sz="2800" dirty="0" smtClean="0">
                <a:solidFill>
                  <a:srgbClr val="0000FF"/>
                </a:solidFill>
              </a:rPr>
              <a:t>比序皆為「在校學業成績全校排名百分比」</a:t>
            </a:r>
            <a:r>
              <a:rPr altLang="en-US" sz="2800" dirty="0" smtClean="0"/>
              <a:t>，第</a:t>
            </a:r>
            <a:r>
              <a:rPr lang="en-US" altLang="zh-TW" sz="2800" dirty="0" smtClean="0"/>
              <a:t>2-7</a:t>
            </a:r>
            <a:r>
              <a:rPr altLang="en-US" sz="2800" dirty="0" smtClean="0"/>
              <a:t>項比序由大學自訂學測各單科或總級分，或單科學業總平均成績全校百分比</a:t>
            </a:r>
          </a:p>
          <a:p>
            <a:pPr>
              <a:buNone/>
            </a:pPr>
            <a:endParaRPr lang="zh-TW" altLang="en-US" sz="2800" dirty="0"/>
          </a:p>
        </p:txBody>
      </p:sp>
      <p:pic>
        <p:nvPicPr>
          <p:cNvPr id="57346" name="Picture 2"/>
          <p:cNvPicPr>
            <a:picLocks noChangeAspect="1" noChangeArrowheads="1"/>
          </p:cNvPicPr>
          <p:nvPr/>
        </p:nvPicPr>
        <p:blipFill>
          <a:blip r:embed="rId2" cstate="print"/>
          <a:srcRect r="19020" b="9615"/>
          <a:stretch>
            <a:fillRect/>
          </a:stretch>
        </p:blipFill>
        <p:spPr bwMode="auto">
          <a:xfrm>
            <a:off x="-39481" y="3071786"/>
            <a:ext cx="9183481" cy="3786214"/>
          </a:xfrm>
          <a:prstGeom prst="rect">
            <a:avLst/>
          </a:prstGeom>
          <a:noFill/>
          <a:ln w="9525">
            <a:noFill/>
            <a:miter lim="800000"/>
            <a:headEnd/>
            <a:tailEnd/>
          </a:ln>
          <a:effectLst/>
        </p:spPr>
      </p:pic>
      <p:sp>
        <p:nvSpPr>
          <p:cNvPr id="6" name="矩形 5"/>
          <p:cNvSpPr/>
          <p:nvPr/>
        </p:nvSpPr>
        <p:spPr>
          <a:xfrm>
            <a:off x="2571736" y="3214686"/>
            <a:ext cx="1785950" cy="25717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9" name="直線接點 8"/>
          <p:cNvCxnSpPr/>
          <p:nvPr/>
        </p:nvCxnSpPr>
        <p:spPr>
          <a:xfrm>
            <a:off x="4429124" y="3786190"/>
            <a:ext cx="3143272" cy="158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10" name="橢圓形圖說文字 9"/>
          <p:cNvSpPr/>
          <p:nvPr/>
        </p:nvSpPr>
        <p:spPr>
          <a:xfrm>
            <a:off x="6551612" y="3617913"/>
            <a:ext cx="2592388" cy="3240087"/>
          </a:xfrm>
          <a:prstGeom prst="wedgeEllipseCallout">
            <a:avLst>
              <a:gd name="adj1" fmla="val -55053"/>
              <a:gd name="adj2" fmla="val -28686"/>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342900" indent="-342900" fontAlgn="auto">
              <a:spcBef>
                <a:spcPts val="0"/>
              </a:spcBef>
              <a:spcAft>
                <a:spcPts val="0"/>
              </a:spcAft>
              <a:buFontTx/>
              <a:buAutoNum type="arabicPeriod"/>
              <a:defRPr/>
            </a:pPr>
            <a:r>
              <a:rPr kumimoji="0" lang="zh-TW" altLang="en-US" sz="2000" dirty="0">
                <a:solidFill>
                  <a:schemeClr val="bg1"/>
                </a:solidFill>
                <a:latin typeface="華康中圓體" pitchFamily="49" charset="-120"/>
                <a:ea typeface="華康中圓體" pitchFamily="49" charset="-120"/>
              </a:rPr>
              <a:t>在校百分比</a:t>
            </a:r>
          </a:p>
          <a:p>
            <a:pPr marL="342900" indent="-342900" fontAlgn="auto">
              <a:spcBef>
                <a:spcPts val="0"/>
              </a:spcBef>
              <a:spcAft>
                <a:spcPts val="0"/>
              </a:spcAft>
              <a:buFontTx/>
              <a:buAutoNum type="arabicPeriod"/>
              <a:defRPr/>
            </a:pPr>
            <a:r>
              <a:rPr lang="zh-TW" altLang="en-US" sz="2000" dirty="0">
                <a:solidFill>
                  <a:schemeClr val="bg1"/>
                </a:solidFill>
                <a:latin typeface="華康中圓體" pitchFamily="49" charset="-120"/>
                <a:ea typeface="華康中圓體" pitchFamily="49" charset="-120"/>
              </a:rPr>
              <a:t>學測總級分</a:t>
            </a:r>
            <a:endParaRPr kumimoji="0" lang="zh-TW" altLang="en-US" sz="2000" dirty="0">
              <a:solidFill>
                <a:schemeClr val="bg1"/>
              </a:solidFill>
              <a:latin typeface="華康中圓體" pitchFamily="49" charset="-120"/>
              <a:ea typeface="華康中圓體" pitchFamily="49" charset="-120"/>
            </a:endParaRPr>
          </a:p>
          <a:p>
            <a:pPr marL="342900" indent="-342900" fontAlgn="auto">
              <a:spcBef>
                <a:spcPts val="0"/>
              </a:spcBef>
              <a:spcAft>
                <a:spcPts val="0"/>
              </a:spcAft>
              <a:buFontTx/>
              <a:buAutoNum type="arabicPeriod"/>
              <a:defRPr/>
            </a:pPr>
            <a:r>
              <a:rPr lang="zh-TW" altLang="en-US" sz="2000" dirty="0">
                <a:solidFill>
                  <a:schemeClr val="bg1"/>
                </a:solidFill>
                <a:latin typeface="華康中圓體" pitchFamily="49" charset="-120"/>
                <a:ea typeface="華康中圓體" pitchFamily="49" charset="-120"/>
              </a:rPr>
              <a:t>數學</a:t>
            </a:r>
            <a:r>
              <a:rPr kumimoji="0" lang="zh-TW" altLang="en-US" sz="2000" dirty="0" smtClean="0">
                <a:solidFill>
                  <a:schemeClr val="bg1"/>
                </a:solidFill>
                <a:latin typeface="華康中圓體" pitchFamily="49" charset="-120"/>
                <a:ea typeface="華康中圓體" pitchFamily="49" charset="-120"/>
              </a:rPr>
              <a:t>級</a:t>
            </a:r>
            <a:r>
              <a:rPr kumimoji="0" lang="zh-TW" altLang="en-US" sz="2000" dirty="0">
                <a:solidFill>
                  <a:schemeClr val="bg1"/>
                </a:solidFill>
                <a:latin typeface="華康中圓體" pitchFamily="49" charset="-120"/>
                <a:ea typeface="華康中圓體" pitchFamily="49" charset="-120"/>
              </a:rPr>
              <a:t>分</a:t>
            </a:r>
          </a:p>
          <a:p>
            <a:pPr marL="342900" indent="-342900" fontAlgn="auto">
              <a:spcBef>
                <a:spcPts val="0"/>
              </a:spcBef>
              <a:spcAft>
                <a:spcPts val="0"/>
              </a:spcAft>
              <a:buFontTx/>
              <a:buAutoNum type="arabicPeriod"/>
              <a:defRPr/>
            </a:pPr>
            <a:r>
              <a:rPr lang="zh-TW" altLang="en-US" sz="2000" dirty="0">
                <a:solidFill>
                  <a:schemeClr val="bg1"/>
                </a:solidFill>
                <a:latin typeface="華康中圓體" pitchFamily="49" charset="-120"/>
                <a:ea typeface="華康中圓體" pitchFamily="49" charset="-120"/>
              </a:rPr>
              <a:t>英文</a:t>
            </a:r>
            <a:r>
              <a:rPr kumimoji="0" lang="zh-TW" altLang="en-US" sz="2000" dirty="0" smtClean="0">
                <a:solidFill>
                  <a:schemeClr val="bg1"/>
                </a:solidFill>
                <a:latin typeface="華康中圓體" pitchFamily="49" charset="-120"/>
                <a:ea typeface="華康中圓體" pitchFamily="49" charset="-120"/>
              </a:rPr>
              <a:t>級</a:t>
            </a:r>
            <a:r>
              <a:rPr kumimoji="0" lang="zh-TW" altLang="en-US" sz="2000" dirty="0">
                <a:solidFill>
                  <a:schemeClr val="bg1"/>
                </a:solidFill>
                <a:latin typeface="華康中圓體" pitchFamily="49" charset="-120"/>
                <a:ea typeface="華康中圓體" pitchFamily="49" charset="-120"/>
              </a:rPr>
              <a:t>分</a:t>
            </a:r>
          </a:p>
          <a:p>
            <a:pPr marL="342900" indent="-342900" fontAlgn="auto">
              <a:spcBef>
                <a:spcPts val="0"/>
              </a:spcBef>
              <a:spcAft>
                <a:spcPts val="0"/>
              </a:spcAft>
              <a:buFontTx/>
              <a:buAutoNum type="arabicPeriod"/>
              <a:defRPr/>
            </a:pPr>
            <a:r>
              <a:rPr lang="zh-TW" altLang="en-US" sz="2000" dirty="0">
                <a:solidFill>
                  <a:schemeClr val="bg1"/>
                </a:solidFill>
                <a:latin typeface="華康中圓體" pitchFamily="49" charset="-120"/>
                <a:ea typeface="華康中圓體" pitchFamily="49" charset="-120"/>
              </a:rPr>
              <a:t>國文</a:t>
            </a:r>
            <a:r>
              <a:rPr kumimoji="0" lang="zh-TW" altLang="en-US" sz="2000" dirty="0" smtClean="0">
                <a:solidFill>
                  <a:schemeClr val="bg1"/>
                </a:solidFill>
                <a:latin typeface="華康中圓體" pitchFamily="49" charset="-120"/>
                <a:ea typeface="華康中圓體" pitchFamily="49" charset="-120"/>
              </a:rPr>
              <a:t>級</a:t>
            </a:r>
            <a:r>
              <a:rPr kumimoji="0" lang="zh-TW" altLang="en-US" sz="2000" dirty="0">
                <a:solidFill>
                  <a:schemeClr val="bg1"/>
                </a:solidFill>
                <a:latin typeface="華康中圓體" pitchFamily="49" charset="-120"/>
                <a:ea typeface="華康中圓體" pitchFamily="49" charset="-120"/>
              </a:rPr>
              <a:t>分</a:t>
            </a:r>
          </a:p>
          <a:p>
            <a:pPr marL="342900" indent="-342900" fontAlgn="auto">
              <a:spcBef>
                <a:spcPts val="0"/>
              </a:spcBef>
              <a:spcAft>
                <a:spcPts val="0"/>
              </a:spcAft>
              <a:buFontTx/>
              <a:buAutoNum type="arabicPeriod"/>
              <a:defRPr/>
            </a:pPr>
            <a:r>
              <a:rPr lang="zh-TW" altLang="en-US" sz="2000" dirty="0" smtClean="0">
                <a:solidFill>
                  <a:schemeClr val="bg1"/>
                </a:solidFill>
                <a:latin typeface="華康中圓體" pitchFamily="49" charset="-120"/>
                <a:ea typeface="華康中圓體" pitchFamily="49" charset="-120"/>
              </a:rPr>
              <a:t>數學在校成績百分比</a:t>
            </a:r>
            <a:endParaRPr kumimoji="0" lang="zh-TW" altLang="en-US" sz="2000" dirty="0">
              <a:solidFill>
                <a:schemeClr val="bg1"/>
              </a:solidFill>
              <a:latin typeface="華康中圓體" pitchFamily="49" charset="-120"/>
              <a:ea typeface="華康中圓體" pitchFamily="49" charset="-120"/>
            </a:endParaRPr>
          </a:p>
          <a:p>
            <a:pPr marL="342900" indent="-342900" fontAlgn="auto">
              <a:spcBef>
                <a:spcPts val="0"/>
              </a:spcBef>
              <a:spcAft>
                <a:spcPts val="0"/>
              </a:spcAft>
              <a:buFontTx/>
              <a:buAutoNum type="arabicPeriod"/>
              <a:defRPr/>
            </a:pPr>
            <a:r>
              <a:rPr kumimoji="0" lang="zh-TW" altLang="en-US" sz="2000" dirty="0">
                <a:solidFill>
                  <a:schemeClr val="bg1"/>
                </a:solidFill>
                <a:latin typeface="華康中圓體" pitchFamily="49" charset="-120"/>
                <a:ea typeface="華康中圓體" pitchFamily="49" charset="-120"/>
              </a:rPr>
              <a:t>英文在校成績百分比</a:t>
            </a:r>
          </a:p>
        </p:txBody>
      </p:sp>
    </p:spTree>
    <p:extLst>
      <p:ext uri="{BB962C8B-B14F-4D97-AF65-F5344CB8AC3E}">
        <p14:creationId xmlns:p14="http://schemas.microsoft.com/office/powerpoint/2010/main" val="14150269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ppt_x</p:attrName>
                                        </p:attrNameLst>
                                      </p:cBhvr>
                                      <p:tavLst>
                                        <p:tav tm="0">
                                          <p:val>
                                            <p:strVal val="#ppt_x-.2"/>
                                          </p:val>
                                        </p:tav>
                                        <p:tav tm="100000">
                                          <p:val>
                                            <p:strVal val="#ppt_x"/>
                                          </p:val>
                                        </p:tav>
                                      </p:tavLst>
                                    </p:anim>
                                    <p:anim calcmode="lin" valueType="num">
                                      <p:cBhvr>
                                        <p:cTn id="1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altLang="en-US" dirty="0" smtClean="0"/>
              <a:t>繁星分發舉例：假設台大財金取</a:t>
            </a:r>
            <a:r>
              <a:rPr lang="en-US" altLang="zh-TW" dirty="0" smtClean="0"/>
              <a:t>2</a:t>
            </a:r>
            <a:r>
              <a:rPr altLang="en-US" dirty="0" smtClean="0"/>
              <a:t>名</a:t>
            </a:r>
            <a:endParaRPr lang="zh-TW" altLang="en-US" dirty="0"/>
          </a:p>
        </p:txBody>
      </p:sp>
      <p:sp>
        <p:nvSpPr>
          <p:cNvPr id="4" name="內容版面配置區 3"/>
          <p:cNvSpPr>
            <a:spLocks noGrp="1"/>
          </p:cNvSpPr>
          <p:nvPr>
            <p:ph idx="1"/>
          </p:nvPr>
        </p:nvSpPr>
        <p:spPr/>
        <p:txBody>
          <a:bodyPr/>
          <a:lstStyle/>
          <a:p>
            <a:endParaRPr lang="zh-TW" altLang="en-US"/>
          </a:p>
        </p:txBody>
      </p:sp>
      <p:graphicFrame>
        <p:nvGraphicFramePr>
          <p:cNvPr id="5" name="內容版面配置區 3"/>
          <p:cNvGraphicFramePr>
            <a:graphicFrameLocks/>
          </p:cNvGraphicFramePr>
          <p:nvPr>
            <p:extLst>
              <p:ext uri="{D42A27DB-BD31-4B8C-83A1-F6EECF244321}">
                <p14:modId xmlns:p14="http://schemas.microsoft.com/office/powerpoint/2010/main" val="3402009300"/>
              </p:ext>
            </p:extLst>
          </p:nvPr>
        </p:nvGraphicFramePr>
        <p:xfrm>
          <a:off x="169863" y="1268413"/>
          <a:ext cx="8866187" cy="4594860"/>
        </p:xfrm>
        <a:graphic>
          <a:graphicData uri="http://schemas.openxmlformats.org/drawingml/2006/table">
            <a:tbl>
              <a:tblPr/>
              <a:tblGrid>
                <a:gridCol w="808037">
                  <a:extLst>
                    <a:ext uri="{9D8B030D-6E8A-4147-A177-3AD203B41FA5}">
                      <a16:colId xmlns:a16="http://schemas.microsoft.com/office/drawing/2014/main" val="20000"/>
                    </a:ext>
                  </a:extLst>
                </a:gridCol>
                <a:gridCol w="1408113">
                  <a:extLst>
                    <a:ext uri="{9D8B030D-6E8A-4147-A177-3AD203B41FA5}">
                      <a16:colId xmlns:a16="http://schemas.microsoft.com/office/drawing/2014/main" val="20001"/>
                    </a:ext>
                  </a:extLst>
                </a:gridCol>
                <a:gridCol w="1108075">
                  <a:extLst>
                    <a:ext uri="{9D8B030D-6E8A-4147-A177-3AD203B41FA5}">
                      <a16:colId xmlns:a16="http://schemas.microsoft.com/office/drawing/2014/main" val="20002"/>
                    </a:ext>
                  </a:extLst>
                </a:gridCol>
                <a:gridCol w="1109662">
                  <a:extLst>
                    <a:ext uri="{9D8B030D-6E8A-4147-A177-3AD203B41FA5}">
                      <a16:colId xmlns:a16="http://schemas.microsoft.com/office/drawing/2014/main" val="20003"/>
                    </a:ext>
                  </a:extLst>
                </a:gridCol>
                <a:gridCol w="1108075">
                  <a:extLst>
                    <a:ext uri="{9D8B030D-6E8A-4147-A177-3AD203B41FA5}">
                      <a16:colId xmlns:a16="http://schemas.microsoft.com/office/drawing/2014/main" val="20004"/>
                    </a:ext>
                  </a:extLst>
                </a:gridCol>
                <a:gridCol w="1108075">
                  <a:extLst>
                    <a:ext uri="{9D8B030D-6E8A-4147-A177-3AD203B41FA5}">
                      <a16:colId xmlns:a16="http://schemas.microsoft.com/office/drawing/2014/main" val="20005"/>
                    </a:ext>
                  </a:extLst>
                </a:gridCol>
                <a:gridCol w="1108075">
                  <a:extLst>
                    <a:ext uri="{9D8B030D-6E8A-4147-A177-3AD203B41FA5}">
                      <a16:colId xmlns:a16="http://schemas.microsoft.com/office/drawing/2014/main" val="20006"/>
                    </a:ext>
                  </a:extLst>
                </a:gridCol>
                <a:gridCol w="1108075">
                  <a:extLst>
                    <a:ext uri="{9D8B030D-6E8A-4147-A177-3AD203B41FA5}">
                      <a16:colId xmlns:a16="http://schemas.microsoft.com/office/drawing/2014/main" val="20007"/>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2300" b="1" i="0" u="none" strike="noStrike" cap="none" normalizeH="0" baseline="0" dirty="0" smtClean="0">
                        <a:ln>
                          <a:noFill/>
                        </a:ln>
                        <a:solidFill>
                          <a:srgbClr val="FFFFFF"/>
                        </a:solidFill>
                        <a:effectLst/>
                        <a:latin typeface="Arial" charset="0"/>
                        <a:ea typeface="微軟正黑體" pitchFamily="34"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rgbClr val="FFFFFF"/>
                          </a:solidFill>
                          <a:effectLst/>
                          <a:latin typeface="Arial" charset="0"/>
                          <a:ea typeface="微軟正黑體" pitchFamily="34" charset="-120"/>
                        </a:rPr>
                        <a:t>比序一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dirty="0" smtClean="0">
                          <a:ln>
                            <a:noFill/>
                          </a:ln>
                          <a:solidFill>
                            <a:srgbClr val="FFFFFF"/>
                          </a:solidFill>
                          <a:effectLst/>
                          <a:latin typeface="Arial" charset="0"/>
                          <a:ea typeface="微軟正黑體" pitchFamily="34" charset="-120"/>
                        </a:rPr>
                        <a:t>比序二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dirty="0" smtClean="0">
                          <a:ln>
                            <a:noFill/>
                          </a:ln>
                          <a:solidFill>
                            <a:srgbClr val="FFFFFF"/>
                          </a:solidFill>
                          <a:effectLst/>
                          <a:latin typeface="Arial" charset="0"/>
                          <a:ea typeface="微軟正黑體" pitchFamily="34" charset="-120"/>
                        </a:rPr>
                        <a:t>比序三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rgbClr val="FFFFFF"/>
                          </a:solidFill>
                          <a:effectLst/>
                          <a:latin typeface="Arial" charset="0"/>
                          <a:ea typeface="微軟正黑體" pitchFamily="34" charset="-120"/>
                        </a:rPr>
                        <a:t>比序四</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rgbClr val="FFFFFF"/>
                          </a:solidFill>
                          <a:effectLst/>
                          <a:latin typeface="Arial" charset="0"/>
                          <a:ea typeface="微軟正黑體" pitchFamily="34" charset="-120"/>
                        </a:rPr>
                        <a:t>比序五</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rgbClr val="FFFFFF"/>
                          </a:solidFill>
                          <a:effectLst/>
                          <a:latin typeface="Arial" charset="0"/>
                          <a:ea typeface="微軟正黑體" pitchFamily="34" charset="-120"/>
                        </a:rPr>
                        <a:t>比序六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rgbClr val="FFFFFF"/>
                          </a:solidFill>
                          <a:effectLst/>
                          <a:latin typeface="Arial" charset="0"/>
                          <a:ea typeface="微軟正黑體" pitchFamily="34" charset="-120"/>
                        </a:rPr>
                        <a:t>比序七</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1" i="0" u="none" strike="noStrike" cap="none" normalizeH="0" baseline="0" dirty="0" smtClean="0">
                        <a:ln>
                          <a:noFill/>
                        </a:ln>
                        <a:solidFill>
                          <a:srgbClr val="000000"/>
                        </a:solidFill>
                        <a:effectLst/>
                        <a:latin typeface="Arial" charset="0"/>
                        <a:ea typeface="微軟正黑體" pitchFamily="34"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smtClean="0">
                          <a:ln>
                            <a:noFill/>
                          </a:ln>
                          <a:solidFill>
                            <a:srgbClr val="000000"/>
                          </a:solidFill>
                          <a:effectLst/>
                          <a:latin typeface="Arial" charset="0"/>
                          <a:ea typeface="微軟正黑體" pitchFamily="34" charset="-120"/>
                        </a:rPr>
                        <a:t>在校總成績百分比</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00"/>
                          </a:solidFill>
                          <a:effectLst/>
                          <a:latin typeface="Arial" charset="0"/>
                          <a:ea typeface="微軟正黑體" pitchFamily="34" charset="-120"/>
                        </a:rPr>
                        <a:t>學測總級分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00"/>
                          </a:solidFill>
                          <a:effectLst/>
                          <a:latin typeface="Arial" charset="0"/>
                          <a:ea typeface="微軟正黑體" pitchFamily="34" charset="-120"/>
                        </a:rPr>
                        <a:t>學測數學級分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00"/>
                          </a:solidFill>
                          <a:effectLst/>
                          <a:latin typeface="Arial" charset="0"/>
                          <a:ea typeface="微軟正黑體" pitchFamily="34" charset="-120"/>
                        </a:rPr>
                        <a:t>學測英文級分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00"/>
                          </a:solidFill>
                          <a:effectLst/>
                          <a:latin typeface="Arial" charset="0"/>
                          <a:ea typeface="微軟正黑體" pitchFamily="34" charset="-120"/>
                        </a:rPr>
                        <a:t>學測國文級分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00"/>
                          </a:solidFill>
                          <a:effectLst/>
                          <a:latin typeface="Arial" charset="0"/>
                          <a:ea typeface="微軟正黑體" pitchFamily="34" charset="-120"/>
                        </a:rPr>
                        <a:t>數學在校校排</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00"/>
                          </a:solidFill>
                          <a:effectLst/>
                          <a:latin typeface="Arial" charset="0"/>
                          <a:ea typeface="微軟正黑體" pitchFamily="34" charset="-120"/>
                        </a:rPr>
                        <a:t>英文在校校排</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1"/>
                  </a:ext>
                </a:extLst>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00"/>
                          </a:solidFill>
                          <a:effectLst/>
                          <a:latin typeface="Arial" charset="0"/>
                          <a:ea typeface="微軟正黑體" pitchFamily="34" charset="-120"/>
                        </a:rPr>
                        <a:t>大雄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00"/>
                          </a:solidFill>
                          <a:effectLst/>
                          <a:latin typeface="Arial" charset="0"/>
                          <a:ea typeface="微軟正黑體" pitchFamily="34" charset="-120"/>
                        </a:rPr>
                        <a:t>宜靜</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微軟正黑體" pitchFamily="34" charset="-12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00"/>
                          </a:solidFill>
                          <a:effectLst/>
                          <a:latin typeface="Arial" charset="0"/>
                          <a:ea typeface="微軟正黑體" pitchFamily="34" charset="-120"/>
                        </a:rPr>
                        <a:t>技安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微軟正黑體" pitchFamily="34" charset="-12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00"/>
                          </a:solidFill>
                          <a:effectLst/>
                          <a:latin typeface="Arial" charset="0"/>
                          <a:ea typeface="微軟正黑體" pitchFamily="34" charset="-120"/>
                        </a:rPr>
                        <a:t>阿福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微軟正黑體" pitchFamily="34" charset="-12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00"/>
                          </a:solidFill>
                          <a:effectLst/>
                          <a:latin typeface="Arial" charset="0"/>
                          <a:ea typeface="微軟正黑體" pitchFamily="34" charset="-120"/>
                        </a:rPr>
                        <a:t>叮噹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微軟正黑體" pitchFamily="34" charset="-12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00"/>
                          </a:solidFill>
                          <a:effectLst/>
                          <a:latin typeface="Arial" charset="0"/>
                          <a:ea typeface="微軟正黑體" pitchFamily="34" charset="-120"/>
                        </a:rPr>
                        <a:t>小杉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7"/>
                  </a:ext>
                </a:extLst>
              </a:tr>
            </a:tbl>
          </a:graphicData>
        </a:graphic>
      </p:graphicFrame>
      <p:sp>
        <p:nvSpPr>
          <p:cNvPr id="6" name="矩形 5"/>
          <p:cNvSpPr/>
          <p:nvPr/>
        </p:nvSpPr>
        <p:spPr>
          <a:xfrm>
            <a:off x="971550" y="1268413"/>
            <a:ext cx="1368425" cy="4608512"/>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矩形 6"/>
          <p:cNvSpPr/>
          <p:nvPr/>
        </p:nvSpPr>
        <p:spPr>
          <a:xfrm>
            <a:off x="179388" y="2420938"/>
            <a:ext cx="2232025" cy="576262"/>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extLst>
      <p:ext uri="{BB962C8B-B14F-4D97-AF65-F5344CB8AC3E}">
        <p14:creationId xmlns:p14="http://schemas.microsoft.com/office/powerpoint/2010/main" val="41248763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altLang="en-US" dirty="0" smtClean="0"/>
              <a:t>繁星分發舉例：假設台大財金取</a:t>
            </a:r>
            <a:r>
              <a:rPr lang="en-US" altLang="zh-TW" dirty="0" smtClean="0"/>
              <a:t>2</a:t>
            </a:r>
            <a:r>
              <a:rPr altLang="en-US" dirty="0" smtClean="0"/>
              <a:t>名</a:t>
            </a:r>
            <a:endParaRPr lang="zh-TW" altLang="en-US" dirty="0"/>
          </a:p>
        </p:txBody>
      </p:sp>
      <p:sp>
        <p:nvSpPr>
          <p:cNvPr id="4" name="內容版面配置區 3"/>
          <p:cNvSpPr>
            <a:spLocks noGrp="1"/>
          </p:cNvSpPr>
          <p:nvPr>
            <p:ph idx="1"/>
          </p:nvPr>
        </p:nvSpPr>
        <p:spPr/>
        <p:txBody>
          <a:bodyPr/>
          <a:lstStyle/>
          <a:p>
            <a:endParaRPr lang="zh-TW" altLang="en-US"/>
          </a:p>
        </p:txBody>
      </p:sp>
      <p:graphicFrame>
        <p:nvGraphicFramePr>
          <p:cNvPr id="5" name="內容版面配置區 3"/>
          <p:cNvGraphicFramePr>
            <a:graphicFrameLocks/>
          </p:cNvGraphicFramePr>
          <p:nvPr>
            <p:extLst>
              <p:ext uri="{D42A27DB-BD31-4B8C-83A1-F6EECF244321}">
                <p14:modId xmlns:p14="http://schemas.microsoft.com/office/powerpoint/2010/main" val="451385542"/>
              </p:ext>
            </p:extLst>
          </p:nvPr>
        </p:nvGraphicFramePr>
        <p:xfrm>
          <a:off x="169863" y="1268413"/>
          <a:ext cx="8866187" cy="4594860"/>
        </p:xfrm>
        <a:graphic>
          <a:graphicData uri="http://schemas.openxmlformats.org/drawingml/2006/table">
            <a:tbl>
              <a:tblPr/>
              <a:tblGrid>
                <a:gridCol w="808037">
                  <a:extLst>
                    <a:ext uri="{9D8B030D-6E8A-4147-A177-3AD203B41FA5}">
                      <a16:colId xmlns:a16="http://schemas.microsoft.com/office/drawing/2014/main" val="20000"/>
                    </a:ext>
                  </a:extLst>
                </a:gridCol>
                <a:gridCol w="1408113">
                  <a:extLst>
                    <a:ext uri="{9D8B030D-6E8A-4147-A177-3AD203B41FA5}">
                      <a16:colId xmlns:a16="http://schemas.microsoft.com/office/drawing/2014/main" val="20001"/>
                    </a:ext>
                  </a:extLst>
                </a:gridCol>
                <a:gridCol w="1108075">
                  <a:extLst>
                    <a:ext uri="{9D8B030D-6E8A-4147-A177-3AD203B41FA5}">
                      <a16:colId xmlns:a16="http://schemas.microsoft.com/office/drawing/2014/main" val="20002"/>
                    </a:ext>
                  </a:extLst>
                </a:gridCol>
                <a:gridCol w="1109662">
                  <a:extLst>
                    <a:ext uri="{9D8B030D-6E8A-4147-A177-3AD203B41FA5}">
                      <a16:colId xmlns:a16="http://schemas.microsoft.com/office/drawing/2014/main" val="20003"/>
                    </a:ext>
                  </a:extLst>
                </a:gridCol>
                <a:gridCol w="1108075">
                  <a:extLst>
                    <a:ext uri="{9D8B030D-6E8A-4147-A177-3AD203B41FA5}">
                      <a16:colId xmlns:a16="http://schemas.microsoft.com/office/drawing/2014/main" val="20004"/>
                    </a:ext>
                  </a:extLst>
                </a:gridCol>
                <a:gridCol w="1108075">
                  <a:extLst>
                    <a:ext uri="{9D8B030D-6E8A-4147-A177-3AD203B41FA5}">
                      <a16:colId xmlns:a16="http://schemas.microsoft.com/office/drawing/2014/main" val="20005"/>
                    </a:ext>
                  </a:extLst>
                </a:gridCol>
                <a:gridCol w="1108075">
                  <a:extLst>
                    <a:ext uri="{9D8B030D-6E8A-4147-A177-3AD203B41FA5}">
                      <a16:colId xmlns:a16="http://schemas.microsoft.com/office/drawing/2014/main" val="20006"/>
                    </a:ext>
                  </a:extLst>
                </a:gridCol>
                <a:gridCol w="1108075">
                  <a:extLst>
                    <a:ext uri="{9D8B030D-6E8A-4147-A177-3AD203B41FA5}">
                      <a16:colId xmlns:a16="http://schemas.microsoft.com/office/drawing/2014/main" val="20007"/>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2300" b="1" i="0" u="none" strike="noStrike" cap="none" normalizeH="0" baseline="0" dirty="0" smtClean="0">
                        <a:ln>
                          <a:noFill/>
                        </a:ln>
                        <a:solidFill>
                          <a:srgbClr val="FFFFFF"/>
                        </a:solidFill>
                        <a:effectLst/>
                        <a:latin typeface="Arial" charset="0"/>
                        <a:ea typeface="微軟正黑體" pitchFamily="34"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rgbClr val="FFFFFF"/>
                          </a:solidFill>
                          <a:effectLst/>
                          <a:latin typeface="Arial" charset="0"/>
                          <a:ea typeface="微軟正黑體" pitchFamily="34" charset="-120"/>
                        </a:rPr>
                        <a:t>比序一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dirty="0" smtClean="0">
                          <a:ln>
                            <a:noFill/>
                          </a:ln>
                          <a:solidFill>
                            <a:srgbClr val="FFFFFF"/>
                          </a:solidFill>
                          <a:effectLst/>
                          <a:latin typeface="Arial" charset="0"/>
                          <a:ea typeface="微軟正黑體" pitchFamily="34" charset="-120"/>
                        </a:rPr>
                        <a:t>比序二</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rgbClr val="FFFFFF"/>
                          </a:solidFill>
                          <a:effectLst/>
                          <a:latin typeface="Arial" charset="0"/>
                          <a:ea typeface="微軟正黑體" pitchFamily="34" charset="-120"/>
                        </a:rPr>
                        <a:t>比序三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rgbClr val="FFFFFF"/>
                          </a:solidFill>
                          <a:effectLst/>
                          <a:latin typeface="Arial" charset="0"/>
                          <a:ea typeface="微軟正黑體" pitchFamily="34" charset="-120"/>
                        </a:rPr>
                        <a:t>比序四</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rgbClr val="FFFFFF"/>
                          </a:solidFill>
                          <a:effectLst/>
                          <a:latin typeface="Arial" charset="0"/>
                          <a:ea typeface="微軟正黑體" pitchFamily="34" charset="-120"/>
                        </a:rPr>
                        <a:t>比序五</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rgbClr val="FFFFFF"/>
                          </a:solidFill>
                          <a:effectLst/>
                          <a:latin typeface="Arial" charset="0"/>
                          <a:ea typeface="微軟正黑體" pitchFamily="34" charset="-120"/>
                        </a:rPr>
                        <a:t>比序六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rgbClr val="FFFFFF"/>
                          </a:solidFill>
                          <a:effectLst/>
                          <a:latin typeface="Arial" charset="0"/>
                          <a:ea typeface="微軟正黑體" pitchFamily="34" charset="-120"/>
                        </a:rPr>
                        <a:t>比序七</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1" i="0" u="none" strike="noStrike" cap="none" normalizeH="0" baseline="0" dirty="0" smtClean="0">
                        <a:ln>
                          <a:noFill/>
                        </a:ln>
                        <a:solidFill>
                          <a:srgbClr val="000000"/>
                        </a:solidFill>
                        <a:effectLst/>
                        <a:latin typeface="Arial" charset="0"/>
                        <a:ea typeface="微軟正黑體" pitchFamily="34"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smtClean="0">
                          <a:ln>
                            <a:noFill/>
                          </a:ln>
                          <a:solidFill>
                            <a:srgbClr val="000000"/>
                          </a:solidFill>
                          <a:effectLst/>
                          <a:latin typeface="Arial" charset="0"/>
                          <a:ea typeface="微軟正黑體" pitchFamily="34" charset="-120"/>
                        </a:rPr>
                        <a:t>在校總成績百分比</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00"/>
                          </a:solidFill>
                          <a:effectLst/>
                          <a:latin typeface="Arial" charset="0"/>
                          <a:ea typeface="微軟正黑體" pitchFamily="34" charset="-120"/>
                        </a:rPr>
                        <a:t>學測總級分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00"/>
                          </a:solidFill>
                          <a:effectLst/>
                          <a:latin typeface="Arial" charset="0"/>
                          <a:ea typeface="微軟正黑體" pitchFamily="34" charset="-120"/>
                        </a:rPr>
                        <a:t>學測數學級分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00"/>
                          </a:solidFill>
                          <a:effectLst/>
                          <a:latin typeface="Arial" charset="0"/>
                          <a:ea typeface="微軟正黑體" pitchFamily="34" charset="-120"/>
                        </a:rPr>
                        <a:t>學測英文級分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00"/>
                          </a:solidFill>
                          <a:effectLst/>
                          <a:latin typeface="Arial" charset="0"/>
                          <a:ea typeface="微軟正黑體" pitchFamily="34" charset="-120"/>
                        </a:rPr>
                        <a:t>學測國文級分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00"/>
                          </a:solidFill>
                          <a:effectLst/>
                          <a:latin typeface="Arial" charset="0"/>
                          <a:ea typeface="微軟正黑體" pitchFamily="34" charset="-120"/>
                        </a:rPr>
                        <a:t>數學在校校排</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000000"/>
                          </a:solidFill>
                          <a:effectLst/>
                          <a:latin typeface="Arial" charset="0"/>
                          <a:ea typeface="微軟正黑體" pitchFamily="34" charset="-120"/>
                        </a:rPr>
                        <a:t>英文在校校排</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1"/>
                  </a:ext>
                </a:extLst>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00"/>
                          </a:solidFill>
                          <a:effectLst/>
                          <a:latin typeface="Arial" charset="0"/>
                          <a:ea typeface="微軟正黑體" pitchFamily="34" charset="-120"/>
                        </a:rPr>
                        <a:t>大雄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00"/>
                          </a:solidFill>
                          <a:effectLst/>
                          <a:latin typeface="Arial" charset="0"/>
                          <a:ea typeface="微軟正黑體" pitchFamily="34" charset="-120"/>
                        </a:rPr>
                        <a:t>宜靜</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微軟正黑體" pitchFamily="34" charset="-12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00"/>
                          </a:solidFill>
                          <a:effectLst/>
                          <a:latin typeface="Arial" charset="0"/>
                          <a:ea typeface="微軟正黑體" pitchFamily="34" charset="-120"/>
                        </a:rPr>
                        <a:t>技安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00"/>
                          </a:solidFill>
                          <a:effectLst/>
                          <a:latin typeface="Arial" charset="0"/>
                          <a:ea typeface="微軟正黑體" pitchFamily="34" charset="-120"/>
                        </a:rPr>
                        <a:t>阿福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00"/>
                          </a:solidFill>
                          <a:effectLst/>
                          <a:latin typeface="Arial" charset="0"/>
                          <a:ea typeface="微軟正黑體" pitchFamily="34" charset="-120"/>
                        </a:rPr>
                        <a:t>叮噹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0000"/>
                          </a:solidFill>
                          <a:effectLst/>
                          <a:latin typeface="Arial" charset="0"/>
                          <a:ea typeface="微軟正黑體" pitchFamily="34" charset="-120"/>
                        </a:rPr>
                        <a:t>小杉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7"/>
                  </a:ext>
                </a:extLst>
              </a:tr>
            </a:tbl>
          </a:graphicData>
        </a:graphic>
      </p:graphicFrame>
      <p:sp>
        <p:nvSpPr>
          <p:cNvPr id="6" name="矩形 5"/>
          <p:cNvSpPr/>
          <p:nvPr/>
        </p:nvSpPr>
        <p:spPr>
          <a:xfrm>
            <a:off x="2411413" y="1303339"/>
            <a:ext cx="1082673" cy="4608512"/>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矩形 6"/>
          <p:cNvSpPr/>
          <p:nvPr/>
        </p:nvSpPr>
        <p:spPr>
          <a:xfrm>
            <a:off x="179388" y="2420938"/>
            <a:ext cx="2232025" cy="576262"/>
          </a:xfrm>
          <a:prstGeom prst="rect">
            <a:avLst/>
          </a:prstGeom>
          <a:solidFill>
            <a:srgbClr val="FF9999">
              <a:alpha val="2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矩形 7"/>
          <p:cNvSpPr/>
          <p:nvPr/>
        </p:nvSpPr>
        <p:spPr>
          <a:xfrm>
            <a:off x="214282" y="3000372"/>
            <a:ext cx="3357586" cy="1214446"/>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矩形 8"/>
          <p:cNvSpPr/>
          <p:nvPr/>
        </p:nvSpPr>
        <p:spPr>
          <a:xfrm>
            <a:off x="214282" y="5286388"/>
            <a:ext cx="3357586" cy="571504"/>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矩形 9"/>
          <p:cNvSpPr/>
          <p:nvPr/>
        </p:nvSpPr>
        <p:spPr>
          <a:xfrm>
            <a:off x="214282" y="3571876"/>
            <a:ext cx="3286148" cy="6429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矩形 10"/>
          <p:cNvSpPr/>
          <p:nvPr/>
        </p:nvSpPr>
        <p:spPr>
          <a:xfrm>
            <a:off x="4005878" y="6000768"/>
            <a:ext cx="4995278" cy="584775"/>
          </a:xfrm>
          <a:prstGeom prst="rect">
            <a:avLst/>
          </a:prstGeom>
          <a:solidFill>
            <a:schemeClr val="accent4">
              <a:lumMod val="20000"/>
              <a:lumOff val="80000"/>
            </a:schemeClr>
          </a:solidFill>
        </p:spPr>
        <p:txBody>
          <a:bodyPr wrap="none">
            <a:spAutoFit/>
          </a:bodyPr>
          <a:lstStyle/>
          <a:p>
            <a:r>
              <a:rPr kumimoji="0" lang="en-US" altLang="zh-TW" sz="3200" b="1" dirty="0" smtClean="0">
                <a:solidFill>
                  <a:srgbClr val="FF0066"/>
                </a:solidFill>
                <a:latin typeface="Lucida Sans Unicode" pitchFamily="34" charset="0"/>
                <a:ea typeface="微軟正黑體" pitchFamily="34" charset="-120"/>
              </a:rPr>
              <a:t>※</a:t>
            </a:r>
            <a:r>
              <a:rPr kumimoji="0" lang="zh-TW" altLang="en-US" sz="3200" b="1" dirty="0" smtClean="0">
                <a:solidFill>
                  <a:srgbClr val="FF0066"/>
                </a:solidFill>
                <a:latin typeface="Lucida Sans Unicode" pitchFamily="34" charset="0"/>
                <a:ea typeface="微軟正黑體" pitchFamily="34" charset="-120"/>
              </a:rPr>
              <a:t>依比序評比，依序錄取。</a:t>
            </a:r>
            <a:endParaRPr lang="zh-TW" altLang="en-US" sz="3200" dirty="0">
              <a:solidFill>
                <a:srgbClr val="FF0066"/>
              </a:solidFill>
            </a:endParaRPr>
          </a:p>
        </p:txBody>
      </p:sp>
    </p:spTree>
    <p:extLst>
      <p:ext uri="{BB962C8B-B14F-4D97-AF65-F5344CB8AC3E}">
        <p14:creationId xmlns:p14="http://schemas.microsoft.com/office/powerpoint/2010/main" val="35084580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857224" y="2077200"/>
            <a:ext cx="7786742" cy="1780428"/>
          </a:xfrm>
        </p:spPr>
        <p:txBody>
          <a:bodyPr>
            <a:normAutofit/>
          </a:bodyPr>
          <a:lstStyle/>
          <a:p>
            <a:r>
              <a:rPr altLang="en-US" sz="5400" dirty="0" smtClean="0">
                <a:latin typeface="華康海報體 Std W9" pitchFamily="82" charset="-120"/>
                <a:ea typeface="華康海報體 Std W9" pitchFamily="82" charset="-120"/>
              </a:rPr>
              <a:t>還記得</a:t>
            </a:r>
            <a:r>
              <a:rPr altLang="en-US" sz="5400" dirty="0" smtClean="0">
                <a:solidFill>
                  <a:srgbClr val="FF0066"/>
                </a:solidFill>
                <a:latin typeface="華康海報體 Std W9" pitchFamily="82" charset="-120"/>
                <a:ea typeface="華康海報體 Std W9" pitchFamily="82" charset="-120"/>
              </a:rPr>
              <a:t>推薦序</a:t>
            </a:r>
            <a:r>
              <a:rPr altLang="en-US" sz="5400" dirty="0" smtClean="0">
                <a:latin typeface="華康海報體 Std W9" pitchFamily="82" charset="-120"/>
                <a:ea typeface="華康海報體 Std W9" pitchFamily="82" charset="-120"/>
              </a:rPr>
              <a:t>嗎？</a:t>
            </a:r>
            <a:endParaRPr lang="zh-TW" altLang="en-US" sz="5400" dirty="0">
              <a:latin typeface="華康海報體 Std W9" pitchFamily="82" charset="-120"/>
              <a:ea typeface="華康海報體 Std W9" pitchFamily="82" charset="-120"/>
            </a:endParaRPr>
          </a:p>
        </p:txBody>
      </p:sp>
    </p:spTree>
    <p:extLst>
      <p:ext uri="{BB962C8B-B14F-4D97-AF65-F5344CB8AC3E}">
        <p14:creationId xmlns:p14="http://schemas.microsoft.com/office/powerpoint/2010/main" val="2017044617"/>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en-US" dirty="0" smtClean="0">
                <a:solidFill>
                  <a:schemeClr val="accent4">
                    <a:lumMod val="75000"/>
                  </a:schemeClr>
                </a:solidFill>
              </a:rPr>
              <a:t>一中推薦狀況</a:t>
            </a:r>
            <a:endParaRPr altLang="en-US" dirty="0">
              <a:solidFill>
                <a:schemeClr val="accent4">
                  <a:lumMod val="75000"/>
                </a:schemeClr>
              </a:solidFill>
            </a:endParaRPr>
          </a:p>
        </p:txBody>
      </p:sp>
      <p:sp>
        <p:nvSpPr>
          <p:cNvPr id="4" name="文字方塊 3"/>
          <p:cNvSpPr txBox="1"/>
          <p:nvPr/>
        </p:nvSpPr>
        <p:spPr>
          <a:xfrm>
            <a:off x="500034" y="2427305"/>
            <a:ext cx="2232025" cy="1754188"/>
          </a:xfrm>
          <a:prstGeom prst="rect">
            <a:avLst/>
          </a:prstGeom>
          <a:solidFill>
            <a:schemeClr val="bg2">
              <a:lumMod val="75000"/>
              <a:alpha val="31000"/>
            </a:schemeClr>
          </a:solidFill>
          <a:ln w="25400">
            <a:solidFill>
              <a:schemeClr val="accent1"/>
            </a:solidFill>
            <a:prstDash val="lgDash"/>
          </a:ln>
        </p:spPr>
        <p:txBody>
          <a:bodyPr>
            <a:spAutoFit/>
          </a:bodyPr>
          <a:lstStyle/>
          <a:p>
            <a:pPr algn="ctr" fontAlgn="auto">
              <a:spcBef>
                <a:spcPts val="0"/>
              </a:spcBef>
              <a:spcAft>
                <a:spcPts val="0"/>
              </a:spcAft>
              <a:defRPr/>
            </a:pPr>
            <a:r>
              <a:rPr lang="zh-TW" altLang="en-US" sz="2700" dirty="0" smtClean="0">
                <a:latin typeface="華康中圓體" pitchFamily="49" charset="-120"/>
                <a:ea typeface="華康中圓體" pitchFamily="49" charset="-120"/>
              </a:rPr>
              <a:t>台</a:t>
            </a:r>
            <a:r>
              <a:rPr kumimoji="0" lang="zh-TW" altLang="en-US" sz="2700" dirty="0" smtClean="0">
                <a:latin typeface="華康中圓體" pitchFamily="49" charset="-120"/>
                <a:ea typeface="華康中圓體" pitchFamily="49" charset="-120"/>
              </a:rPr>
              <a:t>大</a:t>
            </a:r>
            <a:endParaRPr kumimoji="0" lang="en-US" altLang="zh-TW" sz="2700" dirty="0">
              <a:latin typeface="華康中圓體" pitchFamily="49" charset="-120"/>
              <a:ea typeface="華康中圓體" pitchFamily="49" charset="-120"/>
            </a:endParaRPr>
          </a:p>
          <a:p>
            <a:pPr algn="ctr" fontAlgn="auto">
              <a:spcBef>
                <a:spcPts val="0"/>
              </a:spcBef>
              <a:spcAft>
                <a:spcPts val="0"/>
              </a:spcAft>
              <a:defRPr/>
            </a:pPr>
            <a:r>
              <a:rPr kumimoji="0" lang="zh-TW" altLang="zh-TW" sz="2700" dirty="0" smtClean="0">
                <a:latin typeface="華康中圓體" pitchFamily="49" charset="-120"/>
                <a:ea typeface="華康中圓體" pitchFamily="49" charset="-120"/>
              </a:rPr>
              <a:t>第一</a:t>
            </a:r>
            <a:r>
              <a:rPr kumimoji="0" lang="zh-TW" altLang="en-US" sz="2700" dirty="0" smtClean="0">
                <a:latin typeface="華康中圓體" pitchFamily="49" charset="-120"/>
                <a:ea typeface="華康中圓體" pitchFamily="49" charset="-120"/>
              </a:rPr>
              <a:t>類</a:t>
            </a:r>
            <a:r>
              <a:rPr kumimoji="0" lang="zh-TW" altLang="zh-TW" sz="2700" dirty="0" smtClean="0">
                <a:latin typeface="華康中圓體" pitchFamily="49" charset="-120"/>
                <a:ea typeface="華康中圓體" pitchFamily="49" charset="-120"/>
              </a:rPr>
              <a:t>學</a:t>
            </a:r>
            <a:r>
              <a:rPr kumimoji="0" lang="zh-TW" altLang="zh-TW" sz="2700" dirty="0">
                <a:latin typeface="華康中圓體" pitchFamily="49" charset="-120"/>
                <a:ea typeface="華康中圓體" pitchFamily="49" charset="-120"/>
              </a:rPr>
              <a:t>群</a:t>
            </a:r>
          </a:p>
          <a:p>
            <a:pPr algn="ctr" fontAlgn="auto">
              <a:spcBef>
                <a:spcPts val="0"/>
              </a:spcBef>
              <a:spcAft>
                <a:spcPts val="0"/>
              </a:spcAft>
              <a:defRPr/>
            </a:pPr>
            <a:r>
              <a:rPr kumimoji="0" lang="zh-TW" altLang="zh-TW" sz="2700" dirty="0" smtClean="0">
                <a:latin typeface="華康中圓體" pitchFamily="49" charset="-120"/>
                <a:ea typeface="華康中圓體" pitchFamily="49" charset="-120"/>
              </a:rPr>
              <a:t>第二</a:t>
            </a:r>
            <a:r>
              <a:rPr kumimoji="0" lang="zh-TW" altLang="en-US" sz="2700" dirty="0" smtClean="0">
                <a:latin typeface="華康中圓體" pitchFamily="49" charset="-120"/>
                <a:ea typeface="華康中圓體" pitchFamily="49" charset="-120"/>
              </a:rPr>
              <a:t>類</a:t>
            </a:r>
            <a:r>
              <a:rPr kumimoji="0" lang="zh-TW" altLang="zh-TW" sz="2700" dirty="0" smtClean="0">
                <a:latin typeface="華康中圓體" pitchFamily="49" charset="-120"/>
                <a:ea typeface="華康中圓體" pitchFamily="49" charset="-120"/>
              </a:rPr>
              <a:t>學</a:t>
            </a:r>
            <a:r>
              <a:rPr kumimoji="0" lang="zh-TW" altLang="zh-TW" sz="2700" dirty="0">
                <a:latin typeface="華康中圓體" pitchFamily="49" charset="-120"/>
                <a:ea typeface="華康中圓體" pitchFamily="49" charset="-120"/>
              </a:rPr>
              <a:t>群</a:t>
            </a:r>
          </a:p>
          <a:p>
            <a:pPr algn="ctr" fontAlgn="auto">
              <a:spcBef>
                <a:spcPts val="0"/>
              </a:spcBef>
              <a:spcAft>
                <a:spcPts val="0"/>
              </a:spcAft>
              <a:defRPr/>
            </a:pPr>
            <a:r>
              <a:rPr kumimoji="0" lang="zh-TW" altLang="zh-TW" sz="2700" dirty="0" smtClean="0">
                <a:latin typeface="華康中圓體" pitchFamily="49" charset="-120"/>
                <a:ea typeface="華康中圓體" pitchFamily="49" charset="-120"/>
              </a:rPr>
              <a:t>第三</a:t>
            </a:r>
            <a:r>
              <a:rPr kumimoji="0" lang="zh-TW" altLang="en-US" sz="2700" dirty="0" smtClean="0">
                <a:latin typeface="華康中圓體" pitchFamily="49" charset="-120"/>
                <a:ea typeface="華康中圓體" pitchFamily="49" charset="-120"/>
              </a:rPr>
              <a:t>類</a:t>
            </a:r>
            <a:r>
              <a:rPr kumimoji="0" lang="zh-TW" altLang="zh-TW" sz="2700" dirty="0" smtClean="0">
                <a:latin typeface="華康中圓體" pitchFamily="49" charset="-120"/>
                <a:ea typeface="華康中圓體" pitchFamily="49" charset="-120"/>
              </a:rPr>
              <a:t>學</a:t>
            </a:r>
            <a:r>
              <a:rPr kumimoji="0" lang="zh-TW" altLang="zh-TW" sz="2700" dirty="0">
                <a:latin typeface="華康中圓體" pitchFamily="49" charset="-120"/>
                <a:ea typeface="華康中圓體" pitchFamily="49" charset="-120"/>
              </a:rPr>
              <a:t>群</a:t>
            </a:r>
          </a:p>
        </p:txBody>
      </p:sp>
      <p:grpSp>
        <p:nvGrpSpPr>
          <p:cNvPr id="5" name="群組 11"/>
          <p:cNvGrpSpPr>
            <a:grpSpLocks/>
          </p:cNvGrpSpPr>
          <p:nvPr/>
        </p:nvGrpSpPr>
        <p:grpSpPr bwMode="auto">
          <a:xfrm>
            <a:off x="3235296" y="2284430"/>
            <a:ext cx="288925" cy="647700"/>
            <a:chOff x="3203848" y="4149080"/>
            <a:chExt cx="288032" cy="648072"/>
          </a:xfrm>
        </p:grpSpPr>
        <p:sp>
          <p:nvSpPr>
            <p:cNvPr id="6" name="橢圓 5"/>
            <p:cNvSpPr/>
            <p:nvPr/>
          </p:nvSpPr>
          <p:spPr>
            <a:xfrm>
              <a:off x="3203848" y="4149080"/>
              <a:ext cx="288032" cy="28750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橢圓 6"/>
            <p:cNvSpPr/>
            <p:nvPr/>
          </p:nvSpPr>
          <p:spPr>
            <a:xfrm>
              <a:off x="3203848" y="4509650"/>
              <a:ext cx="288032" cy="28750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grpSp>
        <p:nvGrpSpPr>
          <p:cNvPr id="8" name="群組 12"/>
          <p:cNvGrpSpPr>
            <a:grpSpLocks/>
          </p:cNvGrpSpPr>
          <p:nvPr/>
        </p:nvGrpSpPr>
        <p:grpSpPr bwMode="auto">
          <a:xfrm>
            <a:off x="3235296" y="3940193"/>
            <a:ext cx="288925" cy="647700"/>
            <a:chOff x="3203848" y="4149080"/>
            <a:chExt cx="288032" cy="648072"/>
          </a:xfrm>
        </p:grpSpPr>
        <p:sp>
          <p:nvSpPr>
            <p:cNvPr id="9" name="橢圓 8"/>
            <p:cNvSpPr/>
            <p:nvPr/>
          </p:nvSpPr>
          <p:spPr>
            <a:xfrm>
              <a:off x="3203848" y="4149080"/>
              <a:ext cx="288032" cy="2875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橢圓 9"/>
            <p:cNvSpPr/>
            <p:nvPr/>
          </p:nvSpPr>
          <p:spPr>
            <a:xfrm>
              <a:off x="3203848" y="4509649"/>
              <a:ext cx="288032" cy="28750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grpSp>
        <p:nvGrpSpPr>
          <p:cNvPr id="11" name="群組 15"/>
          <p:cNvGrpSpPr>
            <a:grpSpLocks/>
          </p:cNvGrpSpPr>
          <p:nvPr/>
        </p:nvGrpSpPr>
        <p:grpSpPr bwMode="auto">
          <a:xfrm>
            <a:off x="3235296" y="3075005"/>
            <a:ext cx="288925" cy="649288"/>
            <a:chOff x="3203848" y="4149080"/>
            <a:chExt cx="288032" cy="648072"/>
          </a:xfrm>
        </p:grpSpPr>
        <p:sp>
          <p:nvSpPr>
            <p:cNvPr id="12" name="橢圓 11"/>
            <p:cNvSpPr/>
            <p:nvPr/>
          </p:nvSpPr>
          <p:spPr>
            <a:xfrm>
              <a:off x="3203848" y="4149080"/>
              <a:ext cx="288032" cy="28838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橢圓 12"/>
            <p:cNvSpPr/>
            <p:nvPr/>
          </p:nvSpPr>
          <p:spPr>
            <a:xfrm>
              <a:off x="3203848" y="4508768"/>
              <a:ext cx="288032" cy="28838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cxnSp>
        <p:nvCxnSpPr>
          <p:cNvPr id="14" name="直線接點 13"/>
          <p:cNvCxnSpPr/>
          <p:nvPr/>
        </p:nvCxnSpPr>
        <p:spPr>
          <a:xfrm flipV="1">
            <a:off x="2516159" y="2571768"/>
            <a:ext cx="574675" cy="5032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2516159" y="2859105"/>
            <a:ext cx="574675" cy="288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V="1">
            <a:off x="2587596" y="3219468"/>
            <a:ext cx="576263"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587596" y="3508393"/>
            <a:ext cx="576263" cy="714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2587596" y="3940193"/>
            <a:ext cx="576263" cy="431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587596" y="3867168"/>
            <a:ext cx="576263" cy="2159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5000628" y="1785926"/>
            <a:ext cx="2232025" cy="925510"/>
          </a:xfrm>
          <a:prstGeom prst="rect">
            <a:avLst/>
          </a:prstGeom>
          <a:solidFill>
            <a:schemeClr val="bg2">
              <a:lumMod val="75000"/>
              <a:alpha val="31000"/>
            </a:schemeClr>
          </a:solidFill>
          <a:ln w="25400">
            <a:solidFill>
              <a:schemeClr val="accent1"/>
            </a:solidFill>
            <a:prstDash val="lgDash"/>
          </a:ln>
        </p:spPr>
        <p:txBody>
          <a:bodyPr>
            <a:spAutoFit/>
          </a:bodyPr>
          <a:lstStyle/>
          <a:p>
            <a:pPr algn="ctr" fontAlgn="auto">
              <a:spcBef>
                <a:spcPts val="0"/>
              </a:spcBef>
              <a:spcAft>
                <a:spcPts val="0"/>
              </a:spcAft>
              <a:defRPr/>
            </a:pPr>
            <a:r>
              <a:rPr kumimoji="0" lang="zh-TW" altLang="zh-TW" sz="2700" dirty="0" smtClean="0">
                <a:latin typeface="華康中圓體" pitchFamily="49" charset="-120"/>
                <a:ea typeface="華康中圓體" pitchFamily="49" charset="-120"/>
              </a:rPr>
              <a:t>第</a:t>
            </a:r>
            <a:r>
              <a:rPr kumimoji="0" lang="zh-TW" altLang="en-US" sz="2700" dirty="0" smtClean="0">
                <a:latin typeface="華康中圓體" pitchFamily="49" charset="-120"/>
                <a:ea typeface="華康中圓體" pitchFamily="49" charset="-120"/>
              </a:rPr>
              <a:t>五</a:t>
            </a:r>
            <a:r>
              <a:rPr lang="zh-TW" altLang="en-US" sz="2700" dirty="0">
                <a:latin typeface="華康中圓體" pitchFamily="49" charset="-120"/>
                <a:ea typeface="華康中圓體" pitchFamily="49" charset="-120"/>
              </a:rPr>
              <a:t>類</a:t>
            </a:r>
            <a:r>
              <a:rPr kumimoji="0" lang="zh-TW" altLang="zh-TW" sz="2700" dirty="0" smtClean="0">
                <a:latin typeface="華康中圓體" pitchFamily="49" charset="-120"/>
                <a:ea typeface="華康中圓體" pitchFamily="49" charset="-120"/>
              </a:rPr>
              <a:t>學</a:t>
            </a:r>
            <a:r>
              <a:rPr kumimoji="0" lang="zh-TW" altLang="zh-TW" sz="2700" dirty="0">
                <a:latin typeface="華康中圓體" pitchFamily="49" charset="-120"/>
                <a:ea typeface="華康中圓體" pitchFamily="49" charset="-120"/>
              </a:rPr>
              <a:t>群</a:t>
            </a:r>
            <a:endParaRPr kumimoji="0" lang="en-US" altLang="zh-TW" sz="2700" dirty="0">
              <a:latin typeface="華康中圓體" pitchFamily="49" charset="-120"/>
              <a:ea typeface="華康中圓體" pitchFamily="49" charset="-120"/>
            </a:endParaRPr>
          </a:p>
          <a:p>
            <a:pPr algn="ctr" fontAlgn="auto">
              <a:spcBef>
                <a:spcPts val="0"/>
              </a:spcBef>
              <a:spcAft>
                <a:spcPts val="0"/>
              </a:spcAft>
              <a:defRPr/>
            </a:pPr>
            <a:r>
              <a:rPr lang="zh-TW" altLang="en-US" sz="2700" dirty="0">
                <a:latin typeface="華康中圓體" pitchFamily="49" charset="-120"/>
                <a:ea typeface="華康中圓體" pitchFamily="49" charset="-120"/>
              </a:rPr>
              <a:t>美術</a:t>
            </a:r>
            <a:r>
              <a:rPr kumimoji="0" lang="zh-TW" altLang="en-US" sz="2700" dirty="0" smtClean="0">
                <a:latin typeface="華康中圓體" pitchFamily="49" charset="-120"/>
                <a:ea typeface="華康中圓體" pitchFamily="49" charset="-120"/>
              </a:rPr>
              <a:t>班</a:t>
            </a:r>
            <a:r>
              <a:rPr kumimoji="0" lang="zh-TW" altLang="en-US" sz="2700" dirty="0">
                <a:latin typeface="華康中圓體" pitchFamily="49" charset="-120"/>
                <a:ea typeface="華康中圓體" pitchFamily="49" charset="-120"/>
              </a:rPr>
              <a:t>學生</a:t>
            </a:r>
            <a:endParaRPr kumimoji="0" lang="zh-TW" altLang="zh-TW" sz="2700" dirty="0">
              <a:latin typeface="華康中圓體" pitchFamily="49" charset="-120"/>
              <a:ea typeface="華康中圓體" pitchFamily="49" charset="-120"/>
            </a:endParaRPr>
          </a:p>
        </p:txBody>
      </p:sp>
      <p:grpSp>
        <p:nvGrpSpPr>
          <p:cNvPr id="21" name="群組 34"/>
          <p:cNvGrpSpPr/>
          <p:nvPr/>
        </p:nvGrpSpPr>
        <p:grpSpPr>
          <a:xfrm>
            <a:off x="7088191" y="1860793"/>
            <a:ext cx="936625" cy="723204"/>
            <a:chOff x="7088191" y="2860925"/>
            <a:chExt cx="936625" cy="723204"/>
          </a:xfrm>
        </p:grpSpPr>
        <p:grpSp>
          <p:nvGrpSpPr>
            <p:cNvPr id="26" name="群組 36"/>
            <p:cNvGrpSpPr>
              <a:grpSpLocks/>
            </p:cNvGrpSpPr>
            <p:nvPr/>
          </p:nvGrpSpPr>
          <p:grpSpPr bwMode="auto">
            <a:xfrm>
              <a:off x="7735891" y="2860925"/>
              <a:ext cx="288925" cy="723204"/>
              <a:chOff x="3203848" y="4149080"/>
              <a:chExt cx="288032" cy="720080"/>
            </a:xfrm>
          </p:grpSpPr>
          <p:sp>
            <p:nvSpPr>
              <p:cNvPr id="22" name="橢圓 21"/>
              <p:cNvSpPr/>
              <p:nvPr/>
            </p:nvSpPr>
            <p:spPr>
              <a:xfrm>
                <a:off x="3203848" y="4149080"/>
                <a:ext cx="288032" cy="28866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3" name="橢圓 22"/>
              <p:cNvSpPr/>
              <p:nvPr/>
            </p:nvSpPr>
            <p:spPr>
              <a:xfrm>
                <a:off x="3203848" y="4580494"/>
                <a:ext cx="288032" cy="28866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cxnSp>
          <p:nvCxnSpPr>
            <p:cNvPr id="24" name="直線接點 23"/>
            <p:cNvCxnSpPr/>
            <p:nvPr/>
          </p:nvCxnSpPr>
          <p:spPr>
            <a:xfrm flipV="1">
              <a:off x="7088191" y="3005885"/>
              <a:ext cx="576262" cy="21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7088191" y="3367486"/>
              <a:ext cx="576262" cy="7168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4" name="文字方塊 33"/>
          <p:cNvSpPr txBox="1"/>
          <p:nvPr/>
        </p:nvSpPr>
        <p:spPr>
          <a:xfrm>
            <a:off x="5028524" y="3094964"/>
            <a:ext cx="2232025" cy="2169825"/>
          </a:xfrm>
          <a:prstGeom prst="rect">
            <a:avLst/>
          </a:prstGeom>
          <a:solidFill>
            <a:schemeClr val="bg2">
              <a:lumMod val="75000"/>
              <a:alpha val="31000"/>
            </a:schemeClr>
          </a:solidFill>
          <a:ln w="25400">
            <a:solidFill>
              <a:schemeClr val="accent1"/>
            </a:solidFill>
            <a:prstDash val="lgDash"/>
          </a:ln>
        </p:spPr>
        <p:txBody>
          <a:bodyPr>
            <a:spAutoFit/>
          </a:bodyPr>
          <a:lstStyle/>
          <a:p>
            <a:pPr algn="ctr" fontAlgn="auto">
              <a:spcBef>
                <a:spcPts val="0"/>
              </a:spcBef>
              <a:spcAft>
                <a:spcPts val="0"/>
              </a:spcAft>
              <a:defRPr/>
            </a:pPr>
            <a:r>
              <a:rPr kumimoji="0" lang="zh-TW" altLang="zh-TW" sz="2700" b="1" dirty="0" smtClean="0">
                <a:latin typeface="華康中圓體" pitchFamily="49" charset="-120"/>
                <a:ea typeface="華康中圓體" pitchFamily="49" charset="-120"/>
              </a:rPr>
              <a:t>第</a:t>
            </a:r>
            <a:r>
              <a:rPr lang="zh-TW" altLang="en-US" sz="2700" b="1" dirty="0" smtClean="0">
                <a:latin typeface="華康中圓體" pitchFamily="49" charset="-120"/>
                <a:ea typeface="華康中圓體" pitchFamily="49" charset="-120"/>
              </a:rPr>
              <a:t>八</a:t>
            </a:r>
            <a:r>
              <a:rPr lang="zh-TW" altLang="en-US" sz="2700" b="1" dirty="0">
                <a:latin typeface="華康中圓體" pitchFamily="49" charset="-120"/>
                <a:ea typeface="華康中圓體" pitchFamily="49" charset="-120"/>
              </a:rPr>
              <a:t>類</a:t>
            </a:r>
            <a:r>
              <a:rPr kumimoji="0" lang="zh-TW" altLang="zh-TW" sz="2700" b="1" dirty="0" smtClean="0">
                <a:latin typeface="華康中圓體" pitchFamily="49" charset="-120"/>
                <a:ea typeface="華康中圓體" pitchFamily="49" charset="-120"/>
              </a:rPr>
              <a:t>學</a:t>
            </a:r>
            <a:r>
              <a:rPr kumimoji="0" lang="zh-TW" altLang="zh-TW" sz="2700" b="1" dirty="0">
                <a:latin typeface="華康中圓體" pitchFamily="49" charset="-120"/>
                <a:ea typeface="華康中圓體" pitchFamily="49" charset="-120"/>
              </a:rPr>
              <a:t>群</a:t>
            </a:r>
            <a:endParaRPr kumimoji="0" lang="en-US" altLang="zh-TW" sz="2700" b="1" dirty="0">
              <a:latin typeface="華康中圓體" pitchFamily="49" charset="-120"/>
              <a:ea typeface="華康中圓體" pitchFamily="49" charset="-120"/>
            </a:endParaRPr>
          </a:p>
          <a:p>
            <a:pPr algn="ctr" fontAlgn="auto">
              <a:spcBef>
                <a:spcPts val="0"/>
              </a:spcBef>
              <a:spcAft>
                <a:spcPts val="0"/>
              </a:spcAft>
              <a:defRPr/>
            </a:pPr>
            <a:r>
              <a:rPr lang="zh-TW" altLang="en-US" sz="2700" b="1" dirty="0" smtClean="0">
                <a:latin typeface="華康中圓體" pitchFamily="49" charset="-120"/>
                <a:ea typeface="華康中圓體" pitchFamily="49" charset="-120"/>
              </a:rPr>
              <a:t>台</a:t>
            </a:r>
            <a:r>
              <a:rPr kumimoji="0" lang="zh-TW" altLang="en-US" sz="2700" b="1" dirty="0" smtClean="0">
                <a:latin typeface="華康中圓體" pitchFamily="49" charset="-120"/>
                <a:ea typeface="華康中圓體" pitchFamily="49" charset="-120"/>
              </a:rPr>
              <a:t>大</a:t>
            </a:r>
            <a:r>
              <a:rPr kumimoji="0" lang="zh-TW" altLang="en-US" sz="2700" b="1" dirty="0">
                <a:latin typeface="華康中圓體" pitchFamily="49" charset="-120"/>
                <a:ea typeface="華康中圓體" pitchFamily="49" charset="-120"/>
              </a:rPr>
              <a:t>醫學</a:t>
            </a:r>
            <a:r>
              <a:rPr kumimoji="0" lang="zh-TW" altLang="en-US" sz="2700" b="1" dirty="0" smtClean="0">
                <a:latin typeface="華康中圓體" pitchFamily="49" charset="-120"/>
                <a:ea typeface="華康中圓體" pitchFamily="49" charset="-120"/>
              </a:rPr>
              <a:t>系</a:t>
            </a:r>
            <a:endParaRPr kumimoji="0" lang="en-US" altLang="zh-TW" sz="2700" b="1" dirty="0" smtClean="0">
              <a:latin typeface="華康中圓體" pitchFamily="49" charset="-120"/>
              <a:ea typeface="華康中圓體" pitchFamily="49" charset="-120"/>
            </a:endParaRPr>
          </a:p>
          <a:p>
            <a:pPr algn="ctr" fontAlgn="auto">
              <a:spcBef>
                <a:spcPts val="0"/>
              </a:spcBef>
              <a:spcAft>
                <a:spcPts val="0"/>
              </a:spcAft>
              <a:defRPr/>
            </a:pPr>
            <a:r>
              <a:rPr lang="zh-TW" altLang="en-US" sz="2700" b="1" dirty="0">
                <a:latin typeface="華康中圓體" pitchFamily="49" charset="-120"/>
                <a:ea typeface="華康中圓體" pitchFamily="49" charset="-120"/>
              </a:rPr>
              <a:t>長庚醫學</a:t>
            </a:r>
            <a:r>
              <a:rPr lang="zh-TW" altLang="en-US" sz="2700" b="1" dirty="0" smtClean="0">
                <a:latin typeface="華康中圓體" pitchFamily="49" charset="-120"/>
                <a:ea typeface="華康中圓體" pitchFamily="49" charset="-120"/>
              </a:rPr>
              <a:t>系</a:t>
            </a:r>
            <a:endParaRPr lang="en-US" altLang="zh-TW" sz="2700" b="1" dirty="0" smtClean="0">
              <a:latin typeface="華康中圓體" pitchFamily="49" charset="-120"/>
              <a:ea typeface="華康中圓體" pitchFamily="49" charset="-120"/>
            </a:endParaRPr>
          </a:p>
          <a:p>
            <a:pPr algn="ctr" fontAlgn="auto">
              <a:spcBef>
                <a:spcPts val="0"/>
              </a:spcBef>
              <a:spcAft>
                <a:spcPts val="0"/>
              </a:spcAft>
              <a:defRPr/>
            </a:pPr>
            <a:r>
              <a:rPr lang="zh-TW" altLang="en-US" sz="2700" b="1" dirty="0">
                <a:latin typeface="華康中圓體" pitchFamily="49" charset="-120"/>
                <a:ea typeface="華康中圓體" pitchFamily="49" charset="-120"/>
              </a:rPr>
              <a:t>馬偕醫學系</a:t>
            </a:r>
            <a:endParaRPr lang="en-US" altLang="zh-TW" sz="2700" b="1" dirty="0" smtClean="0">
              <a:latin typeface="華康中圓體" pitchFamily="49" charset="-120"/>
              <a:ea typeface="華康中圓體" pitchFamily="49" charset="-120"/>
            </a:endParaRPr>
          </a:p>
          <a:p>
            <a:pPr algn="ctr" fontAlgn="auto">
              <a:spcBef>
                <a:spcPts val="0"/>
              </a:spcBef>
              <a:spcAft>
                <a:spcPts val="0"/>
              </a:spcAft>
              <a:defRPr/>
            </a:pPr>
            <a:r>
              <a:rPr lang="zh-TW" altLang="en-US" sz="2700" b="1" dirty="0" smtClean="0">
                <a:latin typeface="華康中圓體" pitchFamily="49" charset="-120"/>
                <a:ea typeface="華康中圓體" pitchFamily="49" charset="-120"/>
              </a:rPr>
              <a:t>高醫醫學系</a:t>
            </a:r>
            <a:endParaRPr lang="en-US" altLang="zh-TW" sz="2700" b="1" dirty="0" smtClean="0">
              <a:latin typeface="華康中圓體" pitchFamily="49" charset="-120"/>
              <a:ea typeface="華康中圓體" pitchFamily="49" charset="-120"/>
            </a:endParaRPr>
          </a:p>
        </p:txBody>
      </p:sp>
      <p:sp>
        <p:nvSpPr>
          <p:cNvPr id="43" name="橢圓 42"/>
          <p:cNvSpPr/>
          <p:nvPr/>
        </p:nvSpPr>
        <p:spPr bwMode="auto">
          <a:xfrm>
            <a:off x="7791467" y="2952088"/>
            <a:ext cx="288925" cy="28733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4" name="橢圓 43"/>
          <p:cNvSpPr/>
          <p:nvPr/>
        </p:nvSpPr>
        <p:spPr bwMode="auto">
          <a:xfrm>
            <a:off x="7791467" y="3312451"/>
            <a:ext cx="288925" cy="28733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45" name="直線接點 44"/>
          <p:cNvCxnSpPr/>
          <p:nvPr/>
        </p:nvCxnSpPr>
        <p:spPr>
          <a:xfrm flipV="1">
            <a:off x="7072330" y="3239426"/>
            <a:ext cx="574675" cy="5032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V="1">
            <a:off x="7072330" y="3526763"/>
            <a:ext cx="574675" cy="28892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7" name="群組 15"/>
          <p:cNvGrpSpPr>
            <a:grpSpLocks/>
          </p:cNvGrpSpPr>
          <p:nvPr/>
        </p:nvGrpSpPr>
        <p:grpSpPr bwMode="auto">
          <a:xfrm>
            <a:off x="7791468" y="3688018"/>
            <a:ext cx="288925" cy="649288"/>
            <a:chOff x="3203848" y="4149080"/>
            <a:chExt cx="288032" cy="648072"/>
          </a:xfrm>
          <a:solidFill>
            <a:schemeClr val="accent2">
              <a:lumMod val="60000"/>
              <a:lumOff val="40000"/>
            </a:schemeClr>
          </a:solidFill>
        </p:grpSpPr>
        <p:sp>
          <p:nvSpPr>
            <p:cNvPr id="48" name="橢圓 47"/>
            <p:cNvSpPr/>
            <p:nvPr/>
          </p:nvSpPr>
          <p:spPr>
            <a:xfrm>
              <a:off x="3203848" y="4149080"/>
              <a:ext cx="288032" cy="288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9" name="橢圓 48"/>
            <p:cNvSpPr/>
            <p:nvPr/>
          </p:nvSpPr>
          <p:spPr>
            <a:xfrm>
              <a:off x="3203848" y="4508768"/>
              <a:ext cx="288032" cy="288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cxnSp>
        <p:nvCxnSpPr>
          <p:cNvPr id="50" name="直線接點 49"/>
          <p:cNvCxnSpPr/>
          <p:nvPr/>
        </p:nvCxnSpPr>
        <p:spPr>
          <a:xfrm flipV="1">
            <a:off x="7143768" y="3876023"/>
            <a:ext cx="576263"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7143768" y="4164948"/>
            <a:ext cx="576263" cy="7143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8" name="群組 12"/>
          <p:cNvGrpSpPr>
            <a:grpSpLocks/>
          </p:cNvGrpSpPr>
          <p:nvPr/>
        </p:nvGrpSpPr>
        <p:grpSpPr bwMode="auto">
          <a:xfrm>
            <a:off x="7791468" y="5090470"/>
            <a:ext cx="288925" cy="647700"/>
            <a:chOff x="3203848" y="4149080"/>
            <a:chExt cx="288032" cy="648072"/>
          </a:xfrm>
        </p:grpSpPr>
        <p:sp>
          <p:nvSpPr>
            <p:cNvPr id="53" name="橢圓 52"/>
            <p:cNvSpPr/>
            <p:nvPr/>
          </p:nvSpPr>
          <p:spPr>
            <a:xfrm>
              <a:off x="3203848" y="4149080"/>
              <a:ext cx="288032" cy="2875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4" name="橢圓 53"/>
            <p:cNvSpPr/>
            <p:nvPr/>
          </p:nvSpPr>
          <p:spPr>
            <a:xfrm>
              <a:off x="3203848" y="4509649"/>
              <a:ext cx="288032" cy="28750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cxnSp>
        <p:nvCxnSpPr>
          <p:cNvPr id="55" name="直線接點 54"/>
          <p:cNvCxnSpPr/>
          <p:nvPr/>
        </p:nvCxnSpPr>
        <p:spPr>
          <a:xfrm>
            <a:off x="7143768" y="5090470"/>
            <a:ext cx="576263" cy="431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7143768" y="5017445"/>
            <a:ext cx="576263" cy="2159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9" name="群組 15"/>
          <p:cNvGrpSpPr>
            <a:grpSpLocks/>
          </p:cNvGrpSpPr>
          <p:nvPr/>
        </p:nvGrpSpPr>
        <p:grpSpPr bwMode="auto">
          <a:xfrm>
            <a:off x="7791468" y="4374502"/>
            <a:ext cx="288925" cy="649288"/>
            <a:chOff x="3203848" y="4149080"/>
            <a:chExt cx="288032" cy="648072"/>
          </a:xfrm>
          <a:solidFill>
            <a:schemeClr val="accent2">
              <a:lumMod val="75000"/>
            </a:schemeClr>
          </a:solidFill>
        </p:grpSpPr>
        <p:sp>
          <p:nvSpPr>
            <p:cNvPr id="58" name="橢圓 57"/>
            <p:cNvSpPr/>
            <p:nvPr/>
          </p:nvSpPr>
          <p:spPr>
            <a:xfrm>
              <a:off x="3203848" y="4149080"/>
              <a:ext cx="288032" cy="288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9" name="橢圓 58"/>
            <p:cNvSpPr/>
            <p:nvPr/>
          </p:nvSpPr>
          <p:spPr>
            <a:xfrm>
              <a:off x="3203848" y="4508768"/>
              <a:ext cx="288032" cy="288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cxnSp>
        <p:nvCxnSpPr>
          <p:cNvPr id="60" name="直線接點 59"/>
          <p:cNvCxnSpPr/>
          <p:nvPr/>
        </p:nvCxnSpPr>
        <p:spPr>
          <a:xfrm flipV="1">
            <a:off x="7143768" y="4518965"/>
            <a:ext cx="576263" cy="7619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a:off x="7215206" y="4738038"/>
            <a:ext cx="504825" cy="14128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3571868" y="2927372"/>
            <a:ext cx="500066" cy="523220"/>
          </a:xfrm>
          <a:prstGeom prst="rect">
            <a:avLst/>
          </a:prstGeom>
          <a:noFill/>
        </p:spPr>
        <p:txBody>
          <a:bodyPr wrap="square" rtlCol="0">
            <a:spAutoFit/>
          </a:bodyPr>
          <a:lstStyle/>
          <a:p>
            <a:r>
              <a:rPr lang="en-US" altLang="zh-TW" sz="2800" dirty="0" smtClean="0"/>
              <a:t>1</a:t>
            </a:r>
            <a:endParaRPr lang="zh-TW" altLang="en-US" sz="2800" dirty="0"/>
          </a:p>
        </p:txBody>
      </p:sp>
      <p:sp>
        <p:nvSpPr>
          <p:cNvPr id="66" name="文字方塊 65"/>
          <p:cNvSpPr txBox="1"/>
          <p:nvPr/>
        </p:nvSpPr>
        <p:spPr>
          <a:xfrm>
            <a:off x="3571868" y="2070116"/>
            <a:ext cx="500066" cy="523220"/>
          </a:xfrm>
          <a:prstGeom prst="rect">
            <a:avLst/>
          </a:prstGeom>
          <a:noFill/>
        </p:spPr>
        <p:txBody>
          <a:bodyPr wrap="square" rtlCol="0">
            <a:spAutoFit/>
          </a:bodyPr>
          <a:lstStyle/>
          <a:p>
            <a:r>
              <a:rPr lang="en-US" altLang="zh-TW" sz="2800" dirty="0"/>
              <a:t>2</a:t>
            </a:r>
            <a:endParaRPr lang="zh-TW" altLang="en-US" sz="2800" dirty="0"/>
          </a:p>
        </p:txBody>
      </p:sp>
      <p:sp>
        <p:nvSpPr>
          <p:cNvPr id="67" name="文字方塊 66"/>
          <p:cNvSpPr txBox="1"/>
          <p:nvPr/>
        </p:nvSpPr>
        <p:spPr>
          <a:xfrm>
            <a:off x="3586382" y="3784628"/>
            <a:ext cx="500066" cy="523220"/>
          </a:xfrm>
          <a:prstGeom prst="rect">
            <a:avLst/>
          </a:prstGeom>
          <a:noFill/>
        </p:spPr>
        <p:txBody>
          <a:bodyPr wrap="square" rtlCol="0">
            <a:spAutoFit/>
          </a:bodyPr>
          <a:lstStyle/>
          <a:p>
            <a:r>
              <a:rPr lang="en-US" altLang="zh-TW" sz="2800" dirty="0"/>
              <a:t>3</a:t>
            </a:r>
            <a:endParaRPr lang="zh-TW" altLang="en-US" sz="2800" dirty="0"/>
          </a:p>
        </p:txBody>
      </p:sp>
      <p:sp>
        <p:nvSpPr>
          <p:cNvPr id="68" name="文字方塊 67"/>
          <p:cNvSpPr txBox="1"/>
          <p:nvPr/>
        </p:nvSpPr>
        <p:spPr>
          <a:xfrm>
            <a:off x="3571868" y="2498744"/>
            <a:ext cx="500066" cy="523220"/>
          </a:xfrm>
          <a:prstGeom prst="rect">
            <a:avLst/>
          </a:prstGeom>
          <a:noFill/>
        </p:spPr>
        <p:txBody>
          <a:bodyPr wrap="square" rtlCol="0">
            <a:spAutoFit/>
          </a:bodyPr>
          <a:lstStyle/>
          <a:p>
            <a:r>
              <a:rPr lang="en-US" altLang="zh-TW" sz="2800" dirty="0"/>
              <a:t>4</a:t>
            </a:r>
            <a:endParaRPr lang="zh-TW" altLang="en-US" sz="2800" dirty="0"/>
          </a:p>
        </p:txBody>
      </p:sp>
      <p:sp>
        <p:nvSpPr>
          <p:cNvPr id="69" name="文字方塊 68"/>
          <p:cNvSpPr txBox="1"/>
          <p:nvPr/>
        </p:nvSpPr>
        <p:spPr>
          <a:xfrm>
            <a:off x="3571868" y="4190102"/>
            <a:ext cx="500066" cy="523220"/>
          </a:xfrm>
          <a:prstGeom prst="rect">
            <a:avLst/>
          </a:prstGeom>
          <a:noFill/>
        </p:spPr>
        <p:txBody>
          <a:bodyPr wrap="square" rtlCol="0">
            <a:spAutoFit/>
          </a:bodyPr>
          <a:lstStyle/>
          <a:p>
            <a:r>
              <a:rPr lang="en-US" altLang="zh-TW" sz="2800" dirty="0"/>
              <a:t>5</a:t>
            </a:r>
            <a:endParaRPr lang="zh-TW" altLang="en-US" sz="2800" dirty="0"/>
          </a:p>
        </p:txBody>
      </p:sp>
      <p:sp>
        <p:nvSpPr>
          <p:cNvPr id="70" name="文字方塊 69"/>
          <p:cNvSpPr txBox="1"/>
          <p:nvPr/>
        </p:nvSpPr>
        <p:spPr>
          <a:xfrm>
            <a:off x="3571868" y="3332846"/>
            <a:ext cx="500066" cy="523220"/>
          </a:xfrm>
          <a:prstGeom prst="rect">
            <a:avLst/>
          </a:prstGeom>
          <a:noFill/>
        </p:spPr>
        <p:txBody>
          <a:bodyPr wrap="square" rtlCol="0">
            <a:spAutoFit/>
          </a:bodyPr>
          <a:lstStyle/>
          <a:p>
            <a:r>
              <a:rPr lang="en-US" altLang="zh-TW" sz="2800" dirty="0"/>
              <a:t>6</a:t>
            </a:r>
            <a:endParaRPr lang="zh-TW" altLang="en-US" sz="2800" dirty="0"/>
          </a:p>
        </p:txBody>
      </p:sp>
      <p:sp>
        <p:nvSpPr>
          <p:cNvPr id="71" name="文字方塊 70"/>
          <p:cNvSpPr txBox="1"/>
          <p:nvPr/>
        </p:nvSpPr>
        <p:spPr>
          <a:xfrm>
            <a:off x="8143900" y="1643050"/>
            <a:ext cx="500066" cy="523220"/>
          </a:xfrm>
          <a:prstGeom prst="rect">
            <a:avLst/>
          </a:prstGeom>
          <a:noFill/>
        </p:spPr>
        <p:txBody>
          <a:bodyPr wrap="square" rtlCol="0">
            <a:spAutoFit/>
          </a:bodyPr>
          <a:lstStyle/>
          <a:p>
            <a:r>
              <a:rPr lang="en-US" altLang="zh-TW" sz="2800" dirty="0" smtClean="0"/>
              <a:t>1</a:t>
            </a:r>
            <a:endParaRPr lang="zh-TW" altLang="en-US" sz="2800" dirty="0"/>
          </a:p>
        </p:txBody>
      </p:sp>
      <p:sp>
        <p:nvSpPr>
          <p:cNvPr id="72" name="文字方塊 71"/>
          <p:cNvSpPr txBox="1"/>
          <p:nvPr/>
        </p:nvSpPr>
        <p:spPr>
          <a:xfrm>
            <a:off x="8143900" y="2191400"/>
            <a:ext cx="500066" cy="523220"/>
          </a:xfrm>
          <a:prstGeom prst="rect">
            <a:avLst/>
          </a:prstGeom>
          <a:noFill/>
        </p:spPr>
        <p:txBody>
          <a:bodyPr wrap="square" rtlCol="0">
            <a:spAutoFit/>
          </a:bodyPr>
          <a:lstStyle/>
          <a:p>
            <a:r>
              <a:rPr lang="en-US" altLang="zh-TW" sz="2800" dirty="0"/>
              <a:t>2</a:t>
            </a:r>
            <a:endParaRPr lang="zh-TW" altLang="en-US" sz="2800" dirty="0"/>
          </a:p>
        </p:txBody>
      </p:sp>
      <p:sp>
        <p:nvSpPr>
          <p:cNvPr id="73" name="文字方塊 72"/>
          <p:cNvSpPr txBox="1"/>
          <p:nvPr/>
        </p:nvSpPr>
        <p:spPr>
          <a:xfrm>
            <a:off x="8143900" y="3214686"/>
            <a:ext cx="500066" cy="523220"/>
          </a:xfrm>
          <a:prstGeom prst="rect">
            <a:avLst/>
          </a:prstGeom>
          <a:noFill/>
        </p:spPr>
        <p:txBody>
          <a:bodyPr wrap="square" rtlCol="0">
            <a:spAutoFit/>
          </a:bodyPr>
          <a:lstStyle/>
          <a:p>
            <a:r>
              <a:rPr lang="en-US" altLang="zh-TW" sz="2800" dirty="0"/>
              <a:t>2</a:t>
            </a:r>
            <a:endParaRPr lang="zh-TW" altLang="en-US" sz="2800" dirty="0"/>
          </a:p>
        </p:txBody>
      </p:sp>
      <p:sp>
        <p:nvSpPr>
          <p:cNvPr id="74" name="文字方塊 73"/>
          <p:cNvSpPr txBox="1"/>
          <p:nvPr/>
        </p:nvSpPr>
        <p:spPr>
          <a:xfrm>
            <a:off x="8143900" y="2786058"/>
            <a:ext cx="500066" cy="523220"/>
          </a:xfrm>
          <a:prstGeom prst="rect">
            <a:avLst/>
          </a:prstGeom>
          <a:noFill/>
        </p:spPr>
        <p:txBody>
          <a:bodyPr wrap="square" rtlCol="0">
            <a:spAutoFit/>
          </a:bodyPr>
          <a:lstStyle/>
          <a:p>
            <a:r>
              <a:rPr lang="en-US" altLang="zh-TW" sz="2800" dirty="0" smtClean="0"/>
              <a:t>1</a:t>
            </a:r>
            <a:endParaRPr lang="zh-TW" altLang="en-US" sz="2800" dirty="0"/>
          </a:p>
        </p:txBody>
      </p:sp>
      <p:grpSp>
        <p:nvGrpSpPr>
          <p:cNvPr id="30" name="群組 35"/>
          <p:cNvGrpSpPr>
            <a:grpSpLocks/>
          </p:cNvGrpSpPr>
          <p:nvPr/>
        </p:nvGrpSpPr>
        <p:grpSpPr bwMode="auto">
          <a:xfrm>
            <a:off x="3892551" y="1570050"/>
            <a:ext cx="893763" cy="3573462"/>
            <a:chOff x="3707904" y="3284984"/>
            <a:chExt cx="893713" cy="3573016"/>
          </a:xfrm>
        </p:grpSpPr>
        <p:sp>
          <p:nvSpPr>
            <p:cNvPr id="76" name="左中括弧 75"/>
            <p:cNvSpPr/>
            <p:nvPr/>
          </p:nvSpPr>
          <p:spPr>
            <a:xfrm flipH="1">
              <a:off x="3707904" y="4005619"/>
              <a:ext cx="215888" cy="2160317"/>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77" name="文字方塊 34"/>
            <p:cNvSpPr txBox="1">
              <a:spLocks noChangeArrowheads="1"/>
            </p:cNvSpPr>
            <p:nvPr/>
          </p:nvSpPr>
          <p:spPr bwMode="auto">
            <a:xfrm>
              <a:off x="4047619" y="3284984"/>
              <a:ext cx="553998" cy="3573016"/>
            </a:xfrm>
            <a:prstGeom prst="rect">
              <a:avLst/>
            </a:prstGeom>
            <a:noFill/>
            <a:ln w="9525">
              <a:noFill/>
              <a:miter lim="800000"/>
              <a:headEnd/>
              <a:tailEnd/>
            </a:ln>
          </p:spPr>
          <p:txBody>
            <a:bodyPr vert="eaVert">
              <a:spAutoFit/>
            </a:bodyPr>
            <a:lstStyle/>
            <a:p>
              <a:r>
                <a:rPr kumimoji="0" lang="zh-TW" altLang="en-US" sz="2400" b="1" dirty="0">
                  <a:latin typeface="Lucida Sans Unicode" pitchFamily="34" charset="0"/>
                  <a:ea typeface="微軟正黑體" pitchFamily="34" charset="-120"/>
                </a:rPr>
                <a:t>六名學生一起排推薦順序</a:t>
              </a:r>
            </a:p>
          </p:txBody>
        </p:sp>
      </p:grpSp>
    </p:spTree>
    <p:extLst>
      <p:ext uri="{BB962C8B-B14F-4D97-AF65-F5344CB8AC3E}">
        <p14:creationId xmlns:p14="http://schemas.microsoft.com/office/powerpoint/2010/main" val="4016090879"/>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en-US" dirty="0" smtClean="0">
                <a:effectLst>
                  <a:outerShdw blurRad="38100" dist="38100" dir="2700000" algn="tl">
                    <a:srgbClr val="C0C0C0"/>
                  </a:outerShdw>
                </a:effectLst>
              </a:rPr>
              <a:t>繁星推薦→分兩輪分發</a:t>
            </a:r>
            <a:endParaRPr lang="zh-TW" altLang="en-US" dirty="0"/>
          </a:p>
        </p:txBody>
      </p:sp>
      <p:sp>
        <p:nvSpPr>
          <p:cNvPr id="3" name="內容版面配置區 2"/>
          <p:cNvSpPr>
            <a:spLocks noGrp="1"/>
          </p:cNvSpPr>
          <p:nvPr>
            <p:ph idx="1"/>
          </p:nvPr>
        </p:nvSpPr>
        <p:spPr/>
        <p:txBody>
          <a:bodyPr/>
          <a:lstStyle/>
          <a:p>
            <a:pPr fontAlgn="auto">
              <a:spcAft>
                <a:spcPts val="0"/>
              </a:spcAft>
              <a:defRPr/>
            </a:pPr>
            <a:r>
              <a:rPr altLang="en-US" dirty="0" smtClean="0"/>
              <a:t>為了讓每一所高中都同樣有機會申請上，</a:t>
            </a:r>
            <a:r>
              <a:rPr altLang="en-US" sz="3000" b="1" dirty="0" smtClean="0"/>
              <a:t>分兩輪分發：</a:t>
            </a:r>
          </a:p>
          <a:p>
            <a:pPr marL="639763" lvl="1" indent="-255588" fontAlgn="auto">
              <a:spcBef>
                <a:spcPts val="324"/>
              </a:spcBef>
              <a:spcAft>
                <a:spcPts val="0"/>
              </a:spcAft>
              <a:buFont typeface="Wingdings 3" pitchFamily="18" charset="2"/>
              <a:buChar char=""/>
              <a:defRPr/>
            </a:pPr>
            <a:r>
              <a:rPr altLang="en-US" sz="3000" dirty="0" smtClean="0"/>
              <a:t>第一輪分發作業，</a:t>
            </a:r>
            <a:r>
              <a:rPr altLang="en-US" sz="3000" dirty="0" smtClean="0">
                <a:solidFill>
                  <a:srgbClr val="FF0000"/>
                </a:solidFill>
              </a:rPr>
              <a:t>各大學錄取</a:t>
            </a:r>
            <a:r>
              <a:rPr altLang="en-US" sz="3000" u="sng" dirty="0" smtClean="0">
                <a:solidFill>
                  <a:srgbClr val="FF0000"/>
                </a:solidFill>
              </a:rPr>
              <a:t>同一高中</a:t>
            </a:r>
            <a:r>
              <a:rPr altLang="en-US" sz="3000" dirty="0" smtClean="0">
                <a:solidFill>
                  <a:srgbClr val="FF0000"/>
                </a:solidFill>
              </a:rPr>
              <a:t>學生以</a:t>
            </a:r>
            <a:r>
              <a:rPr lang="en-US" altLang="zh-TW" sz="3000" u="sng" dirty="0" smtClean="0">
                <a:solidFill>
                  <a:srgbClr val="FF0000"/>
                </a:solidFill>
                <a:effectLst>
                  <a:outerShdw blurRad="38100" dist="38100" dir="2700000" algn="tl">
                    <a:srgbClr val="C0C0C0"/>
                  </a:outerShdw>
                </a:effectLst>
              </a:rPr>
              <a:t>1</a:t>
            </a:r>
            <a:r>
              <a:rPr altLang="en-US" sz="3000" u="sng" dirty="0" smtClean="0">
                <a:solidFill>
                  <a:srgbClr val="FF0000"/>
                </a:solidFill>
                <a:effectLst>
                  <a:outerShdw blurRad="38100" dist="38100" dir="2700000" algn="tl">
                    <a:srgbClr val="C0C0C0"/>
                  </a:outerShdw>
                </a:effectLst>
              </a:rPr>
              <a:t>名</a:t>
            </a:r>
            <a:r>
              <a:rPr altLang="en-US" sz="3000" dirty="0" smtClean="0">
                <a:solidFill>
                  <a:srgbClr val="FF0000"/>
                </a:solidFill>
              </a:rPr>
              <a:t>為限</a:t>
            </a:r>
            <a:endParaRPr lang="en-US" altLang="en-US" sz="3000" dirty="0" smtClean="0">
              <a:solidFill>
                <a:srgbClr val="FF0000"/>
              </a:solidFill>
            </a:endParaRPr>
          </a:p>
          <a:p>
            <a:pPr marL="639763" lvl="1" indent="-255588" fontAlgn="auto">
              <a:spcBef>
                <a:spcPts val="324"/>
              </a:spcBef>
              <a:spcAft>
                <a:spcPts val="0"/>
              </a:spcAft>
              <a:buNone/>
              <a:defRPr/>
            </a:pPr>
            <a:endParaRPr altLang="en-US" sz="3000" dirty="0" smtClean="0"/>
          </a:p>
          <a:p>
            <a:pPr marL="639763" lvl="1" indent="-255588" fontAlgn="auto">
              <a:spcBef>
                <a:spcPts val="324"/>
              </a:spcBef>
              <a:spcAft>
                <a:spcPts val="0"/>
              </a:spcAft>
              <a:buFont typeface="Wingdings 3" pitchFamily="18" charset="2"/>
              <a:buChar char=""/>
              <a:defRPr/>
            </a:pPr>
            <a:r>
              <a:rPr altLang="en-US" sz="3000" dirty="0" smtClean="0"/>
              <a:t>第一輪分發後有缺額之校系進行</a:t>
            </a:r>
            <a:r>
              <a:rPr altLang="en-US" sz="3000" b="1" dirty="0" smtClean="0">
                <a:solidFill>
                  <a:srgbClr val="C00000"/>
                </a:solidFill>
              </a:rPr>
              <a:t>第二輪分發</a:t>
            </a:r>
            <a:r>
              <a:rPr lang="en-US" altLang="zh-TW" sz="3000" b="1" dirty="0" smtClean="0">
                <a:solidFill>
                  <a:srgbClr val="C00000"/>
                </a:solidFill>
              </a:rPr>
              <a:t>(</a:t>
            </a:r>
            <a:r>
              <a:rPr altLang="en-US" sz="3000" b="1" dirty="0" smtClean="0">
                <a:solidFill>
                  <a:srgbClr val="C00000"/>
                </a:solidFill>
              </a:rPr>
              <a:t>不限</a:t>
            </a:r>
            <a:r>
              <a:rPr lang="en-US" altLang="zh-TW" sz="3000" b="1" dirty="0" smtClean="0">
                <a:solidFill>
                  <a:srgbClr val="C00000"/>
                </a:solidFill>
              </a:rPr>
              <a:t>1</a:t>
            </a:r>
            <a:r>
              <a:rPr altLang="en-US" sz="3000" b="1" dirty="0" smtClean="0">
                <a:solidFill>
                  <a:srgbClr val="C00000"/>
                </a:solidFill>
              </a:rPr>
              <a:t>名</a:t>
            </a:r>
            <a:r>
              <a:rPr lang="en-US" altLang="zh-TW" sz="3000" b="1" dirty="0" smtClean="0">
                <a:solidFill>
                  <a:srgbClr val="C00000"/>
                </a:solidFill>
              </a:rPr>
              <a:t>)</a:t>
            </a:r>
            <a:r>
              <a:rPr altLang="en-US" sz="3000" dirty="0" smtClean="0"/>
              <a:t>。故每一大學對每一高中至多錄取</a:t>
            </a:r>
            <a:r>
              <a:rPr lang="en-US" altLang="zh-TW" sz="3000" dirty="0" smtClean="0"/>
              <a:t>6</a:t>
            </a:r>
            <a:r>
              <a:rPr altLang="en-US" sz="3000" dirty="0" smtClean="0"/>
              <a:t>名。</a:t>
            </a:r>
            <a:endParaRPr lang="en-US" altLang="zh-TW" sz="3000" dirty="0" smtClean="0"/>
          </a:p>
          <a:p>
            <a:pPr>
              <a:buNone/>
            </a:pPr>
            <a:endParaRPr lang="zh-TW" altLang="en-US" dirty="0"/>
          </a:p>
        </p:txBody>
      </p:sp>
    </p:spTree>
    <p:extLst>
      <p:ext uri="{BB962C8B-B14F-4D97-AF65-F5344CB8AC3E}">
        <p14:creationId xmlns:p14="http://schemas.microsoft.com/office/powerpoint/2010/main" val="390785238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altLang="en-US" dirty="0" smtClean="0"/>
              <a:t>繁星推薦精神</a:t>
            </a:r>
            <a:endParaRPr lang="zh-TW" altLang="en-US" dirty="0"/>
          </a:p>
        </p:txBody>
      </p:sp>
      <p:sp>
        <p:nvSpPr>
          <p:cNvPr id="4" name="內容版面配置區 3"/>
          <p:cNvSpPr>
            <a:spLocks noGrp="1"/>
          </p:cNvSpPr>
          <p:nvPr>
            <p:ph idx="1"/>
          </p:nvPr>
        </p:nvSpPr>
        <p:spPr/>
        <p:txBody>
          <a:bodyPr>
            <a:normAutofit/>
          </a:bodyPr>
          <a:lstStyle/>
          <a:p>
            <a:pPr algn="ctr">
              <a:buNone/>
            </a:pPr>
            <a:endParaRPr lang="en-US" altLang="en-US" dirty="0" smtClean="0">
              <a:latin typeface="華康海報體 Std W9" pitchFamily="82" charset="-120"/>
              <a:ea typeface="華康海報體 Std W9" pitchFamily="82" charset="-120"/>
            </a:endParaRPr>
          </a:p>
          <a:p>
            <a:pPr algn="ctr">
              <a:buNone/>
            </a:pPr>
            <a:r>
              <a:rPr altLang="en-US" sz="6000" dirty="0" smtClean="0">
                <a:solidFill>
                  <a:srgbClr val="FF0066"/>
                </a:solidFill>
                <a:latin typeface="華康海報體 Std W9" pitchFamily="82" charset="-120"/>
                <a:ea typeface="華康海報體 Std W9" pitchFamily="82" charset="-120"/>
              </a:rPr>
              <a:t>一中 第一名  ＝ </a:t>
            </a:r>
            <a:endParaRPr lang="en-US" altLang="en-US" sz="6000" dirty="0" smtClean="0">
              <a:solidFill>
                <a:srgbClr val="FF0066"/>
              </a:solidFill>
              <a:latin typeface="華康海報體 Std W9" pitchFamily="82" charset="-120"/>
              <a:ea typeface="華康海報體 Std W9" pitchFamily="82" charset="-120"/>
            </a:endParaRPr>
          </a:p>
          <a:p>
            <a:pPr algn="ctr">
              <a:buNone/>
            </a:pPr>
            <a:r>
              <a:rPr altLang="en-US" sz="6000" dirty="0" smtClean="0">
                <a:solidFill>
                  <a:srgbClr val="FF0066"/>
                </a:solidFill>
                <a:latin typeface="華康海報體 Std W9" pitchFamily="82" charset="-120"/>
                <a:ea typeface="華康海報體 Std W9" pitchFamily="82" charset="-120"/>
              </a:rPr>
              <a:t>任何一所高中第一名</a:t>
            </a:r>
            <a:endParaRPr lang="en-US" altLang="en-US" sz="6000" dirty="0" smtClean="0">
              <a:solidFill>
                <a:srgbClr val="FF0066"/>
              </a:solidFill>
              <a:latin typeface="華康海報體 Std W9" pitchFamily="82" charset="-120"/>
              <a:ea typeface="華康海報體 Std W9" pitchFamily="82" charset="-120"/>
            </a:endParaRPr>
          </a:p>
          <a:p>
            <a:pPr algn="ctr">
              <a:buNone/>
            </a:pPr>
            <a:endParaRPr lang="en-US" altLang="en-US" dirty="0" smtClean="0">
              <a:latin typeface="華康海報體 Std W9" pitchFamily="82" charset="-120"/>
              <a:ea typeface="華康海報體 Std W9" pitchFamily="82" charset="-120"/>
            </a:endParaRPr>
          </a:p>
          <a:p>
            <a:pPr algn="ctr">
              <a:buNone/>
            </a:pPr>
            <a:endParaRPr lang="en-US" altLang="en-US" dirty="0" smtClean="0">
              <a:latin typeface="華康海報體 Std W9" pitchFamily="82" charset="-120"/>
              <a:ea typeface="華康海報體 Std W9" pitchFamily="82" charset="-120"/>
            </a:endParaRPr>
          </a:p>
          <a:p>
            <a:pPr algn="r">
              <a:buNone/>
            </a:pPr>
            <a:r>
              <a:rPr altLang="en-US" dirty="0" smtClean="0">
                <a:latin typeface="華康海報體 Std W9" pitchFamily="82" charset="-120"/>
                <a:ea typeface="華康海報體 Std W9" pitchFamily="82" charset="-120"/>
              </a:rPr>
              <a:t>「高中均質，區域均衡」</a:t>
            </a:r>
            <a:endParaRPr lang="en-US" altLang="en-US" dirty="0" smtClean="0">
              <a:latin typeface="華康海報體 Std W9" pitchFamily="82" charset="-120"/>
              <a:ea typeface="華康海報體 Std W9" pitchFamily="82" charset="-120"/>
            </a:endParaRPr>
          </a:p>
          <a:p>
            <a:pPr algn="ctr">
              <a:buNone/>
            </a:pPr>
            <a:endParaRPr lang="en-US" altLang="en-US" sz="6000" dirty="0" smtClean="0">
              <a:latin typeface="華康海報體 Std W9" pitchFamily="82" charset="-120"/>
              <a:ea typeface="華康海報體 Std W9" pitchFamily="82" charset="-120"/>
            </a:endParaRPr>
          </a:p>
        </p:txBody>
      </p:sp>
    </p:spTree>
    <p:extLst>
      <p:ext uri="{BB962C8B-B14F-4D97-AF65-F5344CB8AC3E}">
        <p14:creationId xmlns:p14="http://schemas.microsoft.com/office/powerpoint/2010/main" val="1425247927"/>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4282" y="274638"/>
            <a:ext cx="8715436" cy="725470"/>
          </a:xfrm>
        </p:spPr>
        <p:txBody>
          <a:bodyPr/>
          <a:lstStyle/>
          <a:p>
            <a:r>
              <a:rPr altLang="en-US" dirty="0" smtClean="0"/>
              <a:t>第一輪分發</a:t>
            </a:r>
            <a:r>
              <a:rPr lang="en-US" altLang="zh-TW" dirty="0" smtClean="0"/>
              <a:t>:</a:t>
            </a:r>
            <a:r>
              <a:rPr altLang="en-US" sz="3600" dirty="0" smtClean="0"/>
              <a:t>一大學對同高中</a:t>
            </a:r>
            <a:r>
              <a:rPr altLang="en-US" sz="3600" dirty="0" smtClean="0">
                <a:solidFill>
                  <a:srgbClr val="FF0000"/>
                </a:solidFill>
              </a:rPr>
              <a:t>最多錄取</a:t>
            </a:r>
            <a:r>
              <a:rPr lang="en-US" altLang="en-US" sz="3600" dirty="0" smtClean="0">
                <a:solidFill>
                  <a:srgbClr val="FF0000"/>
                </a:solidFill>
              </a:rPr>
              <a:t>1</a:t>
            </a:r>
            <a:r>
              <a:rPr altLang="en-US" sz="3600" dirty="0" smtClean="0">
                <a:solidFill>
                  <a:srgbClr val="FF0000"/>
                </a:solidFill>
              </a:rPr>
              <a:t>名</a:t>
            </a:r>
            <a:endParaRPr lang="zh-TW" altLang="en-US" sz="3600" dirty="0">
              <a:solidFill>
                <a:srgbClr val="FF0000"/>
              </a:solidFill>
            </a:endParaRPr>
          </a:p>
        </p:txBody>
      </p:sp>
      <p:sp>
        <p:nvSpPr>
          <p:cNvPr id="3" name="內容版面配置區 2"/>
          <p:cNvSpPr>
            <a:spLocks noGrp="1"/>
          </p:cNvSpPr>
          <p:nvPr>
            <p:ph idx="1"/>
          </p:nvPr>
        </p:nvSpPr>
        <p:spPr/>
        <p:txBody>
          <a:bodyPr/>
          <a:lstStyle/>
          <a:p>
            <a:endParaRPr lang="zh-TW" altLang="en-US"/>
          </a:p>
        </p:txBody>
      </p:sp>
      <p:graphicFrame>
        <p:nvGraphicFramePr>
          <p:cNvPr id="4" name="表格 3"/>
          <p:cNvGraphicFramePr>
            <a:graphicFrameLocks noGrp="1"/>
          </p:cNvGraphicFramePr>
          <p:nvPr/>
        </p:nvGraphicFramePr>
        <p:xfrm>
          <a:off x="500034" y="1373524"/>
          <a:ext cx="8172450" cy="5057140"/>
        </p:xfrm>
        <a:graphic>
          <a:graphicData uri="http://schemas.openxmlformats.org/drawingml/2006/table">
            <a:tbl>
              <a:tblPr/>
              <a:tblGrid>
                <a:gridCol w="2724150">
                  <a:extLst>
                    <a:ext uri="{9D8B030D-6E8A-4147-A177-3AD203B41FA5}">
                      <a16:colId xmlns:a16="http://schemas.microsoft.com/office/drawing/2014/main" val="20000"/>
                    </a:ext>
                  </a:extLst>
                </a:gridCol>
                <a:gridCol w="1531938">
                  <a:extLst>
                    <a:ext uri="{9D8B030D-6E8A-4147-A177-3AD203B41FA5}">
                      <a16:colId xmlns:a16="http://schemas.microsoft.com/office/drawing/2014/main" val="20001"/>
                    </a:ext>
                  </a:extLst>
                </a:gridCol>
                <a:gridCol w="2693987">
                  <a:extLst>
                    <a:ext uri="{9D8B030D-6E8A-4147-A177-3AD203B41FA5}">
                      <a16:colId xmlns:a16="http://schemas.microsoft.com/office/drawing/2014/main" val="20002"/>
                    </a:ext>
                  </a:extLst>
                </a:gridCol>
                <a:gridCol w="1222375">
                  <a:extLst>
                    <a:ext uri="{9D8B030D-6E8A-4147-A177-3AD203B41FA5}">
                      <a16:colId xmlns:a16="http://schemas.microsoft.com/office/drawing/2014/main" val="20003"/>
                    </a:ext>
                  </a:extLst>
                </a:gridCol>
              </a:tblGrid>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500" b="1" i="0" u="none" strike="noStrike" cap="none" normalizeH="0" baseline="0" dirty="0" smtClean="0">
                          <a:ln>
                            <a:noFill/>
                          </a:ln>
                          <a:solidFill>
                            <a:srgbClr val="FFFFFF"/>
                          </a:solidFill>
                          <a:effectLst/>
                          <a:latin typeface="Arial" charset="0"/>
                          <a:ea typeface="微軟正黑體" pitchFamily="34" charset="-120"/>
                        </a:rPr>
                        <a:t>台中一中推薦序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500" b="1" i="0" u="none" strike="noStrike" cap="none" normalizeH="0" baseline="0" dirty="0" smtClean="0">
                          <a:ln>
                            <a:noFill/>
                          </a:ln>
                          <a:solidFill>
                            <a:srgbClr val="FFFFFF"/>
                          </a:solidFill>
                          <a:effectLst/>
                          <a:latin typeface="Arial" charset="0"/>
                          <a:ea typeface="微軟正黑體" pitchFamily="34" charset="-120"/>
                        </a:rPr>
                        <a:t>台大   學群</a:t>
                      </a:r>
                      <a:r>
                        <a:rPr kumimoji="1" lang="en-US" altLang="zh-TW" sz="2500" b="1" i="0" u="none" strike="noStrike" cap="none" normalizeH="0" baseline="0" dirty="0" smtClean="0">
                          <a:ln>
                            <a:noFill/>
                          </a:ln>
                          <a:solidFill>
                            <a:srgbClr val="FFFFFF"/>
                          </a:solidFill>
                          <a:effectLst/>
                          <a:latin typeface="Arial" charset="0"/>
                          <a:ea typeface="微軟正黑體" pitchFamily="34" charset="-120"/>
                        </a:rPr>
                        <a:t>&amp;</a:t>
                      </a:r>
                      <a:r>
                        <a:rPr kumimoji="1" lang="zh-TW" altLang="en-US" sz="2500" b="1" i="0" u="none" strike="noStrike" cap="none" normalizeH="0" baseline="0" dirty="0" smtClean="0">
                          <a:ln>
                            <a:noFill/>
                          </a:ln>
                          <a:solidFill>
                            <a:srgbClr val="FFFFFF"/>
                          </a:solidFill>
                          <a:effectLst/>
                          <a:latin typeface="Arial" charset="0"/>
                          <a:ea typeface="微軟正黑體" pitchFamily="34" charset="-120"/>
                        </a:rPr>
                        <a:t>選填科系</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500" b="1" i="0" u="none" strike="noStrike" cap="none" normalizeH="0" baseline="0" smtClean="0">
                          <a:ln>
                            <a:noFill/>
                          </a:ln>
                          <a:solidFill>
                            <a:srgbClr val="FFFFFF"/>
                          </a:solidFill>
                          <a:effectLst/>
                          <a:latin typeface="Arial" charset="0"/>
                          <a:ea typeface="微軟正黑體" pitchFamily="34" charset="-120"/>
                        </a:rPr>
                        <a:t>志願序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226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2400" b="0" i="0" u="none" strike="noStrike" cap="none" normalizeH="0" baseline="0" dirty="0" smtClean="0">
                        <a:ln>
                          <a:noFill/>
                        </a:ln>
                        <a:solidFill>
                          <a:srgbClr val="000000"/>
                        </a:solidFill>
                        <a:effectLst/>
                        <a:latin typeface="Arial" charset="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1 – </a:t>
                      </a: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阿翰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第二學群</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電機工程學系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1"/>
                  </a:ext>
                </a:extLst>
              </a:tr>
              <a:tr h="442913">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資訊工程學系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341313">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土木工程學系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4016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2400" b="0" i="0" u="none" strike="noStrike" cap="none" normalizeH="0" baseline="0" dirty="0" smtClean="0">
                        <a:ln>
                          <a:noFill/>
                        </a:ln>
                        <a:solidFill>
                          <a:srgbClr val="000000"/>
                        </a:solidFill>
                        <a:effectLst/>
                        <a:latin typeface="Arial" charset="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2 – </a:t>
                      </a: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阿坤 </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2400" b="0" i="0" u="none" strike="noStrike" cap="none" normalizeH="0" baseline="0" dirty="0" smtClean="0">
                        <a:ln>
                          <a:noFill/>
                        </a:ln>
                        <a:solidFill>
                          <a:srgbClr val="000000"/>
                        </a:solidFill>
                        <a:effectLst/>
                        <a:latin typeface="Arial" charset="0"/>
                        <a:ea typeface="微軟正黑體" pitchFamily="34"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第一學群</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財金系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444500">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國企系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401638">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工商管理學系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4016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2400" b="0" i="0" u="none" strike="noStrike" cap="none" normalizeH="0" baseline="0" dirty="0" smtClean="0">
                        <a:ln>
                          <a:noFill/>
                        </a:ln>
                        <a:solidFill>
                          <a:srgbClr val="000000"/>
                        </a:solidFill>
                        <a:effectLst/>
                        <a:latin typeface="Arial" charset="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3 – </a:t>
                      </a: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阿廷</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第三學群</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牙醫系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7"/>
                  </a:ext>
                </a:extLst>
              </a:tr>
              <a:tr h="401638">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藥學系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8"/>
                  </a:ext>
                </a:extLst>
              </a:tr>
              <a:tr h="463550">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獸醫系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9"/>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 </a:t>
                      </a: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4.5.6.……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rgbClr val="000000"/>
                        </a:solidFill>
                        <a:effectLst/>
                        <a:latin typeface="Arial" charset="0"/>
                        <a:ea typeface="微軟正黑體" pitchFamily="34"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smtClean="0">
                        <a:ln>
                          <a:noFill/>
                        </a:ln>
                        <a:solidFill>
                          <a:srgbClr val="000000"/>
                        </a:solidFill>
                        <a:effectLst/>
                        <a:latin typeface="Arial" charset="0"/>
                        <a:ea typeface="微軟正黑體"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2400" b="0" i="0" u="none" strike="noStrike" cap="none" normalizeH="0" baseline="0" dirty="0" smtClean="0">
                        <a:ln>
                          <a:noFill/>
                        </a:ln>
                        <a:solidFill>
                          <a:srgbClr val="000000"/>
                        </a:solidFill>
                        <a:effectLst/>
                        <a:latin typeface="Arial" charset="0"/>
                        <a:ea typeface="微軟正黑體" pitchFamily="34"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10"/>
                  </a:ext>
                </a:extLst>
              </a:tr>
            </a:tbl>
          </a:graphicData>
        </a:graphic>
      </p:graphicFrame>
      <p:grpSp>
        <p:nvGrpSpPr>
          <p:cNvPr id="9" name="群組 9"/>
          <p:cNvGrpSpPr>
            <a:grpSpLocks/>
          </p:cNvGrpSpPr>
          <p:nvPr/>
        </p:nvGrpSpPr>
        <p:grpSpPr bwMode="auto">
          <a:xfrm>
            <a:off x="0" y="2781300"/>
            <a:ext cx="8964613" cy="431800"/>
            <a:chOff x="0" y="2708920"/>
            <a:chExt cx="8964488" cy="504056"/>
          </a:xfrm>
        </p:grpSpPr>
        <p:sp>
          <p:nvSpPr>
            <p:cNvPr id="10" name="矩形 9"/>
            <p:cNvSpPr/>
            <p:nvPr/>
          </p:nvSpPr>
          <p:spPr>
            <a:xfrm>
              <a:off x="0" y="2708920"/>
              <a:ext cx="8964488" cy="504056"/>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1" name="文字方塊 8"/>
            <p:cNvSpPr txBox="1">
              <a:spLocks noChangeArrowheads="1"/>
            </p:cNvSpPr>
            <p:nvPr/>
          </p:nvSpPr>
          <p:spPr bwMode="auto">
            <a:xfrm>
              <a:off x="6804153" y="2792543"/>
              <a:ext cx="1008112" cy="400111"/>
            </a:xfrm>
            <a:prstGeom prst="rect">
              <a:avLst/>
            </a:prstGeom>
            <a:noFill/>
            <a:ln w="9525">
              <a:noFill/>
              <a:miter lim="800000"/>
              <a:headEnd/>
              <a:tailEnd/>
            </a:ln>
          </p:spPr>
          <p:txBody>
            <a:bodyPr>
              <a:spAutoFit/>
            </a:bodyPr>
            <a:lstStyle/>
            <a:p>
              <a:r>
                <a:rPr kumimoji="0" lang="zh-TW" altLang="en-US" sz="2000" b="1" dirty="0">
                  <a:latin typeface="Lucida Sans Unicode" pitchFamily="34" charset="0"/>
                  <a:ea typeface="微軟正黑體" pitchFamily="34" charset="-120"/>
                </a:rPr>
                <a:t>錄  取</a:t>
              </a:r>
            </a:p>
          </p:txBody>
        </p:sp>
      </p:grpSp>
      <p:grpSp>
        <p:nvGrpSpPr>
          <p:cNvPr id="17" name="群組 16"/>
          <p:cNvGrpSpPr/>
          <p:nvPr/>
        </p:nvGrpSpPr>
        <p:grpSpPr>
          <a:xfrm>
            <a:off x="491139" y="3214686"/>
            <a:ext cx="8152827" cy="3214710"/>
            <a:chOff x="491139" y="3214686"/>
            <a:chExt cx="8152827" cy="3214710"/>
          </a:xfrm>
        </p:grpSpPr>
        <p:sp>
          <p:nvSpPr>
            <p:cNvPr id="16" name="矩形 15"/>
            <p:cNvSpPr/>
            <p:nvPr/>
          </p:nvSpPr>
          <p:spPr>
            <a:xfrm>
              <a:off x="500034" y="3214686"/>
              <a:ext cx="8143932" cy="3214710"/>
            </a:xfrm>
            <a:prstGeom prst="rect">
              <a:avLst/>
            </a:prstGeom>
            <a:solidFill>
              <a:schemeClr val="accent2">
                <a:lumMod val="20000"/>
                <a:lumOff val="80000"/>
                <a:alpha val="58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1"/>
            <p:cNvSpPr txBox="1">
              <a:spLocks noChangeArrowheads="1"/>
            </p:cNvSpPr>
            <p:nvPr/>
          </p:nvSpPr>
          <p:spPr bwMode="auto">
            <a:xfrm>
              <a:off x="491139" y="3786190"/>
              <a:ext cx="723275" cy="1890902"/>
            </a:xfrm>
            <a:prstGeom prst="rect">
              <a:avLst/>
            </a:prstGeom>
            <a:noFill/>
            <a:ln w="9525">
              <a:noFill/>
              <a:miter lim="800000"/>
              <a:headEnd/>
              <a:tailEnd/>
            </a:ln>
          </p:spPr>
          <p:txBody>
            <a:bodyPr vert="eaVert" wrap="square">
              <a:spAutoFit/>
            </a:bodyPr>
            <a:lstStyle/>
            <a:p>
              <a:r>
                <a:rPr kumimoji="0" lang="zh-TW" altLang="en-US" sz="3500" b="1" dirty="0">
                  <a:solidFill>
                    <a:srgbClr val="FF0000"/>
                  </a:solidFill>
                  <a:latin typeface="Lucida Sans Unicode" pitchFamily="34" charset="0"/>
                  <a:ea typeface="微軟正黑體" pitchFamily="34" charset="-120"/>
                </a:rPr>
                <a:t>無效志願</a:t>
              </a:r>
            </a:p>
          </p:txBody>
        </p:sp>
      </p:grpSp>
      <p:sp>
        <p:nvSpPr>
          <p:cNvPr id="19" name="文字方塊 8"/>
          <p:cNvSpPr txBox="1">
            <a:spLocks noChangeArrowheads="1"/>
          </p:cNvSpPr>
          <p:nvPr/>
        </p:nvSpPr>
        <p:spPr bwMode="auto">
          <a:xfrm>
            <a:off x="7020272" y="1772816"/>
            <a:ext cx="463967" cy="1015663"/>
          </a:xfrm>
          <a:prstGeom prst="rect">
            <a:avLst/>
          </a:prstGeom>
          <a:noFill/>
          <a:ln w="9525">
            <a:noFill/>
            <a:miter lim="800000"/>
            <a:headEnd/>
            <a:tailEnd/>
          </a:ln>
        </p:spPr>
        <p:txBody>
          <a:bodyPr wrap="square">
            <a:spAutoFit/>
          </a:bodyPr>
          <a:lstStyle/>
          <a:p>
            <a:r>
              <a:rPr lang="zh-TW" altLang="en-US" sz="2000" b="1" dirty="0">
                <a:latin typeface="Lucida Sans Unicode" pitchFamily="34" charset="0"/>
                <a:ea typeface="微軟正黑體" pitchFamily="34" charset="-120"/>
              </a:rPr>
              <a:t>未</a:t>
            </a:r>
            <a:r>
              <a:rPr kumimoji="0" lang="zh-TW" altLang="en-US" sz="2000" b="1" dirty="0" smtClean="0">
                <a:latin typeface="Lucida Sans Unicode" pitchFamily="34" charset="0"/>
                <a:ea typeface="微軟正黑體" pitchFamily="34" charset="-120"/>
              </a:rPr>
              <a:t>錄  </a:t>
            </a:r>
            <a:r>
              <a:rPr kumimoji="0" lang="zh-TW" altLang="en-US" sz="2000" b="1" dirty="0">
                <a:latin typeface="Lucida Sans Unicode" pitchFamily="34" charset="0"/>
                <a:ea typeface="微軟正黑體" pitchFamily="34" charset="-120"/>
              </a:rPr>
              <a:t>取</a:t>
            </a:r>
          </a:p>
        </p:txBody>
      </p:sp>
    </p:spTree>
    <p:extLst>
      <p:ext uri="{BB962C8B-B14F-4D97-AF65-F5344CB8AC3E}">
        <p14:creationId xmlns:p14="http://schemas.microsoft.com/office/powerpoint/2010/main" val="21314509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from="(-#ppt_w/2)" to="(#ppt_x)" calcmode="lin" valueType="num">
                                      <p:cBhvr>
                                        <p:cTn id="17" dur="600" fill="hold">
                                          <p:stCondLst>
                                            <p:cond delay="0"/>
                                          </p:stCondLst>
                                        </p:cTn>
                                        <p:tgtEl>
                                          <p:spTgt spid="17"/>
                                        </p:tgtEl>
                                        <p:attrNameLst>
                                          <p:attrName>ppt_x</p:attrName>
                                        </p:attrNameLst>
                                      </p:cBhvr>
                                    </p:anim>
                                    <p:anim from="0" to="-1.0" calcmode="lin" valueType="num">
                                      <p:cBhvr>
                                        <p:cTn id="18" dur="200" decel="50000" autoRev="1" fill="hold">
                                          <p:stCondLst>
                                            <p:cond delay="600"/>
                                          </p:stCondLst>
                                        </p:cTn>
                                        <p:tgtEl>
                                          <p:spTgt spid="17"/>
                                        </p:tgtEl>
                                        <p:attrNameLst>
                                          <p:attrName>xshear</p:attrName>
                                        </p:attrNameLst>
                                      </p:cBhvr>
                                    </p:anim>
                                    <p:animScale>
                                      <p:cBhvr>
                                        <p:cTn id="19" dur="200" decel="100000" autoRev="1" fill="hold">
                                          <p:stCondLst>
                                            <p:cond delay="600"/>
                                          </p:stCondLst>
                                        </p:cTn>
                                        <p:tgtEl>
                                          <p:spTgt spid="17"/>
                                        </p:tgtEl>
                                      </p:cBhvr>
                                      <p:from x="100000" y="100000"/>
                                      <p:to x="80000" y="100000"/>
                                    </p:animScale>
                                    <p:anim by="(#ppt_h/3+#ppt_w*0.1)" calcmode="lin" valueType="num">
                                      <p:cBhvr additive="sum">
                                        <p:cTn id="20" dur="200" decel="100000" autoRev="1" fill="hold">
                                          <p:stCondLst>
                                            <p:cond delay="600"/>
                                          </p:stCondLst>
                                        </p:cTn>
                                        <p:tgtEl>
                                          <p:spTgt spid="1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4282" y="274638"/>
            <a:ext cx="8715436" cy="725470"/>
          </a:xfrm>
        </p:spPr>
        <p:txBody>
          <a:bodyPr/>
          <a:lstStyle/>
          <a:p>
            <a:r>
              <a:rPr altLang="en-US" dirty="0" smtClean="0"/>
              <a:t>第二輪分發</a:t>
            </a:r>
            <a:r>
              <a:rPr lang="en-US" altLang="zh-TW" dirty="0" smtClean="0"/>
              <a:t>:</a:t>
            </a:r>
            <a:r>
              <a:rPr altLang="en-US" sz="3600" dirty="0" smtClean="0"/>
              <a:t>針對有缺額的科系</a:t>
            </a:r>
            <a:endParaRPr lang="zh-TW" altLang="en-US" sz="3600" dirty="0">
              <a:solidFill>
                <a:srgbClr val="FF0000"/>
              </a:solidFill>
            </a:endParaRPr>
          </a:p>
        </p:txBody>
      </p:sp>
      <p:sp>
        <p:nvSpPr>
          <p:cNvPr id="3" name="內容版面配置區 2"/>
          <p:cNvSpPr>
            <a:spLocks noGrp="1"/>
          </p:cNvSpPr>
          <p:nvPr>
            <p:ph idx="1"/>
          </p:nvPr>
        </p:nvSpPr>
        <p:spPr/>
        <p:txBody>
          <a:bodyPr/>
          <a:lstStyle/>
          <a:p>
            <a:endParaRPr lang="zh-TW" altLang="en-US"/>
          </a:p>
        </p:txBody>
      </p:sp>
      <p:graphicFrame>
        <p:nvGraphicFramePr>
          <p:cNvPr id="4" name="表格 3"/>
          <p:cNvGraphicFramePr>
            <a:graphicFrameLocks noGrp="1"/>
          </p:cNvGraphicFramePr>
          <p:nvPr/>
        </p:nvGraphicFramePr>
        <p:xfrm>
          <a:off x="500034" y="1373524"/>
          <a:ext cx="8172450" cy="5057140"/>
        </p:xfrm>
        <a:graphic>
          <a:graphicData uri="http://schemas.openxmlformats.org/drawingml/2006/table">
            <a:tbl>
              <a:tblPr/>
              <a:tblGrid>
                <a:gridCol w="2724150">
                  <a:extLst>
                    <a:ext uri="{9D8B030D-6E8A-4147-A177-3AD203B41FA5}">
                      <a16:colId xmlns:a16="http://schemas.microsoft.com/office/drawing/2014/main" val="20000"/>
                    </a:ext>
                  </a:extLst>
                </a:gridCol>
                <a:gridCol w="1531938">
                  <a:extLst>
                    <a:ext uri="{9D8B030D-6E8A-4147-A177-3AD203B41FA5}">
                      <a16:colId xmlns:a16="http://schemas.microsoft.com/office/drawing/2014/main" val="20001"/>
                    </a:ext>
                  </a:extLst>
                </a:gridCol>
                <a:gridCol w="2693987">
                  <a:extLst>
                    <a:ext uri="{9D8B030D-6E8A-4147-A177-3AD203B41FA5}">
                      <a16:colId xmlns:a16="http://schemas.microsoft.com/office/drawing/2014/main" val="20002"/>
                    </a:ext>
                  </a:extLst>
                </a:gridCol>
                <a:gridCol w="1222375">
                  <a:extLst>
                    <a:ext uri="{9D8B030D-6E8A-4147-A177-3AD203B41FA5}">
                      <a16:colId xmlns:a16="http://schemas.microsoft.com/office/drawing/2014/main" val="20003"/>
                    </a:ext>
                  </a:extLst>
                </a:gridCol>
              </a:tblGrid>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500" b="1" i="0" u="none" strike="noStrike" cap="none" normalizeH="0" baseline="0" dirty="0" smtClean="0">
                          <a:ln>
                            <a:noFill/>
                          </a:ln>
                          <a:solidFill>
                            <a:srgbClr val="FFFFFF"/>
                          </a:solidFill>
                          <a:effectLst/>
                          <a:latin typeface="Arial" charset="0"/>
                          <a:ea typeface="微軟正黑體" pitchFamily="34" charset="-120"/>
                        </a:rPr>
                        <a:t>台中一中推薦序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500" b="1" i="0" u="none" strike="noStrike" cap="none" normalizeH="0" baseline="0" dirty="0" smtClean="0">
                          <a:ln>
                            <a:noFill/>
                          </a:ln>
                          <a:solidFill>
                            <a:srgbClr val="FFFFFF"/>
                          </a:solidFill>
                          <a:effectLst/>
                          <a:latin typeface="Arial" charset="0"/>
                          <a:ea typeface="微軟正黑體" pitchFamily="34" charset="-120"/>
                        </a:rPr>
                        <a:t>台大   學群</a:t>
                      </a:r>
                      <a:r>
                        <a:rPr kumimoji="1" lang="en-US" altLang="zh-TW" sz="2500" b="1" i="0" u="none" strike="noStrike" cap="none" normalizeH="0" baseline="0" dirty="0" smtClean="0">
                          <a:ln>
                            <a:noFill/>
                          </a:ln>
                          <a:solidFill>
                            <a:srgbClr val="FFFFFF"/>
                          </a:solidFill>
                          <a:effectLst/>
                          <a:latin typeface="Arial" charset="0"/>
                          <a:ea typeface="微軟正黑體" pitchFamily="34" charset="-120"/>
                        </a:rPr>
                        <a:t>&amp;</a:t>
                      </a:r>
                      <a:r>
                        <a:rPr kumimoji="1" lang="zh-TW" altLang="en-US" sz="2500" b="1" i="0" u="none" strike="noStrike" cap="none" normalizeH="0" baseline="0" dirty="0" smtClean="0">
                          <a:ln>
                            <a:noFill/>
                          </a:ln>
                          <a:solidFill>
                            <a:srgbClr val="FFFFFF"/>
                          </a:solidFill>
                          <a:effectLst/>
                          <a:latin typeface="Arial" charset="0"/>
                          <a:ea typeface="微軟正黑體" pitchFamily="34" charset="-120"/>
                        </a:rPr>
                        <a:t>選填科系</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500" b="1" i="0" u="none" strike="noStrike" cap="none" normalizeH="0" baseline="0" smtClean="0">
                          <a:ln>
                            <a:noFill/>
                          </a:ln>
                          <a:solidFill>
                            <a:srgbClr val="FFFFFF"/>
                          </a:solidFill>
                          <a:effectLst/>
                          <a:latin typeface="Arial" charset="0"/>
                          <a:ea typeface="微軟正黑體" pitchFamily="34" charset="-120"/>
                        </a:rPr>
                        <a:t>志願序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226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2400" b="0" i="0" u="none" strike="noStrike" cap="none" normalizeH="0" baseline="0" dirty="0" smtClean="0">
                        <a:ln>
                          <a:noFill/>
                        </a:ln>
                        <a:solidFill>
                          <a:srgbClr val="000000"/>
                        </a:solidFill>
                        <a:effectLst/>
                        <a:latin typeface="Arial" charset="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1 – </a:t>
                      </a: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阿翰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5000"/>
                        <a:lumOff val="75000"/>
                      </a:schemeClr>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第二學群</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5000"/>
                        <a:lumOff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電機工程學系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5000"/>
                        <a:lumOff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5000"/>
                        <a:lumOff val="75000"/>
                      </a:schemeClr>
                    </a:solidFill>
                  </a:tcPr>
                </a:tc>
                <a:extLst>
                  <a:ext uri="{0D108BD9-81ED-4DB2-BD59-A6C34878D82A}">
                    <a16:rowId xmlns:a16="http://schemas.microsoft.com/office/drawing/2014/main" val="10001"/>
                  </a:ext>
                </a:extLst>
              </a:tr>
              <a:tr h="442913">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資訊工程學系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5000"/>
                        <a:lumOff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5000"/>
                        <a:lumOff val="75000"/>
                      </a:schemeClr>
                    </a:solidFill>
                  </a:tcPr>
                </a:tc>
                <a:extLst>
                  <a:ext uri="{0D108BD9-81ED-4DB2-BD59-A6C34878D82A}">
                    <a16:rowId xmlns:a16="http://schemas.microsoft.com/office/drawing/2014/main" val="10002"/>
                  </a:ext>
                </a:extLst>
              </a:tr>
              <a:tr h="341313">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土木工程學系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4016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2400" b="0" i="0" u="none" strike="noStrike" cap="none" normalizeH="0" baseline="0" dirty="0" smtClean="0">
                        <a:ln>
                          <a:noFill/>
                        </a:ln>
                        <a:solidFill>
                          <a:srgbClr val="000000"/>
                        </a:solidFill>
                        <a:effectLst/>
                        <a:latin typeface="Arial" charset="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2 – </a:t>
                      </a: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阿坤 </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2400" b="0" i="0" u="none" strike="noStrike" cap="none" normalizeH="0" baseline="0" dirty="0" smtClean="0">
                        <a:ln>
                          <a:noFill/>
                        </a:ln>
                        <a:solidFill>
                          <a:srgbClr val="000000"/>
                        </a:solidFill>
                        <a:effectLst/>
                        <a:latin typeface="Arial" charset="0"/>
                        <a:ea typeface="微軟正黑體" pitchFamily="34"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第一學群</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財金系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444500">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國企系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401638">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工商管理學系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4016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2400" b="0" i="0" u="none" strike="noStrike" cap="none" normalizeH="0" baseline="0" dirty="0" smtClean="0">
                        <a:ln>
                          <a:noFill/>
                        </a:ln>
                        <a:solidFill>
                          <a:srgbClr val="000000"/>
                        </a:solidFill>
                        <a:effectLst/>
                        <a:latin typeface="Arial" charset="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3 – </a:t>
                      </a: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阿廷</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第三學群</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牙醫系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401638">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藥學系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r h="463550">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獸醫系</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9"/>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00"/>
                          </a:solidFill>
                          <a:effectLst/>
                          <a:latin typeface="Arial" charset="0"/>
                          <a:ea typeface="微軟正黑體" pitchFamily="34" charset="-120"/>
                        </a:rPr>
                        <a:t> </a:t>
                      </a:r>
                      <a:r>
                        <a:rPr kumimoji="1" lang="en-US" altLang="zh-TW" sz="2400" b="0" i="0" u="none" strike="noStrike" cap="none" normalizeH="0" baseline="0" dirty="0" smtClean="0">
                          <a:ln>
                            <a:noFill/>
                          </a:ln>
                          <a:solidFill>
                            <a:srgbClr val="000000"/>
                          </a:solidFill>
                          <a:effectLst/>
                          <a:latin typeface="Arial" charset="0"/>
                          <a:ea typeface="微軟正黑體" pitchFamily="34" charset="-120"/>
                        </a:rPr>
                        <a:t>4.5.6.……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rgbClr val="000000"/>
                        </a:solidFill>
                        <a:effectLst/>
                        <a:latin typeface="Arial" charset="0"/>
                        <a:ea typeface="微軟正黑體" pitchFamily="34"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smtClean="0">
                        <a:ln>
                          <a:noFill/>
                        </a:ln>
                        <a:solidFill>
                          <a:srgbClr val="000000"/>
                        </a:solidFill>
                        <a:effectLst/>
                        <a:latin typeface="Arial" charset="0"/>
                        <a:ea typeface="微軟正黑體"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2400" b="0" i="0" u="none" strike="noStrike" cap="none" normalizeH="0" baseline="0" dirty="0" smtClean="0">
                        <a:ln>
                          <a:noFill/>
                        </a:ln>
                        <a:solidFill>
                          <a:srgbClr val="000000"/>
                        </a:solidFill>
                        <a:effectLst/>
                        <a:latin typeface="Arial" charset="0"/>
                        <a:ea typeface="微軟正黑體" pitchFamily="34"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0"/>
                  </a:ext>
                </a:extLst>
              </a:tr>
            </a:tbl>
          </a:graphicData>
        </a:graphic>
      </p:graphicFrame>
      <p:grpSp>
        <p:nvGrpSpPr>
          <p:cNvPr id="5" name="群組 9"/>
          <p:cNvGrpSpPr>
            <a:grpSpLocks/>
          </p:cNvGrpSpPr>
          <p:nvPr/>
        </p:nvGrpSpPr>
        <p:grpSpPr bwMode="auto">
          <a:xfrm>
            <a:off x="0" y="2780929"/>
            <a:ext cx="8964613" cy="432173"/>
            <a:chOff x="0" y="2708485"/>
            <a:chExt cx="8964488" cy="504491"/>
          </a:xfrm>
        </p:grpSpPr>
        <p:sp>
          <p:nvSpPr>
            <p:cNvPr id="10" name="矩形 9"/>
            <p:cNvSpPr/>
            <p:nvPr/>
          </p:nvSpPr>
          <p:spPr>
            <a:xfrm>
              <a:off x="0" y="2708920"/>
              <a:ext cx="8964488" cy="504056"/>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1" name="文字方塊 8"/>
            <p:cNvSpPr txBox="1">
              <a:spLocks noChangeArrowheads="1"/>
            </p:cNvSpPr>
            <p:nvPr/>
          </p:nvSpPr>
          <p:spPr bwMode="auto">
            <a:xfrm>
              <a:off x="6732132" y="2708485"/>
              <a:ext cx="1008112" cy="400110"/>
            </a:xfrm>
            <a:prstGeom prst="rect">
              <a:avLst/>
            </a:prstGeom>
            <a:noFill/>
            <a:ln w="9525">
              <a:noFill/>
              <a:miter lim="800000"/>
              <a:headEnd/>
              <a:tailEnd/>
            </a:ln>
          </p:spPr>
          <p:txBody>
            <a:bodyPr>
              <a:spAutoFit/>
            </a:bodyPr>
            <a:lstStyle/>
            <a:p>
              <a:r>
                <a:rPr kumimoji="0" lang="zh-TW" altLang="en-US" sz="2000" b="1" dirty="0">
                  <a:latin typeface="Lucida Sans Unicode" pitchFamily="34" charset="0"/>
                  <a:ea typeface="微軟正黑體" pitchFamily="34" charset="-120"/>
                </a:rPr>
                <a:t>錄  取</a:t>
              </a:r>
            </a:p>
          </p:txBody>
        </p:sp>
      </p:grpSp>
      <p:sp>
        <p:nvSpPr>
          <p:cNvPr id="14" name="文字方塊 8"/>
          <p:cNvSpPr txBox="1">
            <a:spLocks noChangeArrowheads="1"/>
          </p:cNvSpPr>
          <p:nvPr/>
        </p:nvSpPr>
        <p:spPr bwMode="auto">
          <a:xfrm>
            <a:off x="6948264" y="1765265"/>
            <a:ext cx="463967" cy="1015663"/>
          </a:xfrm>
          <a:prstGeom prst="rect">
            <a:avLst/>
          </a:prstGeom>
          <a:noFill/>
          <a:ln w="9525">
            <a:noFill/>
            <a:miter lim="800000"/>
            <a:headEnd/>
            <a:tailEnd/>
          </a:ln>
        </p:spPr>
        <p:txBody>
          <a:bodyPr wrap="square">
            <a:spAutoFit/>
          </a:bodyPr>
          <a:lstStyle/>
          <a:p>
            <a:r>
              <a:rPr lang="zh-TW" altLang="en-US" sz="2000" b="1" dirty="0">
                <a:latin typeface="Lucida Sans Unicode" pitchFamily="34" charset="0"/>
                <a:ea typeface="微軟正黑體" pitchFamily="34" charset="-120"/>
              </a:rPr>
              <a:t>未</a:t>
            </a:r>
            <a:r>
              <a:rPr kumimoji="0" lang="zh-TW" altLang="en-US" sz="2000" b="1" dirty="0" smtClean="0">
                <a:latin typeface="Lucida Sans Unicode" pitchFamily="34" charset="0"/>
                <a:ea typeface="微軟正黑體" pitchFamily="34" charset="-120"/>
              </a:rPr>
              <a:t>錄  </a:t>
            </a:r>
            <a:r>
              <a:rPr kumimoji="0" lang="zh-TW" altLang="en-US" sz="2000" b="1" dirty="0">
                <a:latin typeface="Lucida Sans Unicode" pitchFamily="34" charset="0"/>
                <a:ea typeface="微軟正黑體" pitchFamily="34" charset="-120"/>
              </a:rPr>
              <a:t>取</a:t>
            </a:r>
          </a:p>
        </p:txBody>
      </p:sp>
      <p:grpSp>
        <p:nvGrpSpPr>
          <p:cNvPr id="45" name="群組 44"/>
          <p:cNvGrpSpPr/>
          <p:nvPr/>
        </p:nvGrpSpPr>
        <p:grpSpPr>
          <a:xfrm>
            <a:off x="-34895" y="3214686"/>
            <a:ext cx="8999508" cy="2857520"/>
            <a:chOff x="-34895" y="3214686"/>
            <a:chExt cx="8999508" cy="2857520"/>
          </a:xfrm>
        </p:grpSpPr>
        <p:grpSp>
          <p:nvGrpSpPr>
            <p:cNvPr id="42" name="群組 41"/>
            <p:cNvGrpSpPr/>
            <p:nvPr/>
          </p:nvGrpSpPr>
          <p:grpSpPr>
            <a:xfrm>
              <a:off x="-34895" y="3214686"/>
              <a:ext cx="8964613" cy="1000132"/>
              <a:chOff x="-34895" y="3214686"/>
              <a:chExt cx="8964613" cy="1000132"/>
            </a:xfrm>
          </p:grpSpPr>
          <p:sp>
            <p:nvSpPr>
              <p:cNvPr id="35" name="矩形 34"/>
              <p:cNvSpPr/>
              <p:nvPr/>
            </p:nvSpPr>
            <p:spPr bwMode="auto">
              <a:xfrm>
                <a:off x="-34895" y="3214686"/>
                <a:ext cx="8964613" cy="928694"/>
              </a:xfrm>
              <a:prstGeom prst="rect">
                <a:avLst/>
              </a:prstGeom>
              <a:solidFill>
                <a:schemeClr val="accent2">
                  <a:lumMod val="5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2" name="文字方塊 11"/>
              <p:cNvSpPr txBox="1"/>
              <p:nvPr/>
            </p:nvSpPr>
            <p:spPr>
              <a:xfrm>
                <a:off x="6643702" y="3214686"/>
                <a:ext cx="928694" cy="523220"/>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額滿</a:t>
                </a:r>
                <a:endParaRPr lang="zh-TW" altLang="en-US" sz="2800" b="1" dirty="0">
                  <a:latin typeface="微軟正黑體" pitchFamily="34" charset="-120"/>
                  <a:ea typeface="微軟正黑體" pitchFamily="34" charset="-120"/>
                </a:endParaRPr>
              </a:p>
            </p:txBody>
          </p:sp>
          <p:sp>
            <p:nvSpPr>
              <p:cNvPr id="13" name="文字方塊 12"/>
              <p:cNvSpPr txBox="1"/>
              <p:nvPr/>
            </p:nvSpPr>
            <p:spPr>
              <a:xfrm>
                <a:off x="6643702" y="3691598"/>
                <a:ext cx="928694" cy="523220"/>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額滿</a:t>
                </a:r>
                <a:endParaRPr lang="zh-TW" altLang="en-US" sz="2800" b="1" dirty="0">
                  <a:latin typeface="微軟正黑體" pitchFamily="34" charset="-120"/>
                  <a:ea typeface="微軟正黑體" pitchFamily="34" charset="-120"/>
                </a:endParaRPr>
              </a:p>
            </p:txBody>
          </p:sp>
          <p:sp>
            <p:nvSpPr>
              <p:cNvPr id="24" name="文字方塊 23"/>
              <p:cNvSpPr txBox="1"/>
              <p:nvPr/>
            </p:nvSpPr>
            <p:spPr>
              <a:xfrm>
                <a:off x="142844" y="3214686"/>
                <a:ext cx="1357322" cy="430887"/>
              </a:xfrm>
              <a:prstGeom prst="rect">
                <a:avLst/>
              </a:prstGeom>
              <a:noFill/>
            </p:spPr>
            <p:txBody>
              <a:bodyPr wrap="square" rtlCol="0">
                <a:spAutoFit/>
              </a:bodyPr>
              <a:lstStyle/>
              <a:p>
                <a:r>
                  <a:rPr lang="zh-TW" altLang="en-US" sz="2200" b="1" dirty="0">
                    <a:solidFill>
                      <a:schemeClr val="bg2">
                        <a:lumMod val="10000"/>
                      </a:schemeClr>
                    </a:solidFill>
                    <a:latin typeface="微軟正黑體" pitchFamily="34" charset="-120"/>
                    <a:ea typeface="微軟正黑體" pitchFamily="34" charset="-120"/>
                  </a:rPr>
                  <a:t>無效志願</a:t>
                </a:r>
              </a:p>
            </p:txBody>
          </p:sp>
          <p:sp>
            <p:nvSpPr>
              <p:cNvPr id="25" name="文字方塊 24"/>
              <p:cNvSpPr txBox="1"/>
              <p:nvPr/>
            </p:nvSpPr>
            <p:spPr>
              <a:xfrm>
                <a:off x="142844" y="3641055"/>
                <a:ext cx="1357322" cy="430887"/>
              </a:xfrm>
              <a:prstGeom prst="rect">
                <a:avLst/>
              </a:prstGeom>
              <a:noFill/>
            </p:spPr>
            <p:txBody>
              <a:bodyPr wrap="square" rtlCol="0">
                <a:spAutoFit/>
              </a:bodyPr>
              <a:lstStyle/>
              <a:p>
                <a:r>
                  <a:rPr lang="zh-TW" altLang="en-US" sz="2200" b="1" dirty="0">
                    <a:solidFill>
                      <a:schemeClr val="bg2">
                        <a:lumMod val="10000"/>
                      </a:schemeClr>
                    </a:solidFill>
                    <a:latin typeface="微軟正黑體" pitchFamily="34" charset="-120"/>
                    <a:ea typeface="微軟正黑體" pitchFamily="34" charset="-120"/>
                  </a:rPr>
                  <a:t>無效志願</a:t>
                </a:r>
              </a:p>
            </p:txBody>
          </p:sp>
        </p:grpSp>
        <p:grpSp>
          <p:nvGrpSpPr>
            <p:cNvPr id="43" name="群組 42"/>
            <p:cNvGrpSpPr/>
            <p:nvPr/>
          </p:nvGrpSpPr>
          <p:grpSpPr>
            <a:xfrm>
              <a:off x="0" y="4572008"/>
              <a:ext cx="8964613" cy="523220"/>
              <a:chOff x="0" y="4572008"/>
              <a:chExt cx="8964613" cy="523220"/>
            </a:xfrm>
          </p:grpSpPr>
          <p:sp>
            <p:nvSpPr>
              <p:cNvPr id="37" name="矩形 36"/>
              <p:cNvSpPr/>
              <p:nvPr/>
            </p:nvSpPr>
            <p:spPr bwMode="auto">
              <a:xfrm>
                <a:off x="0" y="4572008"/>
                <a:ext cx="8964613" cy="500066"/>
              </a:xfrm>
              <a:prstGeom prst="rect">
                <a:avLst/>
              </a:prstGeom>
              <a:solidFill>
                <a:schemeClr val="accent2">
                  <a:lumMod val="5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7" name="文字方塊 16"/>
              <p:cNvSpPr txBox="1"/>
              <p:nvPr/>
            </p:nvSpPr>
            <p:spPr>
              <a:xfrm>
                <a:off x="6643702" y="4572008"/>
                <a:ext cx="928694" cy="523220"/>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額滿</a:t>
                </a:r>
                <a:endParaRPr lang="zh-TW" altLang="en-US" sz="2800" b="1" dirty="0">
                  <a:latin typeface="微軟正黑體" pitchFamily="34" charset="-120"/>
                  <a:ea typeface="微軟正黑體" pitchFamily="34" charset="-120"/>
                </a:endParaRPr>
              </a:p>
            </p:txBody>
          </p:sp>
          <p:sp>
            <p:nvSpPr>
              <p:cNvPr id="26" name="文字方塊 25"/>
              <p:cNvSpPr txBox="1"/>
              <p:nvPr/>
            </p:nvSpPr>
            <p:spPr>
              <a:xfrm>
                <a:off x="142844" y="4641187"/>
                <a:ext cx="1357322" cy="430887"/>
              </a:xfrm>
              <a:prstGeom prst="rect">
                <a:avLst/>
              </a:prstGeom>
              <a:noFill/>
            </p:spPr>
            <p:txBody>
              <a:bodyPr wrap="square" rtlCol="0">
                <a:spAutoFit/>
              </a:bodyPr>
              <a:lstStyle/>
              <a:p>
                <a:r>
                  <a:rPr lang="zh-TW" altLang="en-US" sz="2200" b="1" dirty="0">
                    <a:solidFill>
                      <a:schemeClr val="bg2">
                        <a:lumMod val="10000"/>
                      </a:schemeClr>
                    </a:solidFill>
                    <a:latin typeface="微軟正黑體" pitchFamily="34" charset="-120"/>
                    <a:ea typeface="微軟正黑體" pitchFamily="34" charset="-120"/>
                  </a:rPr>
                  <a:t>無效志願</a:t>
                </a:r>
              </a:p>
            </p:txBody>
          </p:sp>
        </p:grpSp>
        <p:grpSp>
          <p:nvGrpSpPr>
            <p:cNvPr id="44" name="群組 43"/>
            <p:cNvGrpSpPr/>
            <p:nvPr/>
          </p:nvGrpSpPr>
          <p:grpSpPr>
            <a:xfrm>
              <a:off x="0" y="5500702"/>
              <a:ext cx="8964613" cy="571504"/>
              <a:chOff x="0" y="5500702"/>
              <a:chExt cx="8964613" cy="571504"/>
            </a:xfrm>
          </p:grpSpPr>
          <p:sp>
            <p:nvSpPr>
              <p:cNvPr id="38" name="矩形 37"/>
              <p:cNvSpPr/>
              <p:nvPr/>
            </p:nvSpPr>
            <p:spPr bwMode="auto">
              <a:xfrm>
                <a:off x="0" y="5500702"/>
                <a:ext cx="8964613" cy="500066"/>
              </a:xfrm>
              <a:prstGeom prst="rect">
                <a:avLst/>
              </a:prstGeom>
              <a:solidFill>
                <a:schemeClr val="accent2">
                  <a:lumMod val="5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8" name="文字方塊 17"/>
              <p:cNvSpPr txBox="1"/>
              <p:nvPr/>
            </p:nvSpPr>
            <p:spPr>
              <a:xfrm>
                <a:off x="6643702" y="5548986"/>
                <a:ext cx="928694" cy="523220"/>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額滿</a:t>
                </a:r>
                <a:endParaRPr lang="zh-TW" altLang="en-US" sz="2800" b="1" dirty="0">
                  <a:latin typeface="微軟正黑體" pitchFamily="34" charset="-120"/>
                  <a:ea typeface="微軟正黑體" pitchFamily="34" charset="-120"/>
                </a:endParaRPr>
              </a:p>
            </p:txBody>
          </p:sp>
          <p:sp>
            <p:nvSpPr>
              <p:cNvPr id="27" name="文字方塊 26"/>
              <p:cNvSpPr txBox="1"/>
              <p:nvPr/>
            </p:nvSpPr>
            <p:spPr>
              <a:xfrm>
                <a:off x="142844" y="5569881"/>
                <a:ext cx="1357322" cy="430887"/>
              </a:xfrm>
              <a:prstGeom prst="rect">
                <a:avLst/>
              </a:prstGeom>
              <a:noFill/>
            </p:spPr>
            <p:txBody>
              <a:bodyPr wrap="square" rtlCol="0">
                <a:spAutoFit/>
              </a:bodyPr>
              <a:lstStyle/>
              <a:p>
                <a:r>
                  <a:rPr lang="zh-TW" altLang="en-US" sz="2200" b="1" dirty="0">
                    <a:solidFill>
                      <a:schemeClr val="bg2">
                        <a:lumMod val="10000"/>
                      </a:schemeClr>
                    </a:solidFill>
                    <a:latin typeface="微軟正黑體" pitchFamily="34" charset="-120"/>
                    <a:ea typeface="微軟正黑體" pitchFamily="34" charset="-120"/>
                  </a:rPr>
                  <a:t>無效志願</a:t>
                </a:r>
              </a:p>
            </p:txBody>
          </p:sp>
        </p:grpSp>
      </p:grpSp>
      <p:sp>
        <p:nvSpPr>
          <p:cNvPr id="46" name="文字方塊 45"/>
          <p:cNvSpPr txBox="1"/>
          <p:nvPr/>
        </p:nvSpPr>
        <p:spPr>
          <a:xfrm>
            <a:off x="6643702" y="4120226"/>
            <a:ext cx="1357322" cy="523220"/>
          </a:xfrm>
          <a:prstGeom prst="rect">
            <a:avLst/>
          </a:prstGeom>
          <a:noFill/>
        </p:spPr>
        <p:txBody>
          <a:bodyPr wrap="square" rtlCol="0">
            <a:spAutoFit/>
          </a:bodyPr>
          <a:lstStyle/>
          <a:p>
            <a:r>
              <a:rPr lang="zh-TW" altLang="en-US" sz="2800" b="1" dirty="0">
                <a:solidFill>
                  <a:srgbClr val="FF0000"/>
                </a:solidFill>
                <a:latin typeface="微軟正黑體" pitchFamily="34" charset="-120"/>
                <a:ea typeface="微軟正黑體" pitchFamily="34" charset="-120"/>
              </a:rPr>
              <a:t>有缺額</a:t>
            </a:r>
          </a:p>
        </p:txBody>
      </p:sp>
      <p:sp>
        <p:nvSpPr>
          <p:cNvPr id="47" name="文字方塊 46"/>
          <p:cNvSpPr txBox="1"/>
          <p:nvPr/>
        </p:nvSpPr>
        <p:spPr>
          <a:xfrm>
            <a:off x="6643702" y="5048920"/>
            <a:ext cx="1357322" cy="523220"/>
          </a:xfrm>
          <a:prstGeom prst="rect">
            <a:avLst/>
          </a:prstGeom>
          <a:noFill/>
        </p:spPr>
        <p:txBody>
          <a:bodyPr wrap="square" rtlCol="0">
            <a:spAutoFit/>
          </a:bodyPr>
          <a:lstStyle/>
          <a:p>
            <a:r>
              <a:rPr lang="zh-TW" altLang="en-US" sz="2800" b="1" dirty="0">
                <a:solidFill>
                  <a:srgbClr val="FF0000"/>
                </a:solidFill>
                <a:latin typeface="微軟正黑體" pitchFamily="34" charset="-120"/>
                <a:ea typeface="微軟正黑體" pitchFamily="34" charset="-120"/>
              </a:rPr>
              <a:t>有缺額</a:t>
            </a:r>
          </a:p>
        </p:txBody>
      </p:sp>
      <p:sp>
        <p:nvSpPr>
          <p:cNvPr id="48" name="文字方塊 47"/>
          <p:cNvSpPr txBox="1">
            <a:spLocks noChangeArrowheads="1"/>
          </p:cNvSpPr>
          <p:nvPr/>
        </p:nvSpPr>
        <p:spPr bwMode="auto">
          <a:xfrm>
            <a:off x="71406" y="6003949"/>
            <a:ext cx="8964612" cy="854075"/>
          </a:xfrm>
          <a:prstGeom prst="rect">
            <a:avLst/>
          </a:prstGeom>
          <a:solidFill>
            <a:srgbClr val="FFFF00"/>
          </a:solidFill>
          <a:ln w="9525">
            <a:noFill/>
            <a:miter lim="800000"/>
            <a:headEnd/>
            <a:tailEnd/>
          </a:ln>
        </p:spPr>
        <p:txBody>
          <a:bodyPr>
            <a:spAutoFit/>
          </a:bodyPr>
          <a:lstStyle/>
          <a:p>
            <a:r>
              <a:rPr kumimoji="0" lang="zh-TW" altLang="en-US" sz="2500" b="1" dirty="0">
                <a:solidFill>
                  <a:srgbClr val="002060"/>
                </a:solidFill>
                <a:latin typeface="Lucida Sans Unicode" pitchFamily="34" charset="0"/>
                <a:ea typeface="微軟正黑體" pitchFamily="34" charset="-120"/>
              </a:rPr>
              <a:t>不管推薦序，直接與</a:t>
            </a:r>
            <a:r>
              <a:rPr kumimoji="0" lang="zh-TW" altLang="en-US" sz="2500" b="1" dirty="0" smtClean="0">
                <a:solidFill>
                  <a:srgbClr val="002060"/>
                </a:solidFill>
                <a:latin typeface="Lucida Sans Unicode" pitchFamily="34" charset="0"/>
                <a:ea typeface="微軟正黑體" pitchFamily="34" charset="-120"/>
              </a:rPr>
              <a:t>「他校此科系被推薦</a:t>
            </a:r>
            <a:r>
              <a:rPr kumimoji="0" lang="zh-TW" altLang="en-US" sz="2500" b="1" dirty="0">
                <a:solidFill>
                  <a:srgbClr val="002060"/>
                </a:solidFill>
                <a:latin typeface="Lucida Sans Unicode" pitchFamily="34" charset="0"/>
                <a:ea typeface="微軟正黑體" pitchFamily="34" charset="-120"/>
              </a:rPr>
              <a:t>人」再次成績評比，</a:t>
            </a:r>
            <a:r>
              <a:rPr kumimoji="0" lang="en-US" altLang="zh-TW" sz="2500" b="1" dirty="0">
                <a:solidFill>
                  <a:srgbClr val="002060"/>
                </a:solidFill>
                <a:latin typeface="Lucida Sans Unicode" pitchFamily="34" charset="0"/>
                <a:ea typeface="微軟正黑體" pitchFamily="34" charset="-120"/>
              </a:rPr>
              <a:t/>
            </a:r>
            <a:br>
              <a:rPr kumimoji="0" lang="en-US" altLang="zh-TW" sz="2500" b="1" dirty="0">
                <a:solidFill>
                  <a:srgbClr val="002060"/>
                </a:solidFill>
                <a:latin typeface="Lucida Sans Unicode" pitchFamily="34" charset="0"/>
                <a:ea typeface="微軟正黑體" pitchFamily="34" charset="-120"/>
              </a:rPr>
            </a:br>
            <a:r>
              <a:rPr kumimoji="0" lang="zh-TW" altLang="en-US" sz="2500" b="1" dirty="0">
                <a:solidFill>
                  <a:srgbClr val="002060"/>
                </a:solidFill>
                <a:latin typeface="Lucida Sans Unicode" pitchFamily="34" charset="0"/>
                <a:ea typeface="微軟正黑體" pitchFamily="34" charset="-120"/>
              </a:rPr>
              <a:t>同高中不限錄取</a:t>
            </a:r>
            <a:r>
              <a:rPr kumimoji="0" lang="en-US" altLang="zh-TW" sz="2500" b="1" dirty="0">
                <a:solidFill>
                  <a:srgbClr val="002060"/>
                </a:solidFill>
                <a:latin typeface="Lucida Sans Unicode" pitchFamily="34" charset="0"/>
                <a:ea typeface="微軟正黑體" pitchFamily="34" charset="-120"/>
              </a:rPr>
              <a:t>1</a:t>
            </a:r>
            <a:r>
              <a:rPr kumimoji="0" lang="zh-TW" altLang="en-US" sz="2500" b="1" dirty="0">
                <a:solidFill>
                  <a:srgbClr val="002060"/>
                </a:solidFill>
                <a:latin typeface="Lucida Sans Unicode" pitchFamily="34" charset="0"/>
                <a:ea typeface="微軟正黑體" pitchFamily="34" charset="-120"/>
              </a:rPr>
              <a:t>名</a:t>
            </a:r>
          </a:p>
        </p:txBody>
      </p:sp>
    </p:spTree>
    <p:extLst>
      <p:ext uri="{BB962C8B-B14F-4D97-AF65-F5344CB8AC3E}">
        <p14:creationId xmlns:p14="http://schemas.microsoft.com/office/powerpoint/2010/main" val="14300684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ppt_x"/>
                                          </p:val>
                                        </p:tav>
                                        <p:tav tm="100000">
                                          <p:val>
                                            <p:strVal val="#ppt_x"/>
                                          </p:val>
                                        </p:tav>
                                      </p:tavLst>
                                    </p:anim>
                                    <p:anim calcmode="lin" valueType="num">
                                      <p:cBhvr additive="base">
                                        <p:cTn id="2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latin typeface="華康海報體W9" pitchFamily="81" charset="-120"/>
                <a:ea typeface="華康海報體W9" pitchFamily="81" charset="-120"/>
              </a:rPr>
              <a:t>105</a:t>
            </a:r>
            <a:r>
              <a:rPr kumimoji="1" lang="zh-TW" altLang="en-US" dirty="0">
                <a:latin typeface="華康海報體W9" pitchFamily="81" charset="-120"/>
                <a:ea typeface="華康海報體W9" pitchFamily="81" charset="-120"/>
              </a:rPr>
              <a:t>年台中一中繁星推薦錄取狀況</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750741465"/>
              </p:ext>
            </p:extLst>
          </p:nvPr>
        </p:nvGraphicFramePr>
        <p:xfrm>
          <a:off x="534381" y="1052736"/>
          <a:ext cx="8075237" cy="5203317"/>
        </p:xfrm>
        <a:graphic>
          <a:graphicData uri="http://schemas.openxmlformats.org/drawingml/2006/table">
            <a:tbl>
              <a:tblPr>
                <a:tableStyleId>{2D5ABB26-0587-4C30-8999-92F81FD0307C}</a:tableStyleId>
              </a:tblPr>
              <a:tblGrid>
                <a:gridCol w="2453443">
                  <a:extLst>
                    <a:ext uri="{9D8B030D-6E8A-4147-A177-3AD203B41FA5}">
                      <a16:colId xmlns:a16="http://schemas.microsoft.com/office/drawing/2014/main" val="3071894759"/>
                    </a:ext>
                  </a:extLst>
                </a:gridCol>
                <a:gridCol w="2309310">
                  <a:extLst>
                    <a:ext uri="{9D8B030D-6E8A-4147-A177-3AD203B41FA5}">
                      <a16:colId xmlns:a16="http://schemas.microsoft.com/office/drawing/2014/main" val="132726814"/>
                    </a:ext>
                  </a:extLst>
                </a:gridCol>
                <a:gridCol w="1357925">
                  <a:extLst>
                    <a:ext uri="{9D8B030D-6E8A-4147-A177-3AD203B41FA5}">
                      <a16:colId xmlns:a16="http://schemas.microsoft.com/office/drawing/2014/main" val="2068161039"/>
                    </a:ext>
                  </a:extLst>
                </a:gridCol>
                <a:gridCol w="1008112">
                  <a:extLst>
                    <a:ext uri="{9D8B030D-6E8A-4147-A177-3AD203B41FA5}">
                      <a16:colId xmlns:a16="http://schemas.microsoft.com/office/drawing/2014/main" val="3141554030"/>
                    </a:ext>
                  </a:extLst>
                </a:gridCol>
                <a:gridCol w="946447">
                  <a:extLst>
                    <a:ext uri="{9D8B030D-6E8A-4147-A177-3AD203B41FA5}">
                      <a16:colId xmlns:a16="http://schemas.microsoft.com/office/drawing/2014/main" val="1858812801"/>
                    </a:ext>
                  </a:extLst>
                </a:gridCol>
              </a:tblGrid>
              <a:tr h="72008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400" b="1" i="0" u="none" strike="noStrike" kern="1200" cap="none" normalizeH="0" baseline="0" dirty="0">
                          <a:ln>
                            <a:noFill/>
                          </a:ln>
                          <a:solidFill>
                            <a:schemeClr val="tx1"/>
                          </a:solidFill>
                          <a:effectLst/>
                          <a:latin typeface="華康中圓體" pitchFamily="49" charset="-120"/>
                          <a:ea typeface="華康中圓體" pitchFamily="49" charset="-120"/>
                          <a:cs typeface="+mn-cs"/>
                        </a:rPr>
                        <a:t>錄取校系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400" b="1" i="0" u="none" strike="noStrike" kern="1200" cap="none" normalizeH="0" baseline="0" dirty="0">
                          <a:ln>
                            <a:noFill/>
                          </a:ln>
                          <a:solidFill>
                            <a:schemeClr val="tx1"/>
                          </a:solidFill>
                          <a:effectLst/>
                          <a:latin typeface="華康中圓體" pitchFamily="49" charset="-120"/>
                          <a:ea typeface="華康中圓體" pitchFamily="49" charset="-120"/>
                          <a:cs typeface="+mn-cs"/>
                        </a:rPr>
                        <a:t>校排</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400" b="1" i="0" u="none" strike="noStrike" kern="1200" cap="none" normalizeH="0" baseline="0" dirty="0">
                          <a:ln>
                            <a:noFill/>
                          </a:ln>
                          <a:solidFill>
                            <a:schemeClr val="tx1"/>
                          </a:solidFill>
                          <a:effectLst/>
                          <a:latin typeface="華康中圓體" pitchFamily="49" charset="-120"/>
                          <a:ea typeface="華康中圓體" pitchFamily="49" charset="-120"/>
                          <a:cs typeface="+mn-cs"/>
                        </a:rPr>
                        <a:t>百分比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400" b="1" i="0" u="none" strike="noStrike" kern="1200" cap="none" normalizeH="0" baseline="0" dirty="0">
                          <a:ln>
                            <a:noFill/>
                          </a:ln>
                          <a:solidFill>
                            <a:schemeClr val="tx1"/>
                          </a:solidFill>
                          <a:effectLst/>
                          <a:latin typeface="華康中圓體" pitchFamily="49" charset="-120"/>
                          <a:ea typeface="華康中圓體" pitchFamily="49" charset="-120"/>
                          <a:cs typeface="+mn-cs"/>
                        </a:rPr>
                        <a:t>學測</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400" b="1" i="0" u="none" strike="noStrike" kern="1200" cap="none" normalizeH="0" baseline="0" dirty="0">
                          <a:ln>
                            <a:noFill/>
                          </a:ln>
                          <a:solidFill>
                            <a:schemeClr val="tx1"/>
                          </a:solidFill>
                          <a:effectLst/>
                          <a:latin typeface="華康中圓體" pitchFamily="49" charset="-120"/>
                          <a:ea typeface="華康中圓體" pitchFamily="49"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400" b="1" i="0" u="none" strike="noStrike" kern="1200" cap="none" normalizeH="0" baseline="0" dirty="0">
                          <a:ln>
                            <a:noFill/>
                          </a:ln>
                          <a:solidFill>
                            <a:schemeClr val="tx1"/>
                          </a:solidFill>
                          <a:effectLst/>
                          <a:latin typeface="華康中圓體" pitchFamily="49" charset="-120"/>
                          <a:ea typeface="華康中圓體" pitchFamily="49" charset="-120"/>
                          <a:cs typeface="+mn-cs"/>
                        </a:rPr>
                        <a:t>在校</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400" b="1" i="0" u="none" strike="noStrike" kern="1200" cap="none" normalizeH="0" baseline="0" dirty="0">
                          <a:ln>
                            <a:noFill/>
                          </a:ln>
                          <a:solidFill>
                            <a:schemeClr val="tx1"/>
                          </a:solidFill>
                          <a:effectLst/>
                          <a:latin typeface="華康中圓體" pitchFamily="49" charset="-120"/>
                          <a:ea typeface="華康中圓體" pitchFamily="49" charset="-120"/>
                          <a:cs typeface="+mn-cs"/>
                        </a:rPr>
                        <a:t>排名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38513"/>
                  </a:ext>
                </a:extLst>
              </a:tr>
              <a:tr h="504599">
                <a:tc>
                  <a:txBody>
                    <a:bodyPr/>
                    <a:lstStyle/>
                    <a:p>
                      <a:pPr algn="ctr">
                        <a:spcAft>
                          <a:spcPts val="0"/>
                        </a:spcAft>
                      </a:pPr>
                      <a:r>
                        <a:rPr lang="zh-TW" sz="2200" kern="100" dirty="0">
                          <a:effectLst/>
                          <a:latin typeface="華康中圓體" panose="020F0509000000000000" pitchFamily="49" charset="-120"/>
                          <a:ea typeface="華康中圓體" panose="020F0509000000000000" pitchFamily="49" charset="-120"/>
                        </a:rPr>
                        <a:t>國立臺灣大學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2200" kern="100" dirty="0" smtClean="0">
                          <a:effectLst/>
                          <a:latin typeface="華康中圓體" panose="020F0509000000000000" pitchFamily="49" charset="-120"/>
                          <a:ea typeface="華康中圓體" panose="020F0509000000000000" pitchFamily="49" charset="-120"/>
                        </a:rPr>
                        <a:t>國際企業學系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kern="100" dirty="0" smtClean="0">
                          <a:solidFill>
                            <a:schemeClr val="tx1"/>
                          </a:solidFill>
                          <a:effectLst/>
                          <a:latin typeface="華康中圓體" panose="020F0509000000000000" pitchFamily="49" charset="-120"/>
                          <a:ea typeface="華康中圓體" panose="020F0509000000000000" pitchFamily="49" charset="-120"/>
                        </a:rPr>
                        <a:t>1%</a:t>
                      </a:r>
                      <a:endParaRPr lang="zh-TW"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dirty="0">
                          <a:solidFill>
                            <a:schemeClr val="tx1"/>
                          </a:solidFill>
                          <a:effectLst/>
                          <a:latin typeface="華康中圓體" panose="020F0509000000000000" pitchFamily="49" charset="-120"/>
                          <a:ea typeface="華康中圓體" panose="020F0509000000000000" pitchFamily="49" charset="-120"/>
                        </a:rPr>
                        <a:t>73</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2</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728575"/>
                  </a:ext>
                </a:extLst>
              </a:tr>
              <a:tr h="504599">
                <a:tc>
                  <a:txBody>
                    <a:bodyPr/>
                    <a:lstStyle/>
                    <a:p>
                      <a:pPr algn="ctr">
                        <a:spcAft>
                          <a:spcPts val="0"/>
                        </a:spcAft>
                      </a:pPr>
                      <a:r>
                        <a:rPr lang="zh-TW" altLang="en-US" sz="2200" kern="100" dirty="0" smtClean="0">
                          <a:effectLst/>
                          <a:latin typeface="華康中圓體" panose="020F0509000000000000" pitchFamily="49" charset="-120"/>
                          <a:ea typeface="華康中圓體" panose="020F0509000000000000" pitchFamily="49" charset="-120"/>
                          <a:cs typeface="Times New Roman" panose="02020603050405020304" pitchFamily="18" charset="0"/>
                        </a:rPr>
                        <a:t>國立政治大學</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2200" kern="100" dirty="0" smtClean="0">
                          <a:effectLst/>
                          <a:latin typeface="華康中圓體" panose="020F0509000000000000" pitchFamily="49" charset="-120"/>
                          <a:ea typeface="華康中圓體" panose="020F0509000000000000" pitchFamily="49" charset="-120"/>
                          <a:cs typeface="Times New Roman" panose="02020603050405020304" pitchFamily="18" charset="0"/>
                        </a:rPr>
                        <a:t>財政學系</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4%</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mn-cs"/>
                        </a:rPr>
                        <a:t>67</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31</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175275"/>
                  </a:ext>
                </a:extLst>
              </a:tr>
              <a:tr h="504599">
                <a:tc>
                  <a:txBody>
                    <a:bodyPr/>
                    <a:lstStyle/>
                    <a:p>
                      <a:pPr algn="ctr">
                        <a:spcAft>
                          <a:spcPts val="0"/>
                        </a:spcAft>
                      </a:pPr>
                      <a:r>
                        <a:rPr lang="zh-TW" altLang="en-US" sz="2200" kern="100" dirty="0" smtClean="0">
                          <a:effectLst/>
                          <a:latin typeface="華康中圓體" panose="020F0509000000000000" pitchFamily="49" charset="-120"/>
                          <a:ea typeface="華康中圓體" panose="020F0509000000000000" pitchFamily="49" charset="-120"/>
                          <a:cs typeface="Times New Roman" panose="02020603050405020304" pitchFamily="18" charset="0"/>
                        </a:rPr>
                        <a:t>國立成功大學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2200" kern="100" dirty="0" smtClean="0">
                          <a:effectLst/>
                          <a:latin typeface="華康中圓體" panose="020F0509000000000000" pitchFamily="49" charset="-120"/>
                          <a:ea typeface="華康中圓體" panose="020F0509000000000000" pitchFamily="49" charset="-120"/>
                          <a:cs typeface="Times New Roman" panose="02020603050405020304" pitchFamily="18" charset="0"/>
                        </a:rPr>
                        <a:t>電機工程學系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4%</a:t>
                      </a:r>
                      <a:endParaRPr lang="zh-TW"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dirty="0" smtClean="0">
                          <a:solidFill>
                            <a:schemeClr val="tx1"/>
                          </a:solidFill>
                          <a:effectLst/>
                          <a:latin typeface="華康中圓體" panose="020F0509000000000000" pitchFamily="49" charset="-120"/>
                          <a:ea typeface="華康中圓體" panose="020F0509000000000000" pitchFamily="49" charset="-120"/>
                        </a:rPr>
                        <a:t>70</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36</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3118311"/>
                  </a:ext>
                </a:extLst>
              </a:tr>
              <a:tr h="504599">
                <a:tc>
                  <a:txBody>
                    <a:bodyPr/>
                    <a:lstStyle/>
                    <a:p>
                      <a:pPr algn="ctr">
                        <a:spcAft>
                          <a:spcPts val="0"/>
                        </a:spcAft>
                      </a:pPr>
                      <a:r>
                        <a:rPr lang="zh-TW" altLang="en-US" sz="2200" kern="100" dirty="0" smtClean="0">
                          <a:effectLst/>
                          <a:latin typeface="華康中圓體" panose="020F0509000000000000" pitchFamily="49" charset="-120"/>
                          <a:ea typeface="華康中圓體" panose="020F0509000000000000" pitchFamily="49" charset="-120"/>
                          <a:cs typeface="Times New Roman" panose="02020603050405020304" pitchFamily="18" charset="0"/>
                        </a:rPr>
                        <a:t>國立清華大學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2200" kern="100" dirty="0" smtClean="0">
                          <a:effectLst/>
                          <a:latin typeface="華康中圓體" panose="020F0509000000000000" pitchFamily="49" charset="-120"/>
                          <a:ea typeface="華康中圓體" panose="020F0509000000000000" pitchFamily="49" charset="-120"/>
                          <a:cs typeface="Times New Roman" panose="02020603050405020304" pitchFamily="18" charset="0"/>
                        </a:rPr>
                        <a:t>電機工程學系乙組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5%</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dirty="0">
                          <a:solidFill>
                            <a:schemeClr val="tx1"/>
                          </a:solidFill>
                          <a:effectLst/>
                          <a:latin typeface="華康中圓體" panose="020F0509000000000000" pitchFamily="49" charset="-120"/>
                          <a:ea typeface="華康中圓體" panose="020F0509000000000000" pitchFamily="49" charset="-120"/>
                        </a:rPr>
                        <a:t>70</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41</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0669468"/>
                  </a:ext>
                </a:extLst>
              </a:tr>
              <a:tr h="487632">
                <a:tc>
                  <a:txBody>
                    <a:bodyPr/>
                    <a:lstStyle/>
                    <a:p>
                      <a:pPr algn="ctr">
                        <a:spcAft>
                          <a:spcPts val="0"/>
                        </a:spcAft>
                      </a:pPr>
                      <a:r>
                        <a:rPr lang="zh-TW" altLang="en-US" sz="2200" kern="100" dirty="0" smtClean="0">
                          <a:effectLst/>
                          <a:latin typeface="華康中圓體" panose="020F0509000000000000" pitchFamily="49" charset="-120"/>
                          <a:ea typeface="華康中圓體" panose="020F0509000000000000" pitchFamily="49" charset="-120"/>
                          <a:cs typeface="Times New Roman" panose="02020603050405020304" pitchFamily="18" charset="0"/>
                        </a:rPr>
                        <a:t>中國醫藥大學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2200" kern="100" dirty="0" smtClean="0">
                          <a:effectLst/>
                          <a:latin typeface="華康中圓體" panose="020F0509000000000000" pitchFamily="49" charset="-120"/>
                          <a:ea typeface="華康中圓體" panose="020F0509000000000000" pitchFamily="49" charset="-120"/>
                          <a:cs typeface="Times New Roman" panose="02020603050405020304" pitchFamily="18" charset="0"/>
                        </a:rPr>
                        <a:t>中醫學系甲組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1%</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mn-cs"/>
                        </a:rPr>
                        <a:t>74</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8</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1515606"/>
                  </a:ext>
                </a:extLst>
              </a:tr>
              <a:tr h="329512">
                <a:tc>
                  <a:txBody>
                    <a:bodyPr/>
                    <a:lstStyle/>
                    <a:p>
                      <a:pPr algn="ctr">
                        <a:spcAft>
                          <a:spcPts val="0"/>
                        </a:spcAft>
                      </a:pPr>
                      <a:r>
                        <a:rPr lang="zh-TW" altLang="en-US" sz="2200" kern="100" dirty="0" smtClean="0">
                          <a:effectLst/>
                          <a:latin typeface="華康中圓體" panose="020F0509000000000000" pitchFamily="49" charset="-120"/>
                          <a:ea typeface="華康中圓體" panose="020F0509000000000000" pitchFamily="49" charset="-120"/>
                        </a:rPr>
                        <a:t>臺北醫學大學 </a:t>
                      </a:r>
                      <a:r>
                        <a:rPr lang="en-US" sz="2200" kern="100" dirty="0">
                          <a:effectLst/>
                          <a:latin typeface="華康中圓體" panose="020F0509000000000000" pitchFamily="49" charset="-120"/>
                          <a:ea typeface="華康中圓體" panose="020F0509000000000000" pitchFamily="49" charset="-120"/>
                        </a:rPr>
                        <a:t>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2200" kern="100" dirty="0" smtClean="0">
                          <a:effectLst/>
                          <a:latin typeface="華康中圓體" panose="020F0509000000000000" pitchFamily="49" charset="-120"/>
                          <a:ea typeface="華康中圓體" panose="020F0509000000000000" pitchFamily="49" charset="-120"/>
                        </a:rPr>
                        <a:t>牙醫學系 </a:t>
                      </a:r>
                      <a:r>
                        <a:rPr lang="en-US" sz="2200" kern="100" dirty="0">
                          <a:effectLst/>
                          <a:latin typeface="華康中圓體" panose="020F0509000000000000" pitchFamily="49" charset="-120"/>
                          <a:ea typeface="華康中圓體" panose="020F0509000000000000" pitchFamily="49" charset="-120"/>
                        </a:rPr>
                        <a:t>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00" dirty="0">
                          <a:solidFill>
                            <a:schemeClr val="tx1"/>
                          </a:solidFill>
                          <a:effectLst/>
                          <a:latin typeface="華康中圓體" panose="020F0509000000000000" pitchFamily="49" charset="-120"/>
                          <a:ea typeface="華康中圓體" panose="020F0509000000000000" pitchFamily="49" charset="-120"/>
                        </a:rPr>
                        <a:t> </a:t>
                      </a: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1%</a:t>
                      </a:r>
                      <a:endParaRPr lang="zh-TW"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dirty="0">
                          <a:solidFill>
                            <a:schemeClr val="tx1"/>
                          </a:solidFill>
                          <a:effectLst/>
                          <a:latin typeface="華康中圓體" panose="020F0509000000000000" pitchFamily="49" charset="-120"/>
                          <a:ea typeface="華康中圓體" panose="020F0509000000000000" pitchFamily="49" charset="-120"/>
                        </a:rPr>
                        <a:t> </a:t>
                      </a:r>
                      <a:r>
                        <a:rPr lang="en-US" sz="2800" kern="100" dirty="0" smtClean="0">
                          <a:solidFill>
                            <a:schemeClr val="tx1"/>
                          </a:solidFill>
                          <a:effectLst/>
                          <a:latin typeface="華康中圓體" panose="020F0509000000000000" pitchFamily="49" charset="-120"/>
                          <a:ea typeface="華康中圓體" panose="020F0509000000000000" pitchFamily="49" charset="-120"/>
                        </a:rPr>
                        <a:t>73</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dirty="0" smtClean="0">
                          <a:solidFill>
                            <a:schemeClr val="tx1"/>
                          </a:solidFill>
                          <a:effectLst/>
                          <a:latin typeface="華康中圓體" panose="020F0509000000000000" pitchFamily="49" charset="-120"/>
                          <a:ea typeface="華康中圓體" panose="020F0509000000000000" pitchFamily="49" charset="-120"/>
                        </a:rPr>
                        <a:t>7</a:t>
                      </a:r>
                      <a:r>
                        <a:rPr lang="en-US" sz="2800" kern="100" dirty="0">
                          <a:solidFill>
                            <a:schemeClr val="tx1"/>
                          </a:solidFill>
                          <a:effectLst/>
                          <a:latin typeface="華康中圓體" panose="020F0509000000000000" pitchFamily="49" charset="-120"/>
                          <a:ea typeface="華康中圓體" panose="020F0509000000000000" pitchFamily="49" charset="-120"/>
                        </a:rPr>
                        <a:t> </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185297"/>
                  </a:ext>
                </a:extLst>
              </a:tr>
              <a:tr h="504599">
                <a:tc>
                  <a:txBody>
                    <a:bodyPr/>
                    <a:lstStyle/>
                    <a:p>
                      <a:pPr algn="ctr">
                        <a:spcAft>
                          <a:spcPts val="0"/>
                        </a:spcAft>
                      </a:pPr>
                      <a:r>
                        <a:rPr lang="en-US" sz="2200" kern="100" dirty="0">
                          <a:effectLst/>
                          <a:latin typeface="華康中圓體" panose="020F0509000000000000" pitchFamily="49" charset="-120"/>
                          <a:ea typeface="華康中圓體" panose="020F0509000000000000" pitchFamily="49" charset="-120"/>
                        </a:rPr>
                        <a:t> </a:t>
                      </a:r>
                      <a:r>
                        <a:rPr lang="zh-TW" altLang="en-US" sz="2200" kern="100" dirty="0" smtClean="0">
                          <a:effectLst/>
                          <a:latin typeface="華康中圓體" panose="020F0509000000000000" pitchFamily="49" charset="-120"/>
                          <a:ea typeface="華康中圓體" panose="020F0509000000000000" pitchFamily="49" charset="-120"/>
                        </a:rPr>
                        <a:t>國立臺灣師範大學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200" kern="100" dirty="0">
                          <a:effectLst/>
                          <a:latin typeface="華康中圓體" panose="020F0509000000000000" pitchFamily="49" charset="-120"/>
                          <a:ea typeface="華康中圓體" panose="020F0509000000000000" pitchFamily="49" charset="-120"/>
                        </a:rPr>
                        <a:t> </a:t>
                      </a:r>
                      <a:r>
                        <a:rPr lang="zh-TW" altLang="en-US" sz="2200" kern="100" dirty="0" smtClean="0">
                          <a:effectLst/>
                          <a:latin typeface="華康中圓體" panose="020F0509000000000000" pitchFamily="49" charset="-120"/>
                          <a:ea typeface="華康中圓體" panose="020F0509000000000000" pitchFamily="49" charset="-120"/>
                        </a:rPr>
                        <a:t>設計學系平面與媒體設計組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00" dirty="0">
                          <a:solidFill>
                            <a:schemeClr val="tx1"/>
                          </a:solidFill>
                          <a:effectLst/>
                          <a:latin typeface="華康中圓體" panose="020F0509000000000000" pitchFamily="49" charset="-120"/>
                          <a:ea typeface="華康中圓體" panose="020F0509000000000000" pitchFamily="49" charset="-120"/>
                        </a:rPr>
                        <a:t> </a:t>
                      </a: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4%</a:t>
                      </a:r>
                      <a:endParaRPr lang="zh-TW"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dirty="0">
                          <a:solidFill>
                            <a:schemeClr val="tx1"/>
                          </a:solidFill>
                          <a:effectLst/>
                          <a:latin typeface="華康中圓體" panose="020F0509000000000000" pitchFamily="49" charset="-120"/>
                          <a:ea typeface="華康中圓體" panose="020F0509000000000000" pitchFamily="49" charset="-120"/>
                        </a:rPr>
                        <a:t> </a:t>
                      </a:r>
                      <a:r>
                        <a:rPr lang="en-US" sz="2800" kern="100" dirty="0" smtClean="0">
                          <a:solidFill>
                            <a:schemeClr val="tx1"/>
                          </a:solidFill>
                          <a:effectLst/>
                          <a:latin typeface="華康中圓體" panose="020F0509000000000000" pitchFamily="49" charset="-120"/>
                          <a:ea typeface="華康中圓體" panose="020F0509000000000000" pitchFamily="49" charset="-120"/>
                        </a:rPr>
                        <a:t>60</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dirty="0" smtClean="0">
                          <a:solidFill>
                            <a:schemeClr val="tx1"/>
                          </a:solidFill>
                          <a:effectLst/>
                          <a:latin typeface="華康中圓體" panose="020F0509000000000000" pitchFamily="49" charset="-120"/>
                          <a:ea typeface="華康中圓體" panose="020F0509000000000000" pitchFamily="49" charset="-120"/>
                        </a:rPr>
                        <a:t>112</a:t>
                      </a:r>
                      <a:r>
                        <a:rPr lang="en-US" sz="2800" kern="100" dirty="0">
                          <a:solidFill>
                            <a:schemeClr val="tx1"/>
                          </a:solidFill>
                          <a:effectLst/>
                          <a:latin typeface="華康中圓體" panose="020F0509000000000000" pitchFamily="49" charset="-120"/>
                          <a:ea typeface="華康中圓體" panose="020F0509000000000000" pitchFamily="49" charset="-120"/>
                        </a:rPr>
                        <a:t> </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6307337"/>
                  </a:ext>
                </a:extLst>
              </a:tr>
              <a:tr h="504599">
                <a:tc>
                  <a:txBody>
                    <a:bodyPr/>
                    <a:lstStyle/>
                    <a:p>
                      <a:pPr algn="ctr">
                        <a:spcAft>
                          <a:spcPts val="0"/>
                        </a:spcAft>
                      </a:pPr>
                      <a:r>
                        <a:rPr lang="zh-TW" altLang="en-US" sz="2200" kern="100" dirty="0" smtClean="0">
                          <a:effectLst/>
                          <a:latin typeface="華康中圓體" panose="020F0509000000000000" pitchFamily="49" charset="-120"/>
                          <a:ea typeface="華康中圓體" panose="020F0509000000000000" pitchFamily="49" charset="-120"/>
                        </a:rPr>
                        <a:t>國立臺北藝術大學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2200" kern="100" dirty="0" smtClean="0">
                          <a:effectLst/>
                          <a:latin typeface="華康中圓體" panose="020F0509000000000000" pitchFamily="49" charset="-120"/>
                          <a:ea typeface="華康中圓體" panose="020F0509000000000000" pitchFamily="49" charset="-120"/>
                        </a:rPr>
                        <a:t>美術學系 </a:t>
                      </a:r>
                      <a:r>
                        <a:rPr lang="en-US" sz="2200" kern="100" dirty="0">
                          <a:effectLst/>
                          <a:latin typeface="華康中圓體" panose="020F0509000000000000" pitchFamily="49" charset="-120"/>
                          <a:ea typeface="華康中圓體" panose="020F0509000000000000" pitchFamily="49" charset="-120"/>
                        </a:rPr>
                        <a:t> </a:t>
                      </a:r>
                      <a:endParaRPr lang="zh-TW" sz="2200" kern="100" dirty="0">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00" dirty="0">
                          <a:solidFill>
                            <a:schemeClr val="tx1"/>
                          </a:solidFill>
                          <a:effectLst/>
                          <a:latin typeface="華康中圓體" panose="020F0509000000000000" pitchFamily="49" charset="-120"/>
                          <a:ea typeface="華康中圓體" panose="020F0509000000000000" pitchFamily="49" charset="-120"/>
                        </a:rPr>
                        <a:t> </a:t>
                      </a:r>
                      <a:r>
                        <a:rPr lang="en-US" altLang="zh-TW" sz="2800" kern="100" dirty="0" smtClean="0">
                          <a:solidFill>
                            <a:schemeClr val="tx1"/>
                          </a:solidFill>
                          <a:effectLst/>
                          <a:latin typeface="華康中圓體" panose="020F0509000000000000" pitchFamily="49" charset="-120"/>
                          <a:ea typeface="華康中圓體" panose="020F0509000000000000" pitchFamily="49" charset="-120"/>
                        </a:rPr>
                        <a:t> </a:t>
                      </a:r>
                      <a:r>
                        <a:rPr lang="en-US"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rPr>
                        <a:t>1%</a:t>
                      </a:r>
                      <a:endParaRPr lang="zh-TW" altLang="zh-TW" sz="2800" kern="100" dirty="0" smtClean="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dirty="0">
                          <a:solidFill>
                            <a:schemeClr val="tx1"/>
                          </a:solidFill>
                          <a:effectLst/>
                          <a:latin typeface="華康中圓體" panose="020F0509000000000000" pitchFamily="49" charset="-120"/>
                          <a:ea typeface="華康中圓體" panose="020F0509000000000000" pitchFamily="49" charset="-120"/>
                        </a:rPr>
                        <a:t> </a:t>
                      </a:r>
                      <a:r>
                        <a:rPr lang="en-US" sz="2800" kern="100" dirty="0" smtClean="0">
                          <a:solidFill>
                            <a:schemeClr val="tx1"/>
                          </a:solidFill>
                          <a:effectLst/>
                          <a:latin typeface="華康中圓體" panose="020F0509000000000000" pitchFamily="49" charset="-120"/>
                          <a:ea typeface="華康中圓體" panose="020F0509000000000000" pitchFamily="49" charset="-120"/>
                        </a:rPr>
                        <a:t>66</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kern="100" dirty="0" smtClean="0">
                          <a:solidFill>
                            <a:schemeClr val="tx1"/>
                          </a:solidFill>
                          <a:effectLst/>
                          <a:latin typeface="華康中圓體" panose="020F0509000000000000" pitchFamily="49" charset="-120"/>
                          <a:ea typeface="華康中圓體" panose="020F0509000000000000" pitchFamily="49" charset="-120"/>
                        </a:rPr>
                        <a:t>52</a:t>
                      </a:r>
                      <a:r>
                        <a:rPr lang="en-US" sz="2800" kern="100" dirty="0">
                          <a:solidFill>
                            <a:schemeClr val="tx1"/>
                          </a:solidFill>
                          <a:effectLst/>
                          <a:latin typeface="華康中圓體" panose="020F0509000000000000" pitchFamily="49" charset="-120"/>
                          <a:ea typeface="華康中圓體" panose="020F0509000000000000" pitchFamily="49" charset="-120"/>
                        </a:rPr>
                        <a:t> </a:t>
                      </a:r>
                      <a:endParaRPr lang="zh-TW" sz="2800" kern="100" dirty="0">
                        <a:solidFill>
                          <a:schemeClr val="tx1"/>
                        </a:solidFill>
                        <a:effectLst/>
                        <a:latin typeface="華康中圓體" panose="020F0509000000000000" pitchFamily="49" charset="-120"/>
                        <a:ea typeface="華康中圓體" panose="020F0509000000000000" pitchFamily="49"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7374328"/>
                  </a:ext>
                </a:extLst>
              </a:tr>
            </a:tbl>
          </a:graphicData>
        </a:graphic>
      </p:graphicFrame>
    </p:spTree>
    <p:extLst>
      <p:ext uri="{BB962C8B-B14F-4D97-AF65-F5344CB8AC3E}">
        <p14:creationId xmlns:p14="http://schemas.microsoft.com/office/powerpoint/2010/main" val="3360783178"/>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kumimoji="1" lang="en-US" altLang="zh-TW" dirty="0" smtClean="0">
                <a:latin typeface="華康海報體W9" pitchFamily="81" charset="-120"/>
                <a:ea typeface="華康海報體W9" pitchFamily="81" charset="-120"/>
              </a:rPr>
              <a:t>104</a:t>
            </a:r>
            <a:r>
              <a:rPr kumimoji="1" lang="zh-TW" altLang="en-US" dirty="0" smtClean="0">
                <a:latin typeface="華康海報體W9" pitchFamily="81" charset="-120"/>
                <a:ea typeface="華康海報體W9" pitchFamily="81" charset="-120"/>
              </a:rPr>
              <a:t>年</a:t>
            </a:r>
            <a:r>
              <a:rPr kumimoji="1" lang="zh-TW" altLang="en-US" dirty="0">
                <a:latin typeface="華康海報體W9" pitchFamily="81" charset="-120"/>
                <a:ea typeface="華康海報體W9" pitchFamily="81" charset="-120"/>
              </a:rPr>
              <a:t>台中一</a:t>
            </a:r>
            <a:r>
              <a:rPr kumimoji="1" lang="zh-TW" altLang="en-US" dirty="0" smtClean="0">
                <a:latin typeface="華康海報體W9" pitchFamily="81" charset="-120"/>
                <a:ea typeface="華康海報體W9" pitchFamily="81" charset="-120"/>
              </a:rPr>
              <a:t>中繁星</a:t>
            </a:r>
            <a:r>
              <a:rPr kumimoji="1" lang="zh-TW" altLang="en-US" dirty="0">
                <a:latin typeface="華康海報體W9" pitchFamily="81" charset="-120"/>
                <a:ea typeface="華康海報體W9" pitchFamily="81" charset="-120"/>
              </a:rPr>
              <a:t>推薦</a:t>
            </a:r>
            <a:r>
              <a:rPr kumimoji="1" lang="zh-TW" altLang="en-US" dirty="0" smtClean="0">
                <a:latin typeface="華康海報體W9" pitchFamily="81" charset="-120"/>
                <a:ea typeface="華康海報體W9" pitchFamily="81" charset="-120"/>
              </a:rPr>
              <a:t>錄取</a:t>
            </a:r>
            <a:r>
              <a:rPr kumimoji="1" lang="zh-TW" altLang="en-US" dirty="0">
                <a:latin typeface="華康海報體W9" pitchFamily="81" charset="-120"/>
                <a:ea typeface="華康海報體W9" pitchFamily="81" charset="-120"/>
              </a:rPr>
              <a:t>狀況</a:t>
            </a:r>
            <a:endParaRPr lang="zh-TW" altLang="en-US" dirty="0">
              <a:latin typeface="華康海報體W9" pitchFamily="81" charset="-120"/>
              <a:ea typeface="華康海報體W9" pitchFamily="81" charset="-120"/>
            </a:endParaRPr>
          </a:p>
        </p:txBody>
      </p:sp>
      <p:graphicFrame>
        <p:nvGraphicFramePr>
          <p:cNvPr id="5" name="Group 4"/>
          <p:cNvGraphicFramePr>
            <a:graphicFrameLocks/>
          </p:cNvGraphicFramePr>
          <p:nvPr>
            <p:extLst>
              <p:ext uri="{D42A27DB-BD31-4B8C-83A1-F6EECF244321}">
                <p14:modId xmlns:p14="http://schemas.microsoft.com/office/powerpoint/2010/main" val="2083589383"/>
              </p:ext>
            </p:extLst>
          </p:nvPr>
        </p:nvGraphicFramePr>
        <p:xfrm>
          <a:off x="395538" y="1268761"/>
          <a:ext cx="8496941" cy="3971180"/>
        </p:xfrm>
        <a:graphic>
          <a:graphicData uri="http://schemas.openxmlformats.org/drawingml/2006/table">
            <a:tbl>
              <a:tblPr/>
              <a:tblGrid>
                <a:gridCol w="2160238">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1374707">
                  <a:extLst>
                    <a:ext uri="{9D8B030D-6E8A-4147-A177-3AD203B41FA5}">
                      <a16:colId xmlns:a16="http://schemas.microsoft.com/office/drawing/2014/main" val="20002"/>
                    </a:ext>
                  </a:extLst>
                </a:gridCol>
                <a:gridCol w="1005738">
                  <a:extLst>
                    <a:ext uri="{9D8B030D-6E8A-4147-A177-3AD203B41FA5}">
                      <a16:colId xmlns:a16="http://schemas.microsoft.com/office/drawing/2014/main" val="20003"/>
                    </a:ext>
                  </a:extLst>
                </a:gridCol>
                <a:gridCol w="931922">
                  <a:extLst>
                    <a:ext uri="{9D8B030D-6E8A-4147-A177-3AD203B41FA5}">
                      <a16:colId xmlns:a16="http://schemas.microsoft.com/office/drawing/2014/main" val="20004"/>
                    </a:ext>
                  </a:extLst>
                </a:gridCol>
              </a:tblGrid>
              <a:tr h="87546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錄取校系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校排</a:t>
                      </a:r>
                      <a:endParaRPr kumimoji="1" lang="en-US" altLang="zh-TW" sz="2800" b="1" i="0" u="none" strike="noStrike" cap="none" normalizeH="0" baseline="0" dirty="0" smtClean="0">
                        <a:ln>
                          <a:noFill/>
                        </a:ln>
                        <a:solidFill>
                          <a:schemeClr val="tx1"/>
                        </a:solidFill>
                        <a:effectLst/>
                        <a:latin typeface="華康中圓體" pitchFamily="49" charset="-120"/>
                        <a:ea typeface="華康中圓體" pitchFamily="49"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百分比</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學測</a:t>
                      </a:r>
                      <a:endParaRPr kumimoji="1" lang="en-US" altLang="zh-TW" sz="2800" b="1" i="0" u="none" strike="noStrike" cap="none" normalizeH="0" baseline="0" dirty="0" smtClean="0">
                        <a:ln>
                          <a:noFill/>
                        </a:ln>
                        <a:solidFill>
                          <a:schemeClr val="tx1"/>
                        </a:solidFill>
                        <a:effectLst/>
                        <a:latin typeface="華康中圓體" pitchFamily="49" charset="-120"/>
                        <a:ea typeface="華康中圓體" pitchFamily="49"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級分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在校</a:t>
                      </a:r>
                      <a:endParaRPr kumimoji="1" lang="en-US" altLang="zh-TW" sz="2800" b="1" i="0" u="none" strike="noStrike" cap="none" normalizeH="0" baseline="0" dirty="0" smtClean="0">
                        <a:ln>
                          <a:noFill/>
                        </a:ln>
                        <a:solidFill>
                          <a:schemeClr val="tx1"/>
                        </a:solidFill>
                        <a:effectLst/>
                        <a:latin typeface="華康中圓體" pitchFamily="49" charset="-120"/>
                        <a:ea typeface="華康中圓體" pitchFamily="49"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排名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55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國立臺灣大學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數學系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1%</a:t>
                      </a:r>
                      <a:endParaRPr kumimoji="1" lang="zh-TW" altLang="en-US" sz="2800" b="0" i="0" u="none" strike="noStrike" cap="none" normalizeH="0" baseline="0" dirty="0" smtClean="0">
                        <a:ln>
                          <a:noFill/>
                        </a:ln>
                        <a:solidFill>
                          <a:schemeClr val="tx1"/>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6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臺北醫學大學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牙醫學系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1%</a:t>
                      </a:r>
                      <a:endParaRPr kumimoji="1" lang="zh-TW" altLang="en-US" sz="2800" b="0" i="0" u="none" strike="noStrike" cap="none" normalizeH="0" baseline="0" dirty="0" smtClean="0">
                        <a:ln>
                          <a:noFill/>
                        </a:ln>
                        <a:solidFill>
                          <a:schemeClr val="tx1"/>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6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國立交通大學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電子工程學系</a:t>
                      </a:r>
                      <a:r>
                        <a:rPr kumimoji="1" lang="en-US" altLang="zh-TW" sz="20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a:t>
                      </a:r>
                      <a:r>
                        <a:rPr kumimoji="1" lang="zh-TW" altLang="en-US" sz="20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乙組</a:t>
                      </a:r>
                      <a:r>
                        <a:rPr kumimoji="1" lang="en-US" altLang="zh-TW" sz="20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2%</a:t>
                      </a:r>
                      <a:endParaRPr kumimoji="1" lang="zh-TW" altLang="en-US" sz="2800" b="0" i="0" u="none" strike="noStrike" cap="none" normalizeH="0" baseline="0" dirty="0" smtClean="0">
                        <a:ln>
                          <a:noFill/>
                        </a:ln>
                        <a:solidFill>
                          <a:schemeClr val="tx1"/>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6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國立成功大學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歷史學系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4%</a:t>
                      </a:r>
                      <a:endParaRPr kumimoji="1" lang="zh-TW" altLang="en-US" sz="2800" b="0" i="0" u="none" strike="noStrike" cap="none" normalizeH="0" baseline="0" dirty="0" smtClean="0">
                        <a:ln>
                          <a:noFill/>
                        </a:ln>
                        <a:solidFill>
                          <a:schemeClr val="tx1"/>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55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國立臺灣師範大學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美術學系國畫組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7%</a:t>
                      </a:r>
                      <a:endParaRPr kumimoji="1" lang="zh-TW" altLang="en-US" sz="2800" b="0" i="0" u="none" strike="noStrike" cap="none" normalizeH="0" baseline="0" dirty="0" smtClean="0">
                        <a:ln>
                          <a:noFill/>
                        </a:ln>
                        <a:solidFill>
                          <a:schemeClr val="tx1"/>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19233368"/>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txBox="1">
            <a:spLocks noChangeArrowheads="1"/>
          </p:cNvSpPr>
          <p:nvPr/>
        </p:nvSpPr>
        <p:spPr>
          <a:xfrm>
            <a:off x="517396" y="260648"/>
            <a:ext cx="8242146" cy="719931"/>
          </a:xfrm>
          <a:prstGeom prst="rect">
            <a:avLst/>
          </a:prstGeom>
          <a:noFill/>
        </p:spPr>
        <p:txBody>
          <a:bodyPr/>
          <a:lstStyle/>
          <a:p>
            <a:pPr>
              <a:spcBef>
                <a:spcPct val="0"/>
              </a:spcBef>
              <a:defRPr/>
            </a:pPr>
            <a:r>
              <a:rPr lang="zh-TW" altLang="en-US" sz="3600" dirty="0">
                <a:latin typeface="華康海報體 Std W9" pitchFamily="82" charset="-120"/>
                <a:ea typeface="華康海報體 Std W9" pitchFamily="82" charset="-120"/>
                <a:cs typeface="+mj-cs"/>
              </a:rPr>
              <a:t>繁星推薦</a:t>
            </a:r>
            <a:r>
              <a:rPr lang="zh-TW" altLang="en-US" sz="3600" dirty="0" smtClean="0">
                <a:solidFill>
                  <a:srgbClr val="FF0000"/>
                </a:solidFill>
                <a:latin typeface="華康海報體 Std W9" pitchFamily="82" charset="-120"/>
                <a:ea typeface="華康海報體 Std W9" pitchFamily="82" charset="-120"/>
                <a:cs typeface="+mj-cs"/>
              </a:rPr>
              <a:t>第</a:t>
            </a:r>
            <a:r>
              <a:rPr lang="en-US" altLang="zh-TW" sz="3600" dirty="0" smtClean="0">
                <a:solidFill>
                  <a:srgbClr val="FF0000"/>
                </a:solidFill>
                <a:latin typeface="華康海報體 Std W9" pitchFamily="82" charset="-120"/>
                <a:ea typeface="華康海報體 Std W9" pitchFamily="82" charset="-120"/>
                <a:cs typeface="+mj-cs"/>
              </a:rPr>
              <a:t>8</a:t>
            </a:r>
            <a:r>
              <a:rPr lang="zh-TW" altLang="en-US" sz="3600" dirty="0" smtClean="0">
                <a:solidFill>
                  <a:srgbClr val="FF0000"/>
                </a:solidFill>
                <a:latin typeface="華康海報體 Std W9" pitchFamily="82" charset="-120"/>
                <a:ea typeface="華康海報體 Std W9" pitchFamily="82" charset="-120"/>
                <a:cs typeface="+mj-cs"/>
              </a:rPr>
              <a:t>類學群</a:t>
            </a:r>
            <a:r>
              <a:rPr lang="zh-TW" altLang="en-US" sz="3600" dirty="0" smtClean="0">
                <a:latin typeface="華康海報體 Std W9" pitchFamily="82" charset="-120"/>
                <a:ea typeface="華康海報體 Std W9" pitchFamily="82" charset="-120"/>
                <a:cs typeface="+mj-cs"/>
              </a:rPr>
              <a:t>推薦及錄取後限制</a:t>
            </a:r>
            <a:endParaRPr lang="en-US" altLang="zh-TW" sz="3600" dirty="0">
              <a:latin typeface="華康海報體 Std W9" pitchFamily="82" charset="-120"/>
              <a:ea typeface="華康海報體 Std W9" pitchFamily="82" charset="-120"/>
              <a:cs typeface="+mj-cs"/>
            </a:endParaRPr>
          </a:p>
        </p:txBody>
      </p:sp>
      <p:grpSp>
        <p:nvGrpSpPr>
          <p:cNvPr id="20" name="群組 19"/>
          <p:cNvGrpSpPr/>
          <p:nvPr/>
        </p:nvGrpSpPr>
        <p:grpSpPr>
          <a:xfrm>
            <a:off x="107504" y="1196752"/>
            <a:ext cx="7056784" cy="2952328"/>
            <a:chOff x="107504" y="1196752"/>
            <a:chExt cx="7056784" cy="2952328"/>
          </a:xfrm>
        </p:grpSpPr>
        <p:cxnSp>
          <p:nvCxnSpPr>
            <p:cNvPr id="29" name="肘形接點 28"/>
            <p:cNvCxnSpPr/>
            <p:nvPr/>
          </p:nvCxnSpPr>
          <p:spPr>
            <a:xfrm flipV="1">
              <a:off x="1968580" y="3933056"/>
              <a:ext cx="1163120" cy="6351"/>
            </a:xfrm>
            <a:prstGeom prst="bentConnector3">
              <a:avLst>
                <a:gd name="adj1" fmla="val 50000"/>
              </a:avLst>
            </a:prstGeom>
            <a:ln w="508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AutoShape 8"/>
            <p:cNvSpPr>
              <a:spLocks noChangeArrowheads="1"/>
            </p:cNvSpPr>
            <p:nvPr/>
          </p:nvSpPr>
          <p:spPr bwMode="auto">
            <a:xfrm>
              <a:off x="107504" y="1196752"/>
              <a:ext cx="2466015" cy="643912"/>
            </a:xfrm>
            <a:prstGeom prst="roundRect">
              <a:avLst>
                <a:gd name="adj" fmla="val 16667"/>
              </a:avLst>
            </a:prstGeom>
            <a:ln/>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dirty="0" smtClean="0">
                  <a:solidFill>
                    <a:srgbClr val="0000CC"/>
                  </a:solidFill>
                  <a:latin typeface="華康POP1體W5" pitchFamily="81" charset="-120"/>
                  <a:ea typeface="華康POP1體W5" pitchFamily="81" charset="-120"/>
                </a:rPr>
                <a:t>第</a:t>
              </a:r>
              <a:r>
                <a:rPr lang="en-US" altLang="zh-TW" sz="3200" dirty="0" smtClean="0">
                  <a:solidFill>
                    <a:srgbClr val="0000CC"/>
                  </a:solidFill>
                  <a:latin typeface="華康POP1體W5" pitchFamily="81" charset="-120"/>
                  <a:ea typeface="華康POP1體W5" pitchFamily="81" charset="-120"/>
                </a:rPr>
                <a:t>8</a:t>
              </a:r>
              <a:r>
                <a:rPr lang="zh-TW" altLang="en-US" sz="3200" dirty="0" smtClean="0">
                  <a:solidFill>
                    <a:srgbClr val="0000CC"/>
                  </a:solidFill>
                  <a:latin typeface="華康POP1體W5" pitchFamily="81" charset="-120"/>
                  <a:ea typeface="華康POP1體W5" pitchFamily="81" charset="-120"/>
                </a:rPr>
                <a:t>學群篩選</a:t>
              </a:r>
              <a:endParaRPr lang="zh-TW" altLang="en-US" sz="3200" dirty="0">
                <a:solidFill>
                  <a:srgbClr val="0000CC"/>
                </a:solidFill>
                <a:latin typeface="華康POP1體W5" pitchFamily="81" charset="-120"/>
                <a:ea typeface="華康POP1體W5" pitchFamily="81" charset="-120"/>
              </a:endParaRPr>
            </a:p>
          </p:txBody>
        </p:sp>
        <p:cxnSp>
          <p:nvCxnSpPr>
            <p:cNvPr id="25" name="直線單箭頭接點 24"/>
            <p:cNvCxnSpPr/>
            <p:nvPr/>
          </p:nvCxnSpPr>
          <p:spPr>
            <a:xfrm flipH="1">
              <a:off x="1331640" y="2996952"/>
              <a:ext cx="2358" cy="29800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6" name="AutoShape 8"/>
            <p:cNvSpPr>
              <a:spLocks noChangeArrowheads="1"/>
            </p:cNvSpPr>
            <p:nvPr/>
          </p:nvSpPr>
          <p:spPr bwMode="auto">
            <a:xfrm>
              <a:off x="755576" y="3384038"/>
              <a:ext cx="1163432" cy="765042"/>
            </a:xfrm>
            <a:prstGeom prst="roundRect">
              <a:avLst>
                <a:gd name="adj" fmla="val 16667"/>
              </a:avLst>
            </a:prstGeom>
            <a:ln/>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b="1" dirty="0" smtClean="0">
                  <a:solidFill>
                    <a:srgbClr val="0000CC"/>
                  </a:solidFill>
                  <a:latin typeface="華康POP1體W5" pitchFamily="81" charset="-120"/>
                  <a:ea typeface="華康POP1體W5" pitchFamily="81" charset="-120"/>
                </a:rPr>
                <a:t>錄取</a:t>
              </a:r>
              <a:endParaRPr lang="zh-TW" altLang="en-US" sz="2400" b="1" dirty="0">
                <a:solidFill>
                  <a:srgbClr val="0000CC"/>
                </a:solidFill>
                <a:latin typeface="華康POP1體W5" pitchFamily="81" charset="-120"/>
                <a:ea typeface="華康POP1體W5" pitchFamily="81" charset="-120"/>
              </a:endParaRPr>
            </a:p>
          </p:txBody>
        </p:sp>
        <p:sp>
          <p:nvSpPr>
            <p:cNvPr id="42" name="AutoShape 8"/>
            <p:cNvSpPr>
              <a:spLocks noChangeArrowheads="1"/>
            </p:cNvSpPr>
            <p:nvPr/>
          </p:nvSpPr>
          <p:spPr bwMode="auto">
            <a:xfrm>
              <a:off x="3131700" y="3721193"/>
              <a:ext cx="4032588" cy="427887"/>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zh-TW" altLang="en-US" sz="2800" dirty="0" smtClean="0">
                  <a:solidFill>
                    <a:srgbClr val="00B050"/>
                  </a:solidFill>
                  <a:latin typeface="華康中特圓體" pitchFamily="49" charset="-120"/>
                  <a:ea typeface="華康中特圓體" pitchFamily="49" charset="-120"/>
                </a:rPr>
                <a:t>錄取未放棄資格之限制</a:t>
              </a:r>
              <a:endParaRPr lang="zh-TW" altLang="en-US" sz="2800" dirty="0">
                <a:solidFill>
                  <a:srgbClr val="00B050"/>
                </a:solidFill>
                <a:latin typeface="華康中特圓體" pitchFamily="49" charset="-120"/>
                <a:ea typeface="華康中特圓體" pitchFamily="49" charset="-120"/>
              </a:endParaRPr>
            </a:p>
          </p:txBody>
        </p:sp>
        <p:cxnSp>
          <p:nvCxnSpPr>
            <p:cNvPr id="9" name="直線單箭頭接點 8"/>
            <p:cNvCxnSpPr/>
            <p:nvPr/>
          </p:nvCxnSpPr>
          <p:spPr>
            <a:xfrm flipH="1">
              <a:off x="1329282" y="1916832"/>
              <a:ext cx="2358" cy="29800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AutoShape 8"/>
            <p:cNvSpPr>
              <a:spLocks noChangeArrowheads="1"/>
            </p:cNvSpPr>
            <p:nvPr/>
          </p:nvSpPr>
          <p:spPr bwMode="auto">
            <a:xfrm>
              <a:off x="107504" y="2276872"/>
              <a:ext cx="2448272" cy="643912"/>
            </a:xfrm>
            <a:prstGeom prst="roundRect">
              <a:avLst>
                <a:gd name="adj" fmla="val 16667"/>
              </a:avLst>
            </a:prstGeom>
            <a:ln/>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dirty="0" smtClean="0">
                  <a:solidFill>
                    <a:srgbClr val="0000CC"/>
                  </a:solidFill>
                  <a:latin typeface="華康POP1體W5" pitchFamily="81" charset="-120"/>
                  <a:ea typeface="華康POP1體W5" pitchFamily="81" charset="-120"/>
                </a:rPr>
                <a:t>第</a:t>
              </a:r>
              <a:r>
                <a:rPr lang="en-US" altLang="zh-TW" sz="3200" dirty="0" smtClean="0">
                  <a:solidFill>
                    <a:srgbClr val="0000CC"/>
                  </a:solidFill>
                  <a:latin typeface="華康POP1體W5" pitchFamily="81" charset="-120"/>
                  <a:ea typeface="華康POP1體W5" pitchFamily="81" charset="-120"/>
                </a:rPr>
                <a:t>8</a:t>
              </a:r>
              <a:r>
                <a:rPr lang="zh-TW" altLang="en-US" sz="3200" dirty="0" smtClean="0">
                  <a:solidFill>
                    <a:srgbClr val="0000CC"/>
                  </a:solidFill>
                  <a:latin typeface="華康POP1體W5" pitchFamily="81" charset="-120"/>
                  <a:ea typeface="華康POP1體W5" pitchFamily="81" charset="-120"/>
                </a:rPr>
                <a:t>學群面試</a:t>
              </a:r>
              <a:endParaRPr lang="zh-TW" altLang="en-US" sz="3200" dirty="0">
                <a:solidFill>
                  <a:srgbClr val="0000CC"/>
                </a:solidFill>
                <a:latin typeface="華康POP1體W5" pitchFamily="81" charset="-120"/>
                <a:ea typeface="華康POP1體W5" pitchFamily="81" charset="-120"/>
              </a:endParaRPr>
            </a:p>
          </p:txBody>
        </p:sp>
        <p:sp>
          <p:nvSpPr>
            <p:cNvPr id="11" name="AutoShape 8"/>
            <p:cNvSpPr>
              <a:spLocks noChangeArrowheads="1"/>
            </p:cNvSpPr>
            <p:nvPr/>
          </p:nvSpPr>
          <p:spPr bwMode="auto">
            <a:xfrm>
              <a:off x="3131840" y="1268760"/>
              <a:ext cx="3960440" cy="499895"/>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800" dirty="0" smtClean="0">
                  <a:solidFill>
                    <a:srgbClr val="00B050"/>
                  </a:solidFill>
                  <a:latin typeface="華康中特圓體" pitchFamily="49" charset="-120"/>
                  <a:ea typeface="華康中特圓體" pitchFamily="49" charset="-120"/>
                </a:rPr>
                <a:t>推薦後申請校系之限制</a:t>
              </a:r>
              <a:endParaRPr lang="zh-TW" altLang="en-US" sz="2800" dirty="0">
                <a:solidFill>
                  <a:srgbClr val="00B050"/>
                </a:solidFill>
                <a:latin typeface="華康中特圓體" pitchFamily="49" charset="-120"/>
                <a:ea typeface="華康中特圓體" pitchFamily="49" charset="-120"/>
              </a:endParaRPr>
            </a:p>
          </p:txBody>
        </p:sp>
        <p:cxnSp>
          <p:nvCxnSpPr>
            <p:cNvPr id="12" name="肘形接點 11"/>
            <p:cNvCxnSpPr>
              <a:endCxn id="11" idx="1"/>
            </p:cNvCxnSpPr>
            <p:nvPr/>
          </p:nvCxnSpPr>
          <p:spPr>
            <a:xfrm flipV="1">
              <a:off x="2550279" y="1518708"/>
              <a:ext cx="581561" cy="42356"/>
            </a:xfrm>
            <a:prstGeom prst="bentConnector3">
              <a:avLst>
                <a:gd name="adj1" fmla="val 50000"/>
              </a:avLst>
            </a:prstGeom>
            <a:ln w="508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AutoShape 8"/>
            <p:cNvSpPr>
              <a:spLocks noChangeArrowheads="1"/>
            </p:cNvSpPr>
            <p:nvPr/>
          </p:nvSpPr>
          <p:spPr bwMode="auto">
            <a:xfrm>
              <a:off x="3131700" y="3145129"/>
              <a:ext cx="4032588" cy="427887"/>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zh-TW" altLang="en-US" sz="2800" dirty="0" smtClean="0">
                  <a:solidFill>
                    <a:srgbClr val="00B050"/>
                  </a:solidFill>
                  <a:latin typeface="華康中特圓體" pitchFamily="49" charset="-120"/>
                  <a:ea typeface="華康中特圓體" pitchFamily="49" charset="-120"/>
                </a:rPr>
                <a:t>錄取後申請入學之限制</a:t>
              </a:r>
              <a:endParaRPr lang="zh-TW" altLang="en-US" sz="2800" dirty="0">
                <a:solidFill>
                  <a:srgbClr val="00B050"/>
                </a:solidFill>
                <a:latin typeface="華康中特圓體" pitchFamily="49" charset="-120"/>
                <a:ea typeface="華康中特圓體" pitchFamily="49" charset="-120"/>
              </a:endParaRPr>
            </a:p>
          </p:txBody>
        </p:sp>
      </p:grpSp>
      <p:graphicFrame>
        <p:nvGraphicFramePr>
          <p:cNvPr id="17" name="表格 16"/>
          <p:cNvGraphicFramePr>
            <a:graphicFrameLocks noGrp="1"/>
          </p:cNvGraphicFramePr>
          <p:nvPr>
            <p:extLst>
              <p:ext uri="{D42A27DB-BD31-4B8C-83A1-F6EECF244321}">
                <p14:modId xmlns:p14="http://schemas.microsoft.com/office/powerpoint/2010/main" val="2168906259"/>
              </p:ext>
            </p:extLst>
          </p:nvPr>
        </p:nvGraphicFramePr>
        <p:xfrm>
          <a:off x="2771800" y="1988840"/>
          <a:ext cx="6012300" cy="1008112"/>
        </p:xfrm>
        <a:graphic>
          <a:graphicData uri="http://schemas.openxmlformats.org/drawingml/2006/table">
            <a:tbl>
              <a:tblPr>
                <a:tableStyleId>{B301B821-A1FF-4177-AEE7-76D212191A09}</a:tableStyleId>
              </a:tblPr>
              <a:tblGrid>
                <a:gridCol w="6012300">
                  <a:extLst>
                    <a:ext uri="{9D8B030D-6E8A-4147-A177-3AD203B41FA5}">
                      <a16:colId xmlns:a16="http://schemas.microsoft.com/office/drawing/2014/main" val="20000"/>
                    </a:ext>
                  </a:extLst>
                </a:gridCol>
              </a:tblGrid>
              <a:tr h="1008112">
                <a:tc>
                  <a:txBody>
                    <a:bodyPr/>
                    <a:lstStyle/>
                    <a:p>
                      <a:pPr marL="0" marR="0" lvl="0" indent="0" algn="just" defTabSz="914400" rtl="0" eaLnBrk="1" fontAlgn="auto" latinLnBrk="0" hangingPunct="1">
                        <a:lnSpc>
                          <a:spcPts val="3500"/>
                        </a:lnSpc>
                        <a:spcBef>
                          <a:spcPts val="0"/>
                        </a:spcBef>
                        <a:spcAft>
                          <a:spcPts val="0"/>
                        </a:spcAft>
                        <a:buClrTx/>
                        <a:buSzTx/>
                        <a:buFontTx/>
                        <a:buNone/>
                        <a:tabLst/>
                        <a:defRPr/>
                      </a:pPr>
                      <a:r>
                        <a:rPr lang="zh-TW" altLang="zh-TW" sz="2400" kern="1200" dirty="0" smtClean="0">
                          <a:solidFill>
                            <a:srgbClr val="FF0000"/>
                          </a:solidFill>
                          <a:effectLst/>
                          <a:latin typeface="華康中特圓體" pitchFamily="49" charset="-120"/>
                          <a:ea typeface="華康中特圓體" pitchFamily="49" charset="-120"/>
                        </a:rPr>
                        <a:t>學生如獲推薦至</a:t>
                      </a:r>
                      <a:r>
                        <a:rPr lang="en-US" altLang="zh-TW" sz="2400" kern="1200" dirty="0" smtClean="0">
                          <a:solidFill>
                            <a:srgbClr val="FF0000"/>
                          </a:solidFill>
                          <a:effectLst/>
                          <a:latin typeface="華康中特圓體" pitchFamily="49" charset="-120"/>
                          <a:ea typeface="華康中特圓體" pitchFamily="49" charset="-120"/>
                        </a:rPr>
                        <a:t>A</a:t>
                      </a:r>
                      <a:r>
                        <a:rPr lang="zh-TW" altLang="zh-TW" sz="2400" kern="1200" dirty="0" smtClean="0">
                          <a:solidFill>
                            <a:srgbClr val="FF0000"/>
                          </a:solidFill>
                          <a:effectLst/>
                          <a:latin typeface="華康中特圓體" pitchFamily="49" charset="-120"/>
                          <a:ea typeface="華康中特圓體" pitchFamily="49" charset="-120"/>
                        </a:rPr>
                        <a:t>校醫學系，並通過第</a:t>
                      </a:r>
                      <a:r>
                        <a:rPr lang="en-US" altLang="zh-TW" sz="2400" kern="1200" dirty="0" smtClean="0">
                          <a:solidFill>
                            <a:srgbClr val="FF0000"/>
                          </a:solidFill>
                          <a:effectLst/>
                          <a:latin typeface="華康中特圓體" pitchFamily="49" charset="-120"/>
                          <a:ea typeface="華康中特圓體" pitchFamily="49" charset="-120"/>
                        </a:rPr>
                        <a:t>1</a:t>
                      </a:r>
                      <a:r>
                        <a:rPr lang="zh-TW" altLang="zh-TW" sz="2400" kern="1200" dirty="0" smtClean="0">
                          <a:solidFill>
                            <a:srgbClr val="FF0000"/>
                          </a:solidFill>
                          <a:effectLst/>
                          <a:latin typeface="華康中特圓體" pitchFamily="49" charset="-120"/>
                          <a:ea typeface="華康中特圓體" pitchFamily="49" charset="-120"/>
                        </a:rPr>
                        <a:t>階段篩選，不得再於</a:t>
                      </a:r>
                      <a:r>
                        <a:rPr lang="zh-TW" altLang="zh-TW" sz="2400" u="sng" kern="1200" dirty="0" smtClean="0">
                          <a:solidFill>
                            <a:srgbClr val="FF0000"/>
                          </a:solidFill>
                          <a:effectLst/>
                          <a:latin typeface="華康中特圓體" pitchFamily="49" charset="-120"/>
                          <a:ea typeface="華康中特圓體" pitchFamily="49" charset="-120"/>
                        </a:rPr>
                        <a:t>個人申請</a:t>
                      </a:r>
                      <a:r>
                        <a:rPr lang="zh-TW" altLang="zh-TW" sz="2400" kern="1200" dirty="0" smtClean="0">
                          <a:solidFill>
                            <a:srgbClr val="FF0000"/>
                          </a:solidFill>
                          <a:effectLst/>
                          <a:latin typeface="華康中特圓體" pitchFamily="49" charset="-120"/>
                          <a:ea typeface="華康中特圓體" pitchFamily="49" charset="-120"/>
                        </a:rPr>
                        <a:t>報名</a:t>
                      </a:r>
                      <a:r>
                        <a:rPr lang="en-US" altLang="zh-TW" sz="2400" kern="1200" dirty="0" smtClean="0">
                          <a:solidFill>
                            <a:srgbClr val="FF0000"/>
                          </a:solidFill>
                          <a:effectLst/>
                          <a:latin typeface="華康中特圓體" pitchFamily="49" charset="-120"/>
                          <a:ea typeface="華康中特圓體" pitchFamily="49" charset="-120"/>
                        </a:rPr>
                        <a:t>A</a:t>
                      </a:r>
                      <a:r>
                        <a:rPr lang="zh-TW" altLang="zh-TW" sz="2400" kern="1200" dirty="0" smtClean="0">
                          <a:solidFill>
                            <a:srgbClr val="FF0000"/>
                          </a:solidFill>
                          <a:effectLst/>
                          <a:latin typeface="華康中特圓體" pitchFamily="49" charset="-120"/>
                          <a:ea typeface="華康中特圓體" pitchFamily="49" charset="-120"/>
                        </a:rPr>
                        <a:t>校醫學系。</a:t>
                      </a:r>
                      <a:endParaRPr lang="zh-TW" altLang="zh-TW" sz="2400" b="1" kern="1200" dirty="0">
                        <a:solidFill>
                          <a:srgbClr val="FF0000"/>
                        </a:solidFill>
                        <a:effectLst/>
                        <a:latin typeface="華康中特圓體" pitchFamily="49" charset="-120"/>
                        <a:ea typeface="華康中特圓體" pitchFamily="49" charset="-120"/>
                        <a:cs typeface="+mn-cs"/>
                      </a:endParaRPr>
                    </a:p>
                  </a:txBody>
                  <a:tcPr marL="84406" marR="84406" horzOverflow="overflow">
                    <a:solidFill>
                      <a:srgbClr val="FFFF99"/>
                    </a:solidFill>
                  </a:tcPr>
                </a:tc>
                <a:extLst>
                  <a:ext uri="{0D108BD9-81ED-4DB2-BD59-A6C34878D82A}">
                    <a16:rowId xmlns:a16="http://schemas.microsoft.com/office/drawing/2014/main" val="10000"/>
                  </a:ext>
                </a:extLst>
              </a:tr>
            </a:tbl>
          </a:graphicData>
        </a:graphic>
      </p:graphicFrame>
      <p:sp>
        <p:nvSpPr>
          <p:cNvPr id="19" name="文字方塊 18"/>
          <p:cNvSpPr txBox="1"/>
          <p:nvPr/>
        </p:nvSpPr>
        <p:spPr>
          <a:xfrm>
            <a:off x="251520" y="4293096"/>
            <a:ext cx="8892480" cy="1569660"/>
          </a:xfrm>
          <a:prstGeom prst="rect">
            <a:avLst/>
          </a:prstGeom>
          <a:noFill/>
        </p:spPr>
        <p:txBody>
          <a:bodyPr wrap="square" rtlCol="0">
            <a:spAutoFit/>
          </a:bodyPr>
          <a:lstStyle/>
          <a:p>
            <a:pPr>
              <a:buFont typeface="Wingdings" pitchFamily="2" charset="2"/>
              <a:buChar char="n"/>
            </a:pPr>
            <a:r>
              <a:rPr lang="zh-TW" altLang="en-US" sz="2400" dirty="0" smtClean="0">
                <a:latin typeface="華康中特圓體" pitchFamily="49" charset="-120"/>
                <a:ea typeface="華康中特圓體" pitchFamily="49" charset="-120"/>
              </a:rPr>
              <a:t>注意</a:t>
            </a:r>
            <a:r>
              <a:rPr lang="en-US" altLang="zh-TW" sz="2400" dirty="0" smtClean="0">
                <a:latin typeface="華康中特圓體" pitchFamily="49" charset="-120"/>
                <a:ea typeface="華康中特圓體" pitchFamily="49" charset="-120"/>
              </a:rPr>
              <a:t>1</a:t>
            </a:r>
            <a:r>
              <a:rPr lang="zh-TW" altLang="en-US" sz="2400" dirty="0">
                <a:latin typeface="華康中特圓體" pitchFamily="49" charset="-120"/>
                <a:ea typeface="華康中特圓體" pitchFamily="49" charset="-120"/>
              </a:rPr>
              <a:t>：如錄取繁星，申請入學就算錄取也不得分發。</a:t>
            </a:r>
            <a:endParaRPr lang="en-US" altLang="zh-TW" sz="2400" dirty="0">
              <a:latin typeface="華康中特圓體" pitchFamily="49" charset="-120"/>
              <a:ea typeface="華康中特圓體" pitchFamily="49" charset="-120"/>
            </a:endParaRPr>
          </a:p>
          <a:p>
            <a:pPr>
              <a:buFont typeface="Wingdings" pitchFamily="2" charset="2"/>
              <a:buChar char="n"/>
            </a:pPr>
            <a:endParaRPr lang="en-US" altLang="zh-TW" sz="2400" dirty="0" smtClean="0">
              <a:latin typeface="華康中特圓體" pitchFamily="49" charset="-120"/>
              <a:ea typeface="華康中特圓體" pitchFamily="49" charset="-120"/>
            </a:endParaRPr>
          </a:p>
          <a:p>
            <a:pPr>
              <a:buFont typeface="Wingdings" pitchFamily="2" charset="2"/>
              <a:buChar char="n"/>
            </a:pPr>
            <a:r>
              <a:rPr lang="zh-TW" altLang="en-US" sz="2400" dirty="0" smtClean="0">
                <a:latin typeface="華康中特圓體" pitchFamily="49" charset="-120"/>
                <a:ea typeface="華康中特圓體" pitchFamily="49" charset="-120"/>
              </a:rPr>
              <a:t>注意</a:t>
            </a:r>
            <a:r>
              <a:rPr lang="en-US" altLang="zh-TW" sz="2400" dirty="0" smtClean="0">
                <a:latin typeface="華康中特圓體" pitchFamily="49" charset="-120"/>
                <a:ea typeface="華康中特圓體" pitchFamily="49" charset="-120"/>
              </a:rPr>
              <a:t>2</a:t>
            </a:r>
            <a:r>
              <a:rPr lang="zh-TW" altLang="en-US" sz="2400" dirty="0" smtClean="0">
                <a:latin typeface="華康中特圓體" pitchFamily="49" charset="-120"/>
                <a:ea typeface="華康中特圓體" pitchFamily="49" charset="-120"/>
              </a:rPr>
              <a:t>：未於規定期限內放棄錄取資格者，不得報名</a:t>
            </a:r>
            <a:r>
              <a:rPr lang="en-US" altLang="zh-TW" sz="2400" dirty="0" smtClean="0">
                <a:latin typeface="華康中特圓體" pitchFamily="49" charset="-120"/>
                <a:ea typeface="華康中特圓體" pitchFamily="49" charset="-120"/>
              </a:rPr>
              <a:t/>
            </a:r>
            <a:br>
              <a:rPr lang="en-US" altLang="zh-TW" sz="2400" dirty="0" smtClean="0">
                <a:latin typeface="華康中特圓體" pitchFamily="49" charset="-120"/>
                <a:ea typeface="華康中特圓體" pitchFamily="49" charset="-120"/>
              </a:rPr>
            </a:br>
            <a:r>
              <a:rPr lang="zh-TW" altLang="en-US" sz="2400" dirty="0" smtClean="0">
                <a:latin typeface="華康中特圓體" pitchFamily="49" charset="-120"/>
                <a:ea typeface="華康中特圓體" pitchFamily="49" charset="-120"/>
              </a:rPr>
              <a:t>　　　　 該學年度大學考試入學招生</a:t>
            </a:r>
            <a:r>
              <a:rPr lang="zh-TW" altLang="en-US" sz="2400" dirty="0" smtClean="0"/>
              <a:t>。</a:t>
            </a:r>
          </a:p>
        </p:txBody>
      </p:sp>
    </p:spTree>
    <p:extLst>
      <p:ext uri="{BB962C8B-B14F-4D97-AF65-F5344CB8AC3E}">
        <p14:creationId xmlns:p14="http://schemas.microsoft.com/office/powerpoint/2010/main" val="76339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686800" cy="634082"/>
          </a:xfrm>
        </p:spPr>
        <p:txBody>
          <a:bodyPr/>
          <a:lstStyle/>
          <a:p>
            <a:r>
              <a:rPr kumimoji="1" lang="en-US" altLang="zh-TW" dirty="0" smtClean="0">
                <a:latin typeface="華康海報體W9" pitchFamily="81" charset="-120"/>
                <a:ea typeface="華康海報體W9" pitchFamily="81" charset="-120"/>
              </a:rPr>
              <a:t>104</a:t>
            </a:r>
            <a:r>
              <a:rPr kumimoji="1" lang="zh-TW" altLang="en-US" dirty="0" smtClean="0">
                <a:latin typeface="華康海報體W9" pitchFamily="81" charset="-120"/>
                <a:ea typeface="華康海報體W9" pitchFamily="81" charset="-120"/>
              </a:rPr>
              <a:t>年第八</a:t>
            </a:r>
            <a:r>
              <a:rPr kumimoji="1" lang="zh-TW" altLang="en-US" dirty="0">
                <a:latin typeface="華康海報體W9" pitchFamily="81" charset="-120"/>
                <a:ea typeface="華康海報體W9" pitchFamily="81" charset="-120"/>
              </a:rPr>
              <a:t>類學</a:t>
            </a:r>
            <a:r>
              <a:rPr kumimoji="1" lang="zh-TW" altLang="en-US" dirty="0" smtClean="0">
                <a:latin typeface="華康海報體W9" pitchFamily="81" charset="-120"/>
                <a:ea typeface="華康海報體W9" pitchFamily="81" charset="-120"/>
              </a:rPr>
              <a:t>群</a:t>
            </a:r>
            <a:r>
              <a:rPr kumimoji="1" lang="en-US" altLang="zh-TW" dirty="0" smtClean="0">
                <a:latin typeface="華康海報體W9" pitchFamily="81" charset="-120"/>
                <a:ea typeface="華康海報體W9" pitchFamily="81" charset="-120"/>
              </a:rPr>
              <a:t>(</a:t>
            </a:r>
            <a:r>
              <a:rPr kumimoji="1" lang="zh-TW" altLang="en-US" dirty="0">
                <a:latin typeface="華康海報體W9" pitchFamily="81" charset="-120"/>
                <a:ea typeface="華康海報體W9" pitchFamily="81" charset="-120"/>
              </a:rPr>
              <a:t>醫學系</a:t>
            </a:r>
            <a:r>
              <a:rPr kumimoji="1" lang="en-US" altLang="zh-TW" dirty="0" smtClean="0">
                <a:latin typeface="華康海報體W9" pitchFamily="81" charset="-120"/>
                <a:ea typeface="華康海報體W9" pitchFamily="81" charset="-120"/>
              </a:rPr>
              <a:t>)</a:t>
            </a:r>
            <a:endParaRPr lang="zh-TW" altLang="en-US" dirty="0"/>
          </a:p>
        </p:txBody>
      </p:sp>
      <p:graphicFrame>
        <p:nvGraphicFramePr>
          <p:cNvPr id="4" name="Group 4"/>
          <p:cNvGraphicFramePr>
            <a:graphicFrameLocks/>
          </p:cNvGraphicFramePr>
          <p:nvPr>
            <p:extLst>
              <p:ext uri="{D42A27DB-BD31-4B8C-83A1-F6EECF244321}">
                <p14:modId xmlns:p14="http://schemas.microsoft.com/office/powerpoint/2010/main" val="4064062495"/>
              </p:ext>
            </p:extLst>
          </p:nvPr>
        </p:nvGraphicFramePr>
        <p:xfrm>
          <a:off x="395535" y="1052736"/>
          <a:ext cx="8496943" cy="5693664"/>
        </p:xfrm>
        <a:graphic>
          <a:graphicData uri="http://schemas.openxmlformats.org/drawingml/2006/table">
            <a:tbl>
              <a:tblPr/>
              <a:tblGrid>
                <a:gridCol w="3384375">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8907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錄取校系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校排</a:t>
                      </a:r>
                      <a:endParaRPr kumimoji="1" lang="en-US" altLang="zh-TW" sz="2800" b="1" i="0" u="none" strike="noStrike" cap="none" normalizeH="0" baseline="0" dirty="0" smtClean="0">
                        <a:ln>
                          <a:noFill/>
                        </a:ln>
                        <a:solidFill>
                          <a:schemeClr val="tx1"/>
                        </a:solidFill>
                        <a:effectLst/>
                        <a:latin typeface="華康中圓體" pitchFamily="49" charset="-120"/>
                        <a:ea typeface="華康中圓體" pitchFamily="49"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百分比</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學測</a:t>
                      </a:r>
                      <a:endParaRPr kumimoji="1" lang="en-US" altLang="zh-TW" sz="2800" b="1" i="0" u="none" strike="noStrike" cap="none" normalizeH="0" baseline="0" dirty="0" smtClean="0">
                        <a:ln>
                          <a:noFill/>
                        </a:ln>
                        <a:solidFill>
                          <a:schemeClr val="tx1"/>
                        </a:solidFill>
                        <a:effectLst/>
                        <a:latin typeface="華康中圓體" pitchFamily="49" charset="-120"/>
                        <a:ea typeface="華康中圓體" pitchFamily="49"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級分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在校</a:t>
                      </a:r>
                      <a:endParaRPr kumimoji="1" lang="en-US" altLang="zh-TW" sz="2800" b="1" i="0" u="none" strike="noStrike" cap="none" normalizeH="0" baseline="0" dirty="0" smtClean="0">
                        <a:ln>
                          <a:noFill/>
                        </a:ln>
                        <a:solidFill>
                          <a:schemeClr val="tx1"/>
                        </a:solidFill>
                        <a:effectLst/>
                        <a:latin typeface="華康中圓體" pitchFamily="49" charset="-120"/>
                        <a:ea typeface="華康中圓體" pitchFamily="49"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排名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華康中圓體" pitchFamily="49" charset="-120"/>
                          <a:ea typeface="華康中圓體" pitchFamily="49" charset="-120"/>
                        </a:rPr>
                        <a:t>最終錄取</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r h="448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4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成大    醫學系</a:t>
                      </a:r>
                      <a:endParaRPr kumimoji="1" lang="zh-TW" altLang="en-US" sz="24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 1</a:t>
                      </a:r>
                      <a:r>
                        <a:rPr kumimoji="1" lang="zh-TW" alt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rPr>
                        <a:t>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9</a:t>
                      </a:r>
                      <a:endParaRPr kumimoji="1" lang="zh-TW" alt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800" b="0" i="0" u="none" strike="noStrike" cap="none" normalizeH="0" baseline="0" dirty="0" smtClean="0">
                          <a:ln>
                            <a:noFill/>
                          </a:ln>
                          <a:solidFill>
                            <a:srgbClr val="0070C0"/>
                          </a:solidFill>
                          <a:effectLst/>
                          <a:latin typeface="華康中圓體" pitchFamily="49" charset="-120"/>
                          <a:ea typeface="華康中圓體" pitchFamily="49" charset="-120"/>
                        </a:rPr>
                        <a:t>ˇ</a:t>
                      </a:r>
                      <a:endParaRPr kumimoji="1" lang="en-US" altLang="zh-TW" sz="2800" b="0" i="0" u="none" strike="noStrike" cap="none" normalizeH="0" baseline="0" dirty="0" smtClean="0">
                        <a:ln>
                          <a:noFill/>
                        </a:ln>
                        <a:solidFill>
                          <a:srgbClr val="0070C0"/>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8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陽明    醫學系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 1</a:t>
                      </a:r>
                      <a:r>
                        <a:rPr kumimoji="1" lang="zh-TW" alt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800" b="0" i="0" u="none" strike="noStrike" cap="none" normalizeH="0" baseline="0" dirty="0" smtClean="0">
                          <a:ln>
                            <a:noFill/>
                          </a:ln>
                          <a:solidFill>
                            <a:srgbClr val="0070C0"/>
                          </a:solidFill>
                          <a:effectLst/>
                          <a:latin typeface="華康中圓體" pitchFamily="49" charset="-120"/>
                          <a:ea typeface="華康中圓體" pitchFamily="49" charset="-120"/>
                        </a:rPr>
                        <a:t>ˇ</a:t>
                      </a:r>
                      <a:endParaRPr kumimoji="1" lang="en-US" altLang="zh-TW" sz="2800" b="0" i="0" u="none" strike="noStrike" cap="none" normalizeH="0" baseline="0" dirty="0" smtClean="0">
                        <a:ln>
                          <a:noFill/>
                        </a:ln>
                        <a:solidFill>
                          <a:srgbClr val="0070C0"/>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8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4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北醫    醫學系</a:t>
                      </a:r>
                      <a:endParaRPr kumimoji="1" lang="zh-TW" altLang="en-US" sz="24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 1</a:t>
                      </a:r>
                      <a:r>
                        <a:rPr kumimoji="1" lang="zh-TW" alt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800" b="0" i="0" u="none" strike="noStrike" cap="none" normalizeH="0" baseline="0" dirty="0" smtClean="0">
                          <a:ln>
                            <a:noFill/>
                          </a:ln>
                          <a:solidFill>
                            <a:srgbClr val="0070C0"/>
                          </a:solidFill>
                          <a:effectLst/>
                          <a:latin typeface="華康中圓體" pitchFamily="49" charset="-120"/>
                          <a:ea typeface="華康中圓體" pitchFamily="49" charset="-120"/>
                        </a:rPr>
                        <a:t>ˇ</a:t>
                      </a:r>
                      <a:endParaRPr kumimoji="1" lang="en-US" altLang="zh-TW" sz="2800" b="0" i="0" u="none" strike="noStrike" cap="none" normalizeH="0" baseline="0" dirty="0" smtClean="0">
                        <a:ln>
                          <a:noFill/>
                        </a:ln>
                        <a:solidFill>
                          <a:srgbClr val="0070C0"/>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8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長庚    醫學系</a:t>
                      </a:r>
                      <a:endParaRPr kumimoji="1" lang="zh-TW" altLang="en-US" sz="24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1%</a:t>
                      </a:r>
                      <a:endParaRPr kumimoji="1" lang="zh-TW" alt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73</a:t>
                      </a:r>
                      <a:endParaRPr kumimoji="1" lang="zh-TW" alt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2</a:t>
                      </a:r>
                      <a:endParaRPr kumimoji="1" lang="zh-TW" alt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800" b="0" i="0" u="none" strike="noStrike" cap="none" normalizeH="0" baseline="0" dirty="0" smtClean="0">
                        <a:ln>
                          <a:noFill/>
                        </a:ln>
                        <a:solidFill>
                          <a:schemeClr val="tx1"/>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8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中國醫  醫學系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 1</a:t>
                      </a:r>
                      <a:r>
                        <a:rPr kumimoji="1" lang="zh-TW" alt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800" b="0" i="0" u="none" strike="noStrike" cap="none" normalizeH="0" baseline="0" dirty="0" smtClean="0">
                          <a:ln>
                            <a:noFill/>
                          </a:ln>
                          <a:solidFill>
                            <a:srgbClr val="0070C0"/>
                          </a:solidFill>
                          <a:effectLst/>
                          <a:latin typeface="華康中圓體" pitchFamily="49" charset="-120"/>
                          <a:ea typeface="華康中圓體" pitchFamily="49" charset="-120"/>
                        </a:rPr>
                        <a:t>ˇ</a:t>
                      </a:r>
                      <a:endParaRPr kumimoji="1" lang="en-US" altLang="zh-TW" sz="2800" b="0" i="0" u="none" strike="noStrike" cap="none" normalizeH="0" baseline="0" dirty="0" smtClean="0">
                        <a:ln>
                          <a:noFill/>
                        </a:ln>
                        <a:solidFill>
                          <a:srgbClr val="0070C0"/>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8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4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高醫    醫學系</a:t>
                      </a:r>
                      <a:endParaRPr kumimoji="1" lang="zh-TW" altLang="en-US" sz="24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 2</a:t>
                      </a:r>
                      <a:r>
                        <a:rPr kumimoji="1" lang="zh-TW" alt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800" b="0" i="0" u="none" strike="noStrike" cap="none" normalizeH="0" baseline="0" dirty="0" smtClean="0">
                          <a:ln>
                            <a:noFill/>
                          </a:ln>
                          <a:solidFill>
                            <a:srgbClr val="0070C0"/>
                          </a:solidFill>
                          <a:effectLst/>
                          <a:latin typeface="華康中圓體" pitchFamily="49" charset="-120"/>
                          <a:ea typeface="華康中圓體" pitchFamily="49" charset="-120"/>
                        </a:rPr>
                        <a:t>ˇ</a:t>
                      </a:r>
                      <a:endParaRPr kumimoji="1" lang="en-US" altLang="zh-TW" sz="2800" b="0" i="0" u="none" strike="noStrike" cap="none" normalizeH="0" baseline="0" dirty="0" smtClean="0">
                        <a:ln>
                          <a:noFill/>
                        </a:ln>
                        <a:solidFill>
                          <a:srgbClr val="0070C0"/>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8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中山醫  醫學系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2%</a:t>
                      </a:r>
                      <a:r>
                        <a:rPr kumimoji="1" lang="zh-TW" alt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71</a:t>
                      </a:r>
                      <a:endParaRPr kumimoji="1" lang="zh-TW" alt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18</a:t>
                      </a:r>
                      <a:endParaRPr kumimoji="1" lang="zh-TW" alt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800" b="0" i="0" u="none" strike="noStrike" cap="none" normalizeH="0" baseline="0" dirty="0" smtClean="0">
                        <a:ln>
                          <a:noFill/>
                        </a:ln>
                        <a:solidFill>
                          <a:srgbClr val="0070C0"/>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48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馬偕    醫學系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5%</a:t>
                      </a:r>
                      <a:endParaRPr kumimoji="1" lang="zh-TW" alt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zh-TW" sz="2800" b="0" i="0" u="none" strike="noStrike" cap="none" normalizeH="0" baseline="0" dirty="0" smtClean="0">
                        <a:ln>
                          <a:noFill/>
                        </a:ln>
                        <a:solidFill>
                          <a:srgbClr val="0070C0"/>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48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輔仁    醫學系</a:t>
                      </a:r>
                      <a:endParaRPr kumimoji="1" lang="zh-TW" altLang="en-US" sz="24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5%</a:t>
                      </a:r>
                      <a:endParaRPr kumimoji="1" lang="zh-TW" alt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73</a:t>
                      </a:r>
                      <a:endParaRPr kumimoji="1" lang="zh-TW" alt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49</a:t>
                      </a:r>
                      <a:endParaRPr kumimoji="1" lang="zh-TW" alt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zh-TW" sz="2800" b="0" i="0" u="none" strike="noStrike" cap="none" normalizeH="0" baseline="0" dirty="0" smtClean="0">
                        <a:ln>
                          <a:noFill/>
                        </a:ln>
                        <a:solidFill>
                          <a:srgbClr val="0070C0"/>
                        </a:solidFill>
                        <a:effectLst/>
                        <a:latin typeface="華康中圓體" pitchFamily="49" charset="-120"/>
                        <a:ea typeface="華康中圓體"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22958248"/>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686800" cy="634082"/>
          </a:xfrm>
        </p:spPr>
        <p:txBody>
          <a:bodyPr/>
          <a:lstStyle/>
          <a:p>
            <a:r>
              <a:rPr kumimoji="1" lang="en-US" altLang="zh-TW" dirty="0" smtClean="0">
                <a:latin typeface="華康海報體W9" pitchFamily="81" charset="-120"/>
                <a:ea typeface="華康海報體W9" pitchFamily="81" charset="-120"/>
              </a:rPr>
              <a:t>105</a:t>
            </a:r>
            <a:r>
              <a:rPr kumimoji="1" lang="zh-TW" altLang="en-US" dirty="0" smtClean="0">
                <a:latin typeface="華康海報體W9" pitchFamily="81" charset="-120"/>
                <a:ea typeface="華康海報體W9" pitchFamily="81" charset="-120"/>
              </a:rPr>
              <a:t>年第八</a:t>
            </a:r>
            <a:r>
              <a:rPr kumimoji="1" lang="zh-TW" altLang="en-US" dirty="0">
                <a:latin typeface="華康海報體W9" pitchFamily="81" charset="-120"/>
                <a:ea typeface="華康海報體W9" pitchFamily="81" charset="-120"/>
              </a:rPr>
              <a:t>類學</a:t>
            </a:r>
            <a:r>
              <a:rPr kumimoji="1" lang="zh-TW" altLang="en-US" dirty="0" smtClean="0">
                <a:latin typeface="華康海報體W9" pitchFamily="81" charset="-120"/>
                <a:ea typeface="華康海報體W9" pitchFamily="81" charset="-120"/>
              </a:rPr>
              <a:t>群</a:t>
            </a:r>
            <a:r>
              <a:rPr kumimoji="1" lang="en-US" altLang="zh-TW" dirty="0" smtClean="0">
                <a:latin typeface="華康海報體W9" pitchFamily="81" charset="-120"/>
                <a:ea typeface="華康海報體W9" pitchFamily="81" charset="-120"/>
              </a:rPr>
              <a:t>(</a:t>
            </a:r>
            <a:r>
              <a:rPr kumimoji="1" lang="zh-TW" altLang="en-US" dirty="0">
                <a:latin typeface="華康海報體W9" pitchFamily="81" charset="-120"/>
                <a:ea typeface="華康海報體W9" pitchFamily="81" charset="-120"/>
              </a:rPr>
              <a:t>醫學系</a:t>
            </a:r>
            <a:r>
              <a:rPr kumimoji="1" lang="en-US" altLang="zh-TW" dirty="0" smtClean="0">
                <a:latin typeface="華康海報體W9" pitchFamily="81" charset="-120"/>
                <a:ea typeface="華康海報體W9" pitchFamily="81" charset="-120"/>
              </a:rPr>
              <a:t>)</a:t>
            </a:r>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824843007"/>
              </p:ext>
            </p:extLst>
          </p:nvPr>
        </p:nvGraphicFramePr>
        <p:xfrm>
          <a:off x="439300" y="1268760"/>
          <a:ext cx="8291263" cy="4271007"/>
        </p:xfrm>
        <a:graphic>
          <a:graphicData uri="http://schemas.openxmlformats.org/drawingml/2006/table">
            <a:tbl>
              <a:tblPr>
                <a:tableStyleId>{5940675A-B579-460E-94D1-54222C63F5DA}</a:tableStyleId>
              </a:tblPr>
              <a:tblGrid>
                <a:gridCol w="3338743">
                  <a:extLst>
                    <a:ext uri="{9D8B030D-6E8A-4147-A177-3AD203B41FA5}">
                      <a16:colId xmlns:a16="http://schemas.microsoft.com/office/drawing/2014/main" val="325554975"/>
                    </a:ext>
                  </a:extLst>
                </a:gridCol>
                <a:gridCol w="1330390">
                  <a:extLst>
                    <a:ext uri="{9D8B030D-6E8A-4147-A177-3AD203B41FA5}">
                      <a16:colId xmlns:a16="http://schemas.microsoft.com/office/drawing/2014/main" val="3150657835"/>
                    </a:ext>
                  </a:extLst>
                </a:gridCol>
                <a:gridCol w="1256582">
                  <a:extLst>
                    <a:ext uri="{9D8B030D-6E8A-4147-A177-3AD203B41FA5}">
                      <a16:colId xmlns:a16="http://schemas.microsoft.com/office/drawing/2014/main" val="4021765541"/>
                    </a:ext>
                  </a:extLst>
                </a:gridCol>
                <a:gridCol w="1182774">
                  <a:extLst>
                    <a:ext uri="{9D8B030D-6E8A-4147-A177-3AD203B41FA5}">
                      <a16:colId xmlns:a16="http://schemas.microsoft.com/office/drawing/2014/main" val="2711520532"/>
                    </a:ext>
                  </a:extLst>
                </a:gridCol>
                <a:gridCol w="1182774">
                  <a:extLst>
                    <a:ext uri="{9D8B030D-6E8A-4147-A177-3AD203B41FA5}">
                      <a16:colId xmlns:a16="http://schemas.microsoft.com/office/drawing/2014/main" val="2054029452"/>
                    </a:ext>
                  </a:extLst>
                </a:gridCol>
              </a:tblGrid>
              <a:tr h="10626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錄取校系</a:t>
                      </a:r>
                    </a:p>
                  </a:txBody>
                  <a:tcPr marL="88570" marR="88570" marT="44285" marB="44285" anchor="ctr">
                    <a:solidFill>
                      <a:schemeClr val="accent2">
                        <a:lumMod val="60000"/>
                        <a:lumOff val="40000"/>
                        <a:alpha val="97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校排</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百分比</a:t>
                      </a:r>
                    </a:p>
                  </a:txBody>
                  <a:tcPr marL="88570" marR="88570" marT="44285" marB="44285" anchor="ctr">
                    <a:solidFill>
                      <a:schemeClr val="accent2">
                        <a:lumMod val="60000"/>
                        <a:lumOff val="40000"/>
                        <a:alpha val="97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學測</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級分</a:t>
                      </a:r>
                    </a:p>
                  </a:txBody>
                  <a:tcPr marL="88570" marR="88570" marT="44285" marB="44285" anchor="ctr">
                    <a:solidFill>
                      <a:schemeClr val="accent2">
                        <a:lumMod val="60000"/>
                        <a:lumOff val="40000"/>
                        <a:alpha val="97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在校</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排名</a:t>
                      </a:r>
                    </a:p>
                  </a:txBody>
                  <a:tcPr marL="88570" marR="88570" marT="44285" marB="44285" anchor="ctr">
                    <a:solidFill>
                      <a:schemeClr val="accent2">
                        <a:lumMod val="60000"/>
                        <a:lumOff val="40000"/>
                        <a:alpha val="97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最終錄取</a:t>
                      </a:r>
                    </a:p>
                  </a:txBody>
                  <a:tcPr marL="88570" marR="88570" marT="44285" marB="44285" anchor="ctr">
                    <a:solidFill>
                      <a:schemeClr val="accent2">
                        <a:lumMod val="60000"/>
                        <a:lumOff val="40000"/>
                        <a:alpha val="97000"/>
                      </a:schemeClr>
                    </a:solidFill>
                  </a:tcPr>
                </a:tc>
                <a:extLst>
                  <a:ext uri="{0D108BD9-81ED-4DB2-BD59-A6C34878D82A}">
                    <a16:rowId xmlns:a16="http://schemas.microsoft.com/office/drawing/2014/main" val="3128206017"/>
                  </a:ext>
                </a:extLst>
              </a:tr>
              <a:tr h="5347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臺大</a:t>
                      </a: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 </a:t>
                      </a:r>
                      <a:r>
                        <a:rPr kumimoji="1" 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   </a:t>
                      </a: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醫學系</a:t>
                      </a:r>
                    </a:p>
                  </a:txBody>
                  <a:tcPr marL="9226" marR="9226" marT="9226"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1%</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75</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3</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extLst>
                  <a:ext uri="{0D108BD9-81ED-4DB2-BD59-A6C34878D82A}">
                    <a16:rowId xmlns:a16="http://schemas.microsoft.com/office/drawing/2014/main" val="3116191157"/>
                  </a:ext>
                </a:extLst>
              </a:tr>
              <a:tr h="5347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陽明</a:t>
                      </a: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    </a:t>
                      </a: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醫學系</a:t>
                      </a:r>
                    </a:p>
                  </a:txBody>
                  <a:tcPr marL="9226" marR="9226" marT="9226"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 </a:t>
                      </a: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1%</a:t>
                      </a:r>
                      <a:endParaRPr kumimoji="1" lang="zh-TW"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74</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 </a:t>
                      </a:r>
                      <a:r>
                        <a:rPr kumimoji="1" 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6</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800" b="0" i="0" u="none" strike="noStrike" cap="none" normalizeH="0" baseline="0" dirty="0" smtClean="0">
                          <a:ln>
                            <a:noFill/>
                          </a:ln>
                          <a:solidFill>
                            <a:srgbClr val="0070C0"/>
                          </a:solidFill>
                          <a:effectLst/>
                          <a:latin typeface="華康中圓體" pitchFamily="49" charset="-120"/>
                          <a:ea typeface="華康中圓體" pitchFamily="49" charset="-120"/>
                        </a:rPr>
                        <a:t>ˇ</a:t>
                      </a:r>
                      <a:endParaRPr kumimoji="1" lang="en-US" altLang="zh-TW" sz="2800" b="0" i="0" u="none" strike="noStrike" cap="none" normalizeH="0" baseline="0" dirty="0" smtClean="0">
                        <a:ln>
                          <a:noFill/>
                        </a:ln>
                        <a:solidFill>
                          <a:srgbClr val="0070C0"/>
                        </a:solidFill>
                        <a:effectLst/>
                        <a:latin typeface="華康中圓體" pitchFamily="49" charset="-120"/>
                        <a:ea typeface="華康中圓體" pitchFamily="49" charset="-120"/>
                      </a:endParaRPr>
                    </a:p>
                  </a:txBody>
                  <a:tcPr marL="88570" marR="88570" marT="44285" marB="44285" anchor="ctr"/>
                </a:tc>
                <a:extLst>
                  <a:ext uri="{0D108BD9-81ED-4DB2-BD59-A6C34878D82A}">
                    <a16:rowId xmlns:a16="http://schemas.microsoft.com/office/drawing/2014/main" val="3196368904"/>
                  </a:ext>
                </a:extLst>
              </a:tr>
              <a:tr h="5347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中山醫</a:t>
                      </a: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  </a:t>
                      </a: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醫學系</a:t>
                      </a:r>
                    </a:p>
                  </a:txBody>
                  <a:tcPr marL="9226" marR="9226" marT="9226"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 </a:t>
                      </a:r>
                      <a:r>
                        <a:rPr kumimoji="1" 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4%</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73</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 </a:t>
                      </a:r>
                      <a:r>
                        <a:rPr kumimoji="1" 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40</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extLst>
                  <a:ext uri="{0D108BD9-81ED-4DB2-BD59-A6C34878D82A}">
                    <a16:rowId xmlns:a16="http://schemas.microsoft.com/office/drawing/2014/main" val="3956695804"/>
                  </a:ext>
                </a:extLst>
              </a:tr>
              <a:tr h="5347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長庚</a:t>
                      </a: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    </a:t>
                      </a: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醫學系</a:t>
                      </a:r>
                    </a:p>
                  </a:txBody>
                  <a:tcPr marL="9226" marR="9226" marT="9226"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 2%</a:t>
                      </a: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 </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72</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 </a:t>
                      </a:r>
                      <a:r>
                        <a:rPr kumimoji="1" 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18</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extLst>
                  <a:ext uri="{0D108BD9-81ED-4DB2-BD59-A6C34878D82A}">
                    <a16:rowId xmlns:a16="http://schemas.microsoft.com/office/drawing/2014/main" val="1631786637"/>
                  </a:ext>
                </a:extLst>
              </a:tr>
              <a:tr h="5347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北醫</a:t>
                      </a: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    </a:t>
                      </a: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醫學系</a:t>
                      </a:r>
                    </a:p>
                  </a:txBody>
                  <a:tcPr marL="9226" marR="9226" marT="9226"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 </a:t>
                      </a:r>
                      <a:r>
                        <a:rPr kumimoji="1" lang="en-US"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 1%</a:t>
                      </a:r>
                      <a:endParaRPr kumimoji="1" lang="zh-TW" altLang="zh-TW"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73</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 10</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800" b="0" i="0" u="none" strike="noStrike" cap="none" normalizeH="0" baseline="0" dirty="0" smtClean="0">
                          <a:ln>
                            <a:noFill/>
                          </a:ln>
                          <a:solidFill>
                            <a:srgbClr val="0070C0"/>
                          </a:solidFill>
                          <a:effectLst/>
                          <a:latin typeface="華康中圓體" pitchFamily="49" charset="-120"/>
                          <a:ea typeface="華康中圓體" pitchFamily="49" charset="-120"/>
                        </a:rPr>
                        <a:t>ˇ</a:t>
                      </a:r>
                      <a:endParaRPr kumimoji="1" lang="en-US" altLang="zh-TW" sz="2800" b="0" i="0" u="none" strike="noStrike" cap="none" normalizeH="0" baseline="0" dirty="0" smtClean="0">
                        <a:ln>
                          <a:noFill/>
                        </a:ln>
                        <a:solidFill>
                          <a:srgbClr val="0070C0"/>
                        </a:solidFill>
                        <a:effectLst/>
                        <a:latin typeface="華康中圓體" pitchFamily="49" charset="-120"/>
                        <a:ea typeface="華康中圓體" pitchFamily="49" charset="-120"/>
                      </a:endParaRPr>
                    </a:p>
                  </a:txBody>
                  <a:tcPr marL="88570" marR="88570" marT="44285" marB="44285" anchor="ctr"/>
                </a:tc>
                <a:extLst>
                  <a:ext uri="{0D108BD9-81ED-4DB2-BD59-A6C34878D82A}">
                    <a16:rowId xmlns:a16="http://schemas.microsoft.com/office/drawing/2014/main" val="3299056779"/>
                  </a:ext>
                </a:extLst>
              </a:tr>
              <a:tr h="5347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馬偕</a:t>
                      </a: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    </a:t>
                      </a:r>
                      <a:r>
                        <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醫學系</a:t>
                      </a:r>
                    </a:p>
                  </a:txBody>
                  <a:tcPr marL="9226" marR="9226" marT="9226"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 </a:t>
                      </a:r>
                      <a:r>
                        <a:rPr kumimoji="1" 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3%</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800" b="0" i="0" u="none" strike="noStrike" kern="1200" cap="none" normalizeH="0" baseline="0" dirty="0">
                          <a:ln>
                            <a:noFill/>
                          </a:ln>
                          <a:solidFill>
                            <a:schemeClr val="tx1"/>
                          </a:solidFill>
                          <a:effectLst/>
                          <a:latin typeface="華康中圓體" pitchFamily="49" charset="-120"/>
                          <a:ea typeface="華康中圓體" pitchFamily="49" charset="-120"/>
                          <a:cs typeface="+mn-cs"/>
                        </a:rPr>
                        <a:t>72</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29</a:t>
                      </a:r>
                      <a:endParaRPr kumimoji="1" lang="zh-TW" sz="2800" b="0" i="0" u="none" strike="noStrike" kern="1200" cap="none" normalizeH="0" baseline="0" dirty="0">
                        <a:ln>
                          <a:noFill/>
                        </a:ln>
                        <a:solidFill>
                          <a:schemeClr val="tx1"/>
                        </a:solidFill>
                        <a:effectLst/>
                        <a:latin typeface="華康中圓體" pitchFamily="49" charset="-120"/>
                        <a:ea typeface="華康中圓體" pitchFamily="49" charset="-120"/>
                        <a:cs typeface="+mn-cs"/>
                      </a:endParaRPr>
                    </a:p>
                  </a:txBody>
                  <a:tcPr marL="88570" marR="88570" marT="44285" marB="44285"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2800" b="0" i="0" u="none" strike="noStrike" kern="1200" cap="none" normalizeH="0" baseline="0" dirty="0" smtClean="0">
                          <a:ln>
                            <a:noFill/>
                          </a:ln>
                          <a:solidFill>
                            <a:schemeClr val="tx1"/>
                          </a:solidFill>
                          <a:effectLst/>
                          <a:latin typeface="華康中圓體" pitchFamily="49" charset="-120"/>
                          <a:ea typeface="華康中圓體" pitchFamily="49" charset="-120"/>
                          <a:cs typeface="+mn-cs"/>
                        </a:rPr>
                        <a:t> </a:t>
                      </a:r>
                      <a:r>
                        <a:rPr kumimoji="1" lang="zh-TW" altLang="en-US" sz="2800" b="0" i="0" u="none" strike="noStrike" cap="none" normalizeH="0" baseline="0" dirty="0" smtClean="0">
                          <a:ln>
                            <a:noFill/>
                          </a:ln>
                          <a:solidFill>
                            <a:srgbClr val="0070C0"/>
                          </a:solidFill>
                          <a:effectLst/>
                          <a:latin typeface="華康中圓體" pitchFamily="49" charset="-120"/>
                          <a:ea typeface="華康中圓體" pitchFamily="49" charset="-120"/>
                        </a:rPr>
                        <a:t>ˇ</a:t>
                      </a:r>
                      <a:endParaRPr kumimoji="1" lang="en-US" altLang="zh-TW" sz="2800" b="0" i="0" u="none" strike="noStrike" cap="none" normalizeH="0" baseline="0" dirty="0" smtClean="0">
                        <a:ln>
                          <a:noFill/>
                        </a:ln>
                        <a:solidFill>
                          <a:srgbClr val="0070C0"/>
                        </a:solidFill>
                        <a:effectLst/>
                        <a:latin typeface="華康中圓體" pitchFamily="49" charset="-120"/>
                        <a:ea typeface="華康中圓體" pitchFamily="49" charset="-120"/>
                      </a:endParaRPr>
                    </a:p>
                  </a:txBody>
                  <a:tcPr marL="88570" marR="88570" marT="44285" marB="44285" anchor="ctr"/>
                </a:tc>
                <a:extLst>
                  <a:ext uri="{0D108BD9-81ED-4DB2-BD59-A6C34878D82A}">
                    <a16:rowId xmlns:a16="http://schemas.microsoft.com/office/drawing/2014/main" val="346629511"/>
                  </a:ext>
                </a:extLst>
              </a:tr>
            </a:tbl>
          </a:graphicData>
        </a:graphic>
      </p:graphicFrame>
    </p:spTree>
    <p:extLst>
      <p:ext uri="{BB962C8B-B14F-4D97-AF65-F5344CB8AC3E}">
        <p14:creationId xmlns:p14="http://schemas.microsoft.com/office/powerpoint/2010/main" val="42533568"/>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rotWithShape="1">
          <a:blip r:embed="rId3" cstate="print"/>
          <a:srcRect l="14662" t="31127" r="37743" b="17079"/>
          <a:stretch/>
        </p:blipFill>
        <p:spPr bwMode="auto">
          <a:xfrm>
            <a:off x="0" y="737320"/>
            <a:ext cx="9058206" cy="6120680"/>
          </a:xfrm>
          <a:prstGeom prst="rect">
            <a:avLst/>
          </a:prstGeom>
          <a:noFill/>
          <a:ln w="9525">
            <a:noFill/>
            <a:miter lim="800000"/>
            <a:headEnd/>
            <a:tailEnd/>
          </a:ln>
        </p:spPr>
      </p:pic>
      <p:sp>
        <p:nvSpPr>
          <p:cNvPr id="4" name="橢圓 3"/>
          <p:cNvSpPr/>
          <p:nvPr/>
        </p:nvSpPr>
        <p:spPr>
          <a:xfrm>
            <a:off x="5436096" y="4221088"/>
            <a:ext cx="1440160" cy="720080"/>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0" y="31427"/>
            <a:ext cx="2051720" cy="954107"/>
          </a:xfrm>
          <a:prstGeom prst="rect">
            <a:avLst/>
          </a:prstGeom>
          <a:solidFill>
            <a:schemeClr val="accent2">
              <a:lumMod val="40000"/>
              <a:lumOff val="60000"/>
            </a:schemeClr>
          </a:solidFill>
        </p:spPr>
        <p:txBody>
          <a:bodyPr wrap="square" rtlCol="0">
            <a:spAutoFit/>
          </a:bodyPr>
          <a:lstStyle/>
          <a:p>
            <a:pPr algn="ctr"/>
            <a:r>
              <a:rPr lang="zh-TW" altLang="en-US" sz="2800" dirty="0" smtClean="0">
                <a:solidFill>
                  <a:srgbClr val="0000FF"/>
                </a:solidFill>
                <a:latin typeface="華康海報體W9" panose="040B0909000000000000" pitchFamily="81" charset="-120"/>
                <a:ea typeface="華康海報體W9" panose="040B0909000000000000" pitchFamily="81" charset="-120"/>
              </a:rPr>
              <a:t>第八類學群獨立</a:t>
            </a:r>
            <a:r>
              <a:rPr lang="zh-TW" altLang="en-US" sz="2800" dirty="0" smtClean="0">
                <a:solidFill>
                  <a:srgbClr val="FF0000"/>
                </a:solidFill>
                <a:latin typeface="華康海報體W9" panose="040B0909000000000000" pitchFamily="81" charset="-120"/>
                <a:ea typeface="華康海報體W9" panose="040B0909000000000000" pitchFamily="81" charset="-120"/>
              </a:rPr>
              <a:t>第</a:t>
            </a:r>
            <a:r>
              <a:rPr lang="en-US" altLang="zh-TW" sz="2800" dirty="0" smtClean="0">
                <a:solidFill>
                  <a:srgbClr val="FF0000"/>
                </a:solidFill>
                <a:latin typeface="華康海報體W9" panose="040B0909000000000000" pitchFamily="81" charset="-120"/>
                <a:ea typeface="華康海報體W9" panose="040B0909000000000000" pitchFamily="81" charset="-120"/>
              </a:rPr>
              <a:t>1</a:t>
            </a:r>
            <a:r>
              <a:rPr lang="zh-TW" altLang="en-US" sz="2800" dirty="0" smtClean="0">
                <a:solidFill>
                  <a:srgbClr val="FF0000"/>
                </a:solidFill>
                <a:latin typeface="華康海報體W9" panose="040B0909000000000000" pitchFamily="81" charset="-120"/>
                <a:ea typeface="華康海報體W9" panose="040B0909000000000000" pitchFamily="81" charset="-120"/>
              </a:rPr>
              <a:t>年</a:t>
            </a:r>
            <a:endParaRPr lang="zh-TW" altLang="en-US" sz="2800" dirty="0">
              <a:solidFill>
                <a:srgbClr val="FF0000"/>
              </a:solidFill>
              <a:latin typeface="華康海報體W9" panose="040B0909000000000000" pitchFamily="81" charset="-120"/>
              <a:ea typeface="華康海報體W9" panose="040B0909000000000000" pitchFamily="81" charset="-120"/>
            </a:endParaRP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3"/>
          <a:srcRect l="15133" t="26375" r="38378" b="26375"/>
          <a:stretch/>
        </p:blipFill>
        <p:spPr>
          <a:xfrm>
            <a:off x="-79445" y="908721"/>
            <a:ext cx="9317777" cy="6048672"/>
          </a:xfrm>
          <a:prstGeom prst="rect">
            <a:avLst/>
          </a:prstGeom>
        </p:spPr>
      </p:pic>
      <p:sp>
        <p:nvSpPr>
          <p:cNvPr id="5" name="橢圓 4"/>
          <p:cNvSpPr/>
          <p:nvPr/>
        </p:nvSpPr>
        <p:spPr>
          <a:xfrm>
            <a:off x="4788024" y="5157192"/>
            <a:ext cx="1440160" cy="792088"/>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0" y="31427"/>
            <a:ext cx="2051720" cy="954107"/>
          </a:xfrm>
          <a:prstGeom prst="rect">
            <a:avLst/>
          </a:prstGeom>
          <a:solidFill>
            <a:schemeClr val="accent2">
              <a:lumMod val="40000"/>
              <a:lumOff val="60000"/>
            </a:schemeClr>
          </a:solidFill>
        </p:spPr>
        <p:txBody>
          <a:bodyPr wrap="square" rtlCol="0">
            <a:spAutoFit/>
          </a:bodyPr>
          <a:lstStyle/>
          <a:p>
            <a:pPr algn="ctr"/>
            <a:r>
              <a:rPr lang="zh-TW" altLang="en-US" sz="2800" dirty="0" smtClean="0">
                <a:solidFill>
                  <a:srgbClr val="0000FF"/>
                </a:solidFill>
                <a:latin typeface="華康海報體W9" panose="040B0909000000000000" pitchFamily="81" charset="-120"/>
                <a:ea typeface="華康海報體W9" panose="040B0909000000000000" pitchFamily="81" charset="-120"/>
              </a:rPr>
              <a:t>第八類學群獨立</a:t>
            </a:r>
            <a:r>
              <a:rPr lang="zh-TW" altLang="en-US" sz="2800" dirty="0" smtClean="0">
                <a:solidFill>
                  <a:srgbClr val="FF0000"/>
                </a:solidFill>
                <a:latin typeface="華康海報體W9" panose="040B0909000000000000" pitchFamily="81" charset="-120"/>
                <a:ea typeface="華康海報體W9" panose="040B0909000000000000" pitchFamily="81" charset="-120"/>
              </a:rPr>
              <a:t>第</a:t>
            </a:r>
            <a:r>
              <a:rPr lang="en-US" altLang="zh-TW" sz="2800" dirty="0">
                <a:solidFill>
                  <a:srgbClr val="FF0000"/>
                </a:solidFill>
                <a:latin typeface="華康海報體W9" panose="040B0909000000000000" pitchFamily="81" charset="-120"/>
                <a:ea typeface="華康海報體W9" panose="040B0909000000000000" pitchFamily="81" charset="-120"/>
              </a:rPr>
              <a:t>2</a:t>
            </a:r>
            <a:r>
              <a:rPr lang="zh-TW" altLang="en-US" sz="2800" dirty="0" smtClean="0">
                <a:solidFill>
                  <a:srgbClr val="FF0000"/>
                </a:solidFill>
                <a:latin typeface="華康海報體W9" panose="040B0909000000000000" pitchFamily="81" charset="-120"/>
                <a:ea typeface="華康海報體W9" panose="040B0909000000000000" pitchFamily="81" charset="-120"/>
              </a:rPr>
              <a:t>年</a:t>
            </a:r>
            <a:endParaRPr lang="zh-TW" altLang="en-US" sz="2800" dirty="0">
              <a:solidFill>
                <a:srgbClr val="FF0000"/>
              </a:solidFill>
              <a:latin typeface="華康海報體W9" panose="040B0909000000000000" pitchFamily="81" charset="-120"/>
              <a:ea typeface="華康海報體W9" panose="040B0909000000000000" pitchFamily="81" charset="-120"/>
            </a:endParaRPr>
          </a:p>
        </p:txBody>
      </p:sp>
    </p:spTree>
    <p:extLst>
      <p:ext uri="{BB962C8B-B14F-4D97-AF65-F5344CB8AC3E}">
        <p14:creationId xmlns:p14="http://schemas.microsoft.com/office/powerpoint/2010/main" val="79019657"/>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srcRect l="17347" t="8657" r="19008" b="6688"/>
          <a:stretch/>
        </p:blipFill>
        <p:spPr>
          <a:xfrm>
            <a:off x="370708" y="-4014"/>
            <a:ext cx="8280921" cy="6192688"/>
          </a:xfrm>
          <a:prstGeom prst="rect">
            <a:avLst/>
          </a:prstGeom>
        </p:spPr>
      </p:pic>
      <p:sp>
        <p:nvSpPr>
          <p:cNvPr id="3" name="內容版面配置區 2"/>
          <p:cNvSpPr>
            <a:spLocks noGrp="1"/>
          </p:cNvSpPr>
          <p:nvPr>
            <p:ph idx="1"/>
          </p:nvPr>
        </p:nvSpPr>
        <p:spPr>
          <a:xfrm>
            <a:off x="396368" y="5872472"/>
            <a:ext cx="8229600" cy="608931"/>
          </a:xfrm>
        </p:spPr>
        <p:txBody>
          <a:bodyPr/>
          <a:lstStyle/>
          <a:p>
            <a:pPr>
              <a:buFont typeface="Wingdings" pitchFamily="2" charset="2"/>
              <a:buChar char="l"/>
            </a:pPr>
            <a:r>
              <a:rPr lang="zh-TW" altLang="en-US" dirty="0" smtClean="0">
                <a:solidFill>
                  <a:srgbClr val="FF0000"/>
                </a:solidFill>
              </a:rPr>
              <a:t>除了台大醫，繁星錄取最低級分低於申請</a:t>
            </a:r>
            <a:endParaRPr lang="zh-TW" altLang="en-US" dirty="0">
              <a:solidFill>
                <a:srgbClr val="FF0000"/>
              </a:solidFill>
            </a:endParaRPr>
          </a:p>
        </p:txBody>
      </p:sp>
      <p:sp>
        <p:nvSpPr>
          <p:cNvPr id="5" name="矩形 4"/>
          <p:cNvSpPr/>
          <p:nvPr/>
        </p:nvSpPr>
        <p:spPr>
          <a:xfrm>
            <a:off x="3707904" y="1772815"/>
            <a:ext cx="689248" cy="380692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7092280" y="1772815"/>
            <a:ext cx="608767" cy="3830400"/>
          </a:xfrm>
          <a:prstGeom prst="rect">
            <a:avLst/>
          </a:prstGeom>
          <a:noFill/>
          <a:ln w="635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74893969"/>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en-US" dirty="0" smtClean="0"/>
              <a:t>繁星推薦資格</a:t>
            </a:r>
            <a:endParaRPr lang="zh-TW" altLang="en-US" dirty="0"/>
          </a:p>
        </p:txBody>
      </p:sp>
      <p:sp>
        <p:nvSpPr>
          <p:cNvPr id="3" name="內容版面配置區 2"/>
          <p:cNvSpPr>
            <a:spLocks noGrp="1"/>
          </p:cNvSpPr>
          <p:nvPr>
            <p:ph idx="1"/>
          </p:nvPr>
        </p:nvSpPr>
        <p:spPr/>
        <p:txBody>
          <a:bodyPr/>
          <a:lstStyle/>
          <a:p>
            <a:pPr>
              <a:lnSpc>
                <a:spcPct val="90000"/>
              </a:lnSpc>
              <a:buClr>
                <a:schemeClr val="tx1"/>
              </a:buClr>
              <a:buFont typeface="Wingdings" pitchFamily="2" charset="2"/>
              <a:buChar char="n"/>
            </a:pPr>
            <a:r>
              <a:rPr altLang="en-US" dirty="0" smtClean="0"/>
              <a:t>限應屆畢業生，且</a:t>
            </a:r>
            <a:r>
              <a:rPr altLang="en-US" dirty="0" smtClean="0">
                <a:solidFill>
                  <a:srgbClr val="FF0000"/>
                </a:solidFill>
              </a:rPr>
              <a:t>全程就讀同一所高中</a:t>
            </a:r>
            <a:r>
              <a:rPr altLang="en-US" dirty="0" smtClean="0"/>
              <a:t>。</a:t>
            </a:r>
            <a:endParaRPr lang="en-US" altLang="en-US" dirty="0" smtClean="0"/>
          </a:p>
          <a:p>
            <a:pPr>
              <a:lnSpc>
                <a:spcPct val="90000"/>
              </a:lnSpc>
              <a:buClr>
                <a:schemeClr val="tx1"/>
              </a:buClr>
              <a:buFont typeface="Wingdings" pitchFamily="2" charset="2"/>
              <a:buChar char="n"/>
            </a:pPr>
            <a:endParaRPr altLang="en-US" dirty="0" smtClean="0"/>
          </a:p>
          <a:p>
            <a:pPr>
              <a:lnSpc>
                <a:spcPct val="90000"/>
              </a:lnSpc>
              <a:buClr>
                <a:schemeClr val="tx1"/>
              </a:buClr>
              <a:buFont typeface="Wingdings" pitchFamily="2" charset="2"/>
              <a:buChar char="n"/>
            </a:pPr>
            <a:r>
              <a:rPr altLang="en-US" dirty="0" smtClean="0"/>
              <a:t>高中前四個學期學業成績總平均全校排名百分比符合大學推薦之規定</a:t>
            </a:r>
            <a:r>
              <a:rPr lang="en-US" altLang="zh-TW" dirty="0" smtClean="0"/>
              <a:t>(</a:t>
            </a:r>
            <a:r>
              <a:rPr altLang="en-US" dirty="0" smtClean="0"/>
              <a:t>校排百分比前</a:t>
            </a:r>
            <a:r>
              <a:rPr lang="en-US" altLang="zh-TW" dirty="0" smtClean="0"/>
              <a:t>20</a:t>
            </a:r>
            <a:r>
              <a:rPr altLang="en-US" dirty="0" smtClean="0"/>
              <a:t>％、</a:t>
            </a:r>
            <a:r>
              <a:rPr lang="en-US" altLang="zh-TW" dirty="0" smtClean="0"/>
              <a:t>30</a:t>
            </a:r>
            <a:r>
              <a:rPr altLang="en-US" dirty="0" smtClean="0"/>
              <a:t>％、</a:t>
            </a:r>
            <a:r>
              <a:rPr lang="en-US" altLang="zh-TW" dirty="0" smtClean="0"/>
              <a:t>40</a:t>
            </a:r>
            <a:r>
              <a:rPr altLang="en-US" dirty="0" smtClean="0"/>
              <a:t>％、</a:t>
            </a:r>
            <a:r>
              <a:rPr lang="en-US" altLang="zh-TW" dirty="0" smtClean="0"/>
              <a:t>50</a:t>
            </a:r>
            <a:r>
              <a:rPr altLang="en-US" dirty="0" smtClean="0"/>
              <a:t>％</a:t>
            </a:r>
            <a:r>
              <a:rPr lang="en-US" altLang="zh-TW" dirty="0" smtClean="0"/>
              <a:t>)</a:t>
            </a:r>
          </a:p>
          <a:p>
            <a:pPr>
              <a:lnSpc>
                <a:spcPct val="90000"/>
              </a:lnSpc>
              <a:buClr>
                <a:schemeClr val="tx1"/>
              </a:buClr>
              <a:buNone/>
            </a:pPr>
            <a:endParaRPr lang="en-US" altLang="zh-TW" dirty="0" smtClean="0"/>
          </a:p>
          <a:p>
            <a:pPr>
              <a:lnSpc>
                <a:spcPct val="90000"/>
              </a:lnSpc>
              <a:buClr>
                <a:schemeClr val="tx1"/>
              </a:buClr>
              <a:buFont typeface="Wingdings" pitchFamily="2" charset="2"/>
              <a:buChar char="n"/>
            </a:pPr>
            <a:r>
              <a:rPr altLang="en-US" dirty="0" smtClean="0"/>
              <a:t>該學年度學科能力測驗、術科成績通過校系推薦之檢定標準。 </a:t>
            </a:r>
          </a:p>
          <a:p>
            <a:endParaRPr lang="zh-TW" altLang="en-US" dirty="0"/>
          </a:p>
        </p:txBody>
      </p:sp>
    </p:spTree>
    <p:extLst>
      <p:ext uri="{BB962C8B-B14F-4D97-AF65-F5344CB8AC3E}">
        <p14:creationId xmlns:p14="http://schemas.microsoft.com/office/powerpoint/2010/main" val="2329673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en-US" dirty="0" smtClean="0"/>
              <a:t>繁星限制</a:t>
            </a:r>
            <a:endParaRPr lang="zh-TW" altLang="en-US" dirty="0"/>
          </a:p>
        </p:txBody>
      </p:sp>
      <p:sp>
        <p:nvSpPr>
          <p:cNvPr id="3" name="內容版面配置區 2"/>
          <p:cNvSpPr>
            <a:spLocks noGrp="1"/>
          </p:cNvSpPr>
          <p:nvPr>
            <p:ph idx="1"/>
          </p:nvPr>
        </p:nvSpPr>
        <p:spPr>
          <a:xfrm>
            <a:off x="457200" y="1052736"/>
            <a:ext cx="8229600" cy="5328592"/>
          </a:xfrm>
        </p:spPr>
        <p:txBody>
          <a:bodyPr>
            <a:normAutofit/>
          </a:bodyPr>
          <a:lstStyle/>
          <a:p>
            <a:pPr>
              <a:buClr>
                <a:schemeClr val="tx1"/>
              </a:buClr>
              <a:buFont typeface="Wingdings" pitchFamily="2" charset="2"/>
              <a:buChar char="n"/>
            </a:pPr>
            <a:r>
              <a:rPr altLang="en-US" dirty="0" err="1" smtClean="0">
                <a:solidFill>
                  <a:srgbClr val="0000FF"/>
                </a:solidFill>
              </a:rPr>
              <a:t>錄取生不論放棄與否，不得報名該學年度個人申請管道</a:t>
            </a:r>
            <a:r>
              <a:rPr altLang="en-US" dirty="0" smtClean="0">
                <a:solidFill>
                  <a:srgbClr val="0000FF"/>
                </a:solidFill>
              </a:rPr>
              <a:t>。</a:t>
            </a:r>
            <a:endParaRPr lang="en-US" altLang="en-US" dirty="0" smtClean="0">
              <a:solidFill>
                <a:srgbClr val="0000FF"/>
              </a:solidFill>
            </a:endParaRPr>
          </a:p>
          <a:p>
            <a:pPr>
              <a:buClr>
                <a:schemeClr val="tx1"/>
              </a:buClr>
              <a:buNone/>
            </a:pPr>
            <a:r>
              <a:rPr lang="zh-TW" altLang="en-US" dirty="0" smtClean="0">
                <a:solidFill>
                  <a:srgbClr val="0000FF"/>
                </a:solidFill>
              </a:rPr>
              <a:t> </a:t>
            </a:r>
            <a:r>
              <a:rPr lang="zh-TW" altLang="en-US" dirty="0" smtClean="0">
                <a:solidFill>
                  <a:srgbClr val="FF0000"/>
                </a:solidFill>
              </a:rPr>
              <a:t> </a:t>
            </a:r>
            <a:r>
              <a:rPr altLang="en-US" dirty="0" smtClean="0">
                <a:solidFill>
                  <a:srgbClr val="FF0000"/>
                </a:solidFill>
              </a:rPr>
              <a:t>→</a:t>
            </a:r>
            <a:r>
              <a:rPr altLang="en-US" sz="3600" dirty="0" smtClean="0">
                <a:solidFill>
                  <a:srgbClr val="FF0000"/>
                </a:solidFill>
                <a:latin typeface="華康海報體W9" panose="040B0909000000000000" pitchFamily="81" charset="-120"/>
                <a:ea typeface="華康海報體W9" panose="040B0909000000000000" pitchFamily="81" charset="-120"/>
              </a:rPr>
              <a:t>志願一定要是自己想去、願意去的</a:t>
            </a:r>
            <a:endParaRPr altLang="en-US" dirty="0" smtClean="0">
              <a:solidFill>
                <a:srgbClr val="FF0066"/>
              </a:solidFill>
              <a:latin typeface="華康海報體W9" panose="040B0909000000000000" pitchFamily="81" charset="-120"/>
              <a:ea typeface="華康海報體W9" panose="040B0909000000000000" pitchFamily="81" charset="-120"/>
            </a:endParaRPr>
          </a:p>
          <a:p>
            <a:pPr>
              <a:buClr>
                <a:schemeClr val="tx1"/>
              </a:buClr>
              <a:buFont typeface="Wingdings" pitchFamily="2" charset="2"/>
              <a:buChar char="n"/>
            </a:pPr>
            <a:r>
              <a:rPr altLang="en-US" dirty="0" smtClean="0"/>
              <a:t>亦不得參加該學年度科技校院日間部四年制申請入學第一階段篩選。</a:t>
            </a:r>
          </a:p>
          <a:p>
            <a:pPr>
              <a:buClr>
                <a:schemeClr val="tx1"/>
              </a:buClr>
              <a:buFont typeface="Wingdings" pitchFamily="2" charset="2"/>
              <a:buChar char="n"/>
            </a:pPr>
            <a:r>
              <a:rPr altLang="en-US" dirty="0" smtClean="0"/>
              <a:t>未於規定期限內放棄錄取資格者，不得報名該學年度大學考試入學招生。 </a:t>
            </a:r>
            <a:endParaRPr lang="en-US" altLang="en-US" dirty="0" smtClean="0"/>
          </a:p>
          <a:p>
            <a:pPr marL="0" indent="0">
              <a:buClr>
                <a:schemeClr val="tx1"/>
              </a:buClr>
              <a:buNone/>
            </a:pPr>
            <a:r>
              <a:rPr lang="zh-TW" altLang="en-US" b="1" dirty="0" smtClean="0">
                <a:solidFill>
                  <a:srgbClr val="FF0000"/>
                </a:solidFill>
              </a:rPr>
              <a:t>   </a:t>
            </a:r>
            <a:r>
              <a:rPr lang="zh-TW" altLang="en-US" b="1" dirty="0">
                <a:solidFill>
                  <a:srgbClr val="FF0000"/>
                </a:solidFill>
              </a:rPr>
              <a:t>→</a:t>
            </a:r>
            <a:r>
              <a:rPr lang="zh-TW" altLang="en-US" b="1" dirty="0">
                <a:solidFill>
                  <a:srgbClr val="FF0000"/>
                </a:solidFill>
                <a:latin typeface="華康海報體W9" panose="040B0909000000000000" pitchFamily="81" charset="-120"/>
                <a:ea typeface="華康海報體W9" panose="040B0909000000000000" pitchFamily="81" charset="-120"/>
              </a:rPr>
              <a:t>放棄只能考指</a:t>
            </a:r>
            <a:r>
              <a:rPr lang="zh-TW" altLang="en-US" b="1" dirty="0" smtClean="0">
                <a:solidFill>
                  <a:srgbClr val="FF0000"/>
                </a:solidFill>
                <a:latin typeface="華康海報體W9" panose="040B0909000000000000" pitchFamily="81" charset="-120"/>
                <a:ea typeface="華康海報體W9" panose="040B0909000000000000" pitchFamily="81" charset="-120"/>
              </a:rPr>
              <a:t>考</a:t>
            </a:r>
            <a:endParaRPr lang="en-US" altLang="zh-TW" dirty="0" smtClean="0">
              <a:solidFill>
                <a:srgbClr val="FF0066"/>
              </a:solidFill>
              <a:latin typeface="華康海報體W9" panose="040B0909000000000000" pitchFamily="81" charset="-120"/>
              <a:ea typeface="華康海報體W9" panose="040B0909000000000000" pitchFamily="81" charset="-120"/>
            </a:endParaRPr>
          </a:p>
          <a:p>
            <a:pPr>
              <a:buClr>
                <a:schemeClr val="tx1"/>
              </a:buClr>
              <a:buFont typeface="Wingdings" pitchFamily="2" charset="2"/>
              <a:buChar char="n"/>
            </a:pPr>
            <a:r>
              <a:rPr lang="zh-TW" altLang="en-US" dirty="0" smtClean="0"/>
              <a:t>轉系則看各校系檢章規定。</a:t>
            </a:r>
          </a:p>
          <a:p>
            <a:endParaRPr lang="zh-TW" altLang="en-US" dirty="0"/>
          </a:p>
        </p:txBody>
      </p:sp>
    </p:spTree>
    <p:extLst>
      <p:ext uri="{BB962C8B-B14F-4D97-AF65-F5344CB8AC3E}">
        <p14:creationId xmlns:p14="http://schemas.microsoft.com/office/powerpoint/2010/main" val="17636925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ox(i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descr="http://chinesealphabetstudy.com/wp-content/uploads/2014/01/try_it_chinese_alphabet.jpg"/>
          <p:cNvPicPr>
            <a:picLocks noChangeAspect="1" noChangeArrowheads="1"/>
          </p:cNvPicPr>
          <p:nvPr/>
        </p:nvPicPr>
        <p:blipFill>
          <a:blip r:embed="rId3" cstate="print"/>
          <a:srcRect/>
          <a:stretch>
            <a:fillRect/>
          </a:stretch>
        </p:blipFill>
        <p:spPr bwMode="auto">
          <a:xfrm>
            <a:off x="4166344" y="4610276"/>
            <a:ext cx="4654128" cy="2203100"/>
          </a:xfrm>
          <a:prstGeom prst="rect">
            <a:avLst/>
          </a:prstGeom>
          <a:noFill/>
        </p:spPr>
      </p:pic>
      <p:sp>
        <p:nvSpPr>
          <p:cNvPr id="2" name="標題 1"/>
          <p:cNvSpPr>
            <a:spLocks noGrp="1"/>
          </p:cNvSpPr>
          <p:nvPr>
            <p:ph type="title"/>
          </p:nvPr>
        </p:nvSpPr>
        <p:spPr/>
        <p:txBody>
          <a:bodyPr/>
          <a:lstStyle/>
          <a:p>
            <a:r>
              <a:rPr lang="zh-TW" altLang="en-US" dirty="0" smtClean="0"/>
              <a:t>總而言之</a:t>
            </a:r>
            <a:r>
              <a:rPr lang="en-US" altLang="zh-TW" dirty="0" smtClean="0"/>
              <a:t>……</a:t>
            </a:r>
            <a:endParaRPr lang="zh-TW" altLang="en-US" dirty="0"/>
          </a:p>
        </p:txBody>
      </p:sp>
      <p:sp>
        <p:nvSpPr>
          <p:cNvPr id="3" name="內容版面配置區 2"/>
          <p:cNvSpPr>
            <a:spLocks noGrp="1"/>
          </p:cNvSpPr>
          <p:nvPr>
            <p:ph idx="1"/>
          </p:nvPr>
        </p:nvSpPr>
        <p:spPr>
          <a:xfrm>
            <a:off x="457200" y="1412777"/>
            <a:ext cx="8229600" cy="3888432"/>
          </a:xfrm>
        </p:spPr>
        <p:txBody>
          <a:bodyPr/>
          <a:lstStyle/>
          <a:p>
            <a:pPr marL="0" indent="0">
              <a:buNone/>
            </a:pPr>
            <a:endParaRPr lang="en-US" altLang="zh-TW" dirty="0" smtClean="0"/>
          </a:p>
          <a:p>
            <a:pPr marL="0" indent="0">
              <a:buNone/>
            </a:pPr>
            <a:r>
              <a:rPr lang="zh-TW" altLang="en-US" sz="4400" dirty="0" smtClean="0"/>
              <a:t>  </a:t>
            </a:r>
            <a:r>
              <a:rPr lang="zh-TW" altLang="en-US" sz="4400" dirty="0" smtClean="0">
                <a:latin typeface="華康娃娃體W7" pitchFamily="81" charset="-120"/>
                <a:ea typeface="華康娃娃體W7" pitchFamily="81" charset="-120"/>
              </a:rPr>
              <a:t>我符合校排百分比，</a:t>
            </a:r>
            <a:r>
              <a:rPr lang="zh-TW" altLang="en-US" sz="4400" dirty="0" smtClean="0">
                <a:solidFill>
                  <a:srgbClr val="FF3300"/>
                </a:solidFill>
                <a:latin typeface="華康娃娃體W7" pitchFamily="81" charset="-120"/>
                <a:ea typeface="華康娃娃體W7" pitchFamily="81" charset="-120"/>
              </a:rPr>
              <a:t>填了之後一定會去、不會後悔</a:t>
            </a:r>
            <a:r>
              <a:rPr lang="zh-TW" altLang="en-US" sz="4400" dirty="0" smtClean="0">
                <a:latin typeface="華康娃娃體W7" pitchFamily="81" charset="-120"/>
                <a:ea typeface="華康娃娃體W7" pitchFamily="81" charset="-120"/>
              </a:rPr>
              <a:t>，試了沒損失。</a:t>
            </a:r>
            <a:endParaRPr lang="en-US" altLang="zh-TW" sz="4400" dirty="0" smtClean="0">
              <a:latin typeface="華康娃娃體W7" pitchFamily="81" charset="-120"/>
              <a:ea typeface="華康娃娃體W7" pitchFamily="81" charset="-120"/>
            </a:endParaRPr>
          </a:p>
          <a:p>
            <a:pPr marL="0" indent="0">
              <a:buNone/>
            </a:pPr>
            <a:endParaRPr lang="en-US" altLang="zh-TW" dirty="0" smtClean="0">
              <a:latin typeface="華康娃娃體W7" pitchFamily="81" charset="-120"/>
              <a:ea typeface="華康娃娃體W7" pitchFamily="81" charset="-120"/>
            </a:endParaRPr>
          </a:p>
          <a:p>
            <a:endParaRPr lang="en-US" altLang="zh-TW" dirty="0"/>
          </a:p>
          <a:p>
            <a:pPr marL="0" indent="0">
              <a:buNone/>
            </a:pPr>
            <a:endParaRPr lang="zh-TW" altLang="en-US" dirty="0"/>
          </a:p>
        </p:txBody>
      </p:sp>
      <p:sp>
        <p:nvSpPr>
          <p:cNvPr id="57346" name="AutoShape 2" descr="data:image/jpeg;base64,/9j/4AAQSkZJRgABAQAAAQABAAD/2wCEAAkGBxQSEhUSEhQVFhQXGB8XGBgYFxoXFRgcGhcYGBUXHBcYHSggHRolGxYXITEhJSkrLi4uFx8zODMsNygtLiwBCgoKDg0OGxAQGywmICUsLCw0LDQ0LzQ0NCw0LCwvNCwsNDcsLyw0LCwsNCwsNCwsNC8sLCwsLCwsLCwsLCwsLP/AABEIAJoBRwMBEQACEQEDEQH/xAAbAAEAAQUBAAAAAAAAAAAAAAAABQEDBAYHAv/EAEUQAAEDAQQGBgcGBAUEAwAAAAEAAhEDBBIhMQUGQVFhkSIycYGhsQcTQlJyssEUM2KSwvAWI4KiFSRj0eFz0tPxQ1PD/8QAGwEBAAIDAQEAAAAAAAAAAAAAAAQFAQIDBgf/xAA5EQACAQMBAwkHBQACAgMAAAAAAQIDBBEFEiExMkFRYXGBkbHwEyKhwdHh8RQVIzNCBmJSgiRyov/aAAwDAQACEQMRAD8A7igCAIAgCAIAgCAIAgCAIAgCAIAgCAIAgCAIAgCAIAgCAIAgCAIAgCAtVrQxgl7mtH4iB5raMJS4LJpOpCCzJpEdaNZLKzOsw/Cb/wAsqRGzry4RfkRJ6law4zXdv8iPra7WcGGCo87IbHzEFd46ZWe94RFnrduniKb7vqXm6crv+7sr8pl0jPIQ8NHIlaO1pR5VReuzPkdFfV58ik+/74+DZ6Yy31Di6jRGGQ9Y7jgcPFYbtYcE5fA2Svqj3uMV4sx9JaDtTm9C2VC4A4QGBx9kC5EduK6UrqhF76ax4+ZxuLG6lH3azz4Z8MYIXVR76dtDKnrLzqZafWZ3hBdG9ssIB4KXeqMrbajjCfMV+mucLzZntZccb+nnx1ZW46AqM9QEAQBAEAQBAEAQBAEAQBAEAQBAEAQBAEAQBAEAQBAEAQBAEAlAWa1WBhdO+XRG7YVtGOeJpKeOGPEuMMgFYfE2TyiF0zZrY+oPs9VjKcCZAvTJmOicIhS6E7aMf5Itv11lfd07yc/4ZpR+fgzA/hi0P++ttQ8GyB80eC7/AK2jHkUkRv2y4n/ZXfd+S7Q1Js4kuNR5Od5w+gB8VrLU6z4YRtDRLdZcm3npZI0NXLKzKiz+oXvmlR5XleXGTJcNOtYcILv3+ZI0aDWYNa1vYAPJcJSlLiyXGEY8lJFxamwQBAaprJ/Lt1jq+8SzxA//AEVnae/bVYd/rwKS/wD472hU6d3rxNrVYXYQBAEAQBAEAQBAEAQBAEAQBAEAQBAEAQBAUc4DPBMZMN44mFW0xQZN6tTwxIvAnkMV2jb1ZcIs4Su6EeM14kbW1xsom65z4zutO8DN0DMhSI6dXfFYIctYtVnDb7F9cEnYtJsqlwbN5pIII3GMDkR2FR6lGUMN8GTKNzCq2o8V67CMtekbY4ltGy3dl+o9vf0QfqVIhRt1vqVM9STIdW5vJPFKljrbXlkxP8O0lU69pYwbmjEcmjzXX21nDkwb7fycP0+pT5VVJdX4+Z6p6pvONW113dhI8yVh38VyKcV67jaOkzf9laT9drJCzatUmY3qzjvNV4P9pC4TvakuZLuRKhp1KPPJ/wDs/k0ZtHRVFuVNneJPHE4rjKvUlxkyRG1ox4RRltaBkIXNvJ2SS4FVgyEAQBAEAQBAEAQGl+kQuaaNQOwDsGwMHDG9Oe4RwCt9L2ZbUWu/qPPa7tx9nNPg+HX0klq3bHutFrY95cGvDmSZhrrxAG4RdUe7pxjSpyisbt/aTLCtOVetCTzhprsefsbEoBahAEAQBAEAQBAEAQBAEAQBAW6tZrRLnNaOJA81tGLlwRrKcY75PBH19YbMwEmswxndN75ZXeNpWlwi/Iiz1C2gsua7t/kR9q11szMG36h/CB9SF3hptaXHC7SLU1q2huWX2Fj+KK7/ALmxVCNhdIHyx4rf9DSjy6q9d5y/dK83inQff+PmV9fpOplTpUhxIJ8z5JsWMOLb9dxn2mp1OEYx9drKf4Hbqn3tsu/9MH9N1P1VrDkU89vpmP0N9UX8lbHZ6RVupNN2NWtWqHiQPOT4rH7nNciKRn9lpy31Jyl67yV0Xq/Qs7r9JpDoiS5xwMTgTGwbFGrXdWqsTe4m2+n0LeW1TW/hxZm0rBSaSW02AnEkMaCeMgLk6s2sOT8SRGhSi8xik+xF88FzOpR4JyMd0rKwYab4C7+9iZGAxoAAAAAwAGAA2CEbbeWEklhHpYMhAEAQBAEAQBAEAQBAEBq3pEpTZmmOrUB7i1w8yFZaXLFZrpX0KXXo5tk+iS8mYeqdX/NA/wD22Zju0susPi1y63sf4eyT+O84abL/AOTn/wAqcX4YX1N1VQehCAIAgCAIDy0cSeX0CyYSPSwZMDSelqVBt6o4ZgQCC7ExN2ZIHBdqNvOq8RRGuLulQjtTZq1T0gYdGhjxf/s1Wa0npn8PuUj/AOQ9FP4/YjLRrlaqkhl1g/A2SB2mVIjp1CHK39pDnrN3UzsYXYvybVYNN2is03bM5hIN0vm71CWkyG4FwAw3qtqW1Km9889nb3l3RvbitHdSae/GeHDK6OL3bjF9XpSpm6jS5E+Tl0zYw5m/XccdnVKnPGPrvH8NWl/3ttfxDZA+YDwT9bRjyKS7/wAD9tuZ/wBld935+Rco6j2cGXuqPO2XAeQnxWstTrcIpI2hodunmTb7yRoatWVmVFh+KXfMSuEr2vLjJ+RLhptrDhBd+/zJGhZmMwYxrR+EAeSjynKXKeSXCnCG6KSLq1NwgKBAVQBAEAQBAEAQBAEAQBAEAQHl7w0SSAOJhZSb4GHJLeyPr6fszOtXp9zg48myu8bStLhFkWd/bQ41F45I20a7WVuRe/4W/wDdCkR02u+OF3kOet2seDb7F9cEfX1+b7FEn4nAeAB813jpT/1Iiz1+K5MH4kZX16tB6rabR2EnxMeCkR0uiuLbIU9euHyUl67TddXLca9mp1HYuIN7ZiHEHAdiqLqkqVVxXA9FYV3Xt41JcX9TF10o3rHU/DDh3OE+ErpYS2a8Tjq0Nu0n1YfxNX1WrgVbIdv82ke7pt8aisryPuVP/V/L5FNptRe0ov8A+0fn8zoioT1YQEfa9N0KT/V1Kga6JgyMImZiF3hbVZx2orKItS9oUp7E5YZH19crI3J7nfCx3mQAu8dOrvmx3kWes2keEs9iZifxle+5s1ap3R8ocuv7ds8uaXruOH7ztf1UpS9dWSn+L6QqGKdlayRMvnDvJGPCJWf09pBZlUz2emY/V6hUeIUku38ozaVktj2/zKgbOdxwBGMyCKZ5FcHUt4v3Y57fySY0rua9+WOzHw90x7Tq0XgipVqEGIN9xOyTBN3w24LpC9UcOMV4emcqmmuaanNvvf1x8OwxaOpdAPALyZ2F7Q7tADV1lqVVxyl8PucI6LbqSTk/FfQmaGrVnZlTBO/I8xChyva0ucsIabbw4RLWlNXBVAayrUpt2taXEO7Zct6N44PLim/XUa3GnKqsRm4rqz9SWsND1dNjCZLWhs74AE+Ci1JbU3LpZNow9nTjB8ySL60OgQBAEAQBAEAQBAEAQBAEAQBAEAQGt6w61iy1PVeqLjAdN66MZ4HcrC1sHXhtbWCovtVVrPY2cvGeJE2PXarUrU2+rptY57WnMugmMDP0UqpplOFNvLykyDR1urUqxjspJtLr9dxKa76UrWdtN1FwaHEhxugnIFufeo2n0KdWUlNcCbrF1Wt4RlSeM5TNJq6dtFTrV6m3J10ZbmwrhWtGPCKPOSv7mpyqj8vIjqtQuMuJJ3nE8yu8UlwIc5uT3vJ4CyalyzWd1RwYwFzjkBmdqxOcYLalwN6dOVSShBZbJyz6n2twxYG/E4fQk7lClqNCPPksoaNdyW9Y7X+SRoag1D16rG/CC7zhcJatD/MX68SXD/j9R8uaXZv+ht2gtF/ZqQpBxfBJkiM9kKqua/tp7eMF/Z2v6akqaeT3pxk2esIn+W7D+k7li3eKsX1ozeR2rea/6vyOa6CrQaTvctDOVQQ7wpjmvQ3McqS6Yv4fk8hZTw4Pomv/ANcfI6wvMHuAgNJ9JFmEUakAGSwmN8ET2Q7mVcaVN5lHvPO6/SWIT7vXxPGqmhRVc20PrB5aQQ1rcJGGIc0bBsHFZvblwTpxjjPrpNdNslVkq8p5xzY+qN3Ax4KnPR84vjZimBkqRI4FY4DijHtFjDsujxGfNdI1GjnOipdRepU4GZPEx9AtG8m8Y4PawbBAEAQBAEAQFNvBDG/JVDIQBAEBSUBVAEBFax6YFlpX4BcTDG7z/sBJ/wDak2tu689nm5yFf3itaW3z8EjUdIa12xoYSKdMPbfbDQZacjiT4hWtKwt3nGXh47/gUNfVryKTaUcrK7PFknqfUtFoea1Wq802YAdUOdvhuBAHiQo18qNKKhCKy/gibpcrmvN1KknsrhzZfd0G3XxN3bE937Kq8PGS9ys4PSwZNA9JFCKtJ/vMLfymf1q80qXuSj1+vI8tr8EqkJ9Ka8PyapTN3pAiRBHbmMf3krN79xSQez7yOp6a0U22UWNLi0SHggSeqRH9y81b13b1G8Z5j215aRvKUYt43p/AjrPqNZ29Y1HdrgB/aAfFd5apWfBJESnodtHi2+/6ElZ9WrKzKiw/FL/mJXCV7Xlxk/Il09NtYcILv3+Zo2u9jFO1G40AOa1wAEAezkOLVc6fUc6O987PNaxRVO591bmk/l8jA0LVDLRSeDgKje3pEAjlK73EdqlKPUyNZy2LiEk+dfH7HXl5U94EAQFHNkQcjgieDDWVg47SBZ65m1sHvZUAnkSvWPEtmXT80eBgpQ9pDnXmmdhpPvAOG0TzXlGsPB76Lykz0sGTW9f6N6yE+49ruZu/qVhpksV8dKf1KjW4bVq30NP5fMmrBUv06bwcC0OgRBloUOotmco9ZY0ZbdOM1zpP4HupZgXtf0pb+I3SCCILZjbMxsWFNqLj0m0qac1LfleHhwLrWAZADsC1bbN0kuB6WDIQBAEAQBAEAQFurWa3Fzg0cSB5raMXLgjWU4x3yeCPtGsVlZnWZ/Sb3yyu8bOvLhFkSeo2sOM15+RG2jXizN6vrH9jYH9xCkR0ys+OEQ6muW0eGX3fXBj0demOdAovIwyILuPRj6reWlyisuSOUNdhKWFB/PwNps1YPaHAOE7HAtcO0FVso7LwXdOanHOGu0j9YKFodTmzVLjx7MNh/CSMD4ea7206KlirHK8iLfU7iUM0JYa5t2/7nNtIaTtDiW1KlWQYILi2DEEXRhsXoaVCiknGKPIV7q5banKXZnHwK6F0xUs1S8x0gnpAzdcOO2dxifJYuLeFaGJLsMWl5Utqm1F7ufofrx8jp+h9K07TTv0z8TT1mncQvOV6E6MtmR7S1uqdzDbg+7oM2VxJJyvWvS/2muSD/LZ0Wcd7u8jkAvS2Vv7Gnh8Xvf0PEanefqa+VyVuX17/ACwWdHWM1XsZBdflrelAbGJJgGCM4jGVvVqKnFy4Y3v119Jrb0XVnGOM53Lfw5/hxxznU9H2NtGm2kzqtEcTvJ4k4rzdWo6k3N857ShRjRpqnHgjIXM6hAap6Q6ANGm8zDakGM4cDMTtwCs9Lk1Uklzoo9dgnRjJ8FL4HPACcBir7geTw3uR1rVivfslF34A38vRPkvL3cdmvJdfnvPeafPbtYPqx4biTc4DEmAoyWSW2lxDXTiMU4GU8mkekah06L4zBbOUQQRJjieRVzpUvdku883r1P3qcunK8jTHPJx25zMnDgrZJLceecm9/OdlstcPa1wMy0O44jBeSnFxbTPoVOanFNdGS8tTcxdJ2o0qT6gaXlowaASSchkulGCnNRbwcbiq6VNzSzjmOf6dt1tqyyoLoALyGS2AGguBxxgPbOePery3pW0Pej2b/XUeWva97VzGawlv3diz4ZWSHrWU0i0TIqUg/d1mkx3ER3KXGamn1PHgyvlSdFpZ5Uc+K+p1LV+rfs1F3+m3wEHyXm7mOzWkutntbKe1bwfUiQXAlEbrJRv2Ws3/AEye9ovDxCkWstmtF9ZEv4bdtNdT+G8san179jpHcC38riB4ALe+js15eJy0ue3aQfd4PBMqIWAQBAEBar2ljMXva0fiIHmtowlLkrJpOpCG+TSI+vrJZWzNZhj3Te+WV3jZ15f5ZEnqVrDjNd2/yIy0a82dvVFR/Y0Af3EHwUmOl1nxwiHU122jycsmLVpMNs32kDo3A+NsGDHbBUSFBut7J9OCwqXKjb+3XDCfcadpvW6oX/5d5FOB7Db07cwcMc1bW+nwUf5Fv7Sgu9YqOf8ADL3exZ+ZAWnTVoeTNaqRuvEDk3BTYW1KPCKKqpfXE3vm/EwHkkyc+Oa7rqIrbb3lGicBiUMJN7kZ9DQtof1aNQ/0kDmcFxlc0o8ZLxJULG4nyYPwLPTovxwex0EbQR/zt4Lf3akepnP36M9/FPh1o3XVHTj6tf1b3Ej1YiSDLhi8k5nb2Ac6e+tYwp7UVz/DmPR6XfTq1tiT/wArx536/O5KpPQETpzQza7H3WsFUx0i0GbpkNJzjCOxSre5dKSy3jo7SDeWca8HspbTxvx0b8HMbfZX0nuZVaQROGWeRGfRkzuOK9FSqRnFODPG16M6U3GouGfXZ5jRmkKlneKlJ0HaNhG4jaErUY1Y7M0Yt7ipbzU6b3+uJtmm9cG1LLFOW1anRcNrB7RB2zkO07lWW+nyhWzLgt66y9vNYjUtsU90pbmujp8TR1cnmToWoWiLjPtD+s8QydjN/fHIDeqHUrjal7KPBce09botm4Q9tPi+HZ9/I20hVZelUAQEZrExhs774JaIJAgGJE4ngSpFq5KqtniRL6MXQe2so5obM31uN+jSdeLS4GQ2DGPtDIYb9q9DtvY5pNYPHeyj7XfmEXnDfR8zetQas2W6fYe5vOHfqVNqUcVs9KX0PS6JPNts9Da+fzJw2ges9Ucy28M8RIBxiMyNqhbD2dtdOCy9otv2b44z3HujRDMGiBn39ixKTlxNowUN0Ua36QqU2drom68ciCD9FYaXLFVrpRUa5DNupdDOc3lf4PI5eTq+qVQOslJw92MvdJafLxXmL2OzXkvXSe50ySlawa6PLcSbnNZLnENkiSTEnADvwCjpOW5byY3GG97sl1am5GaU0e1wqVDF40TSEwBjJz4mOSkUazjsx5trJEuLeMlKb4uLic91gaLlmcCDFP1TiMRepuM9IcCD2Qr22fvTT6c9zPKX6WxSkuaOy+1G76j1b1jYPdLm/wBxI8CFT6hHFd9ePI9Ho8s2kerK+JPKEWZ5qMkEHIiOaynh5MNZWDWPR88ijUpnNlUjwH1BVjqazUjJc6KbRG1RlTf+ZP15mbrDrI2yOa003OLhIggDOIn/AIXG1s3XTaeMEi+1KNo0nFvJrtbXyqZ9XRYIx6RL/KFPjpUFypPy+pUy1+rJe5BLxf0I2064Wp2Twzg1gHnJUiGnUFzZ7yHU1m7lweO78kbX0vXf1q1Q/wBZA5AwpEbelHhFeBDneXFTlTfiYM7dq7EbLLjGOdg1pOzAE8YWG0uLN1GUuCyZtn0DaX9WhU723RzdC4yuqMeMkSIafcz4Qfl5nRdG2NwsIpV2YimWuaCJgSAJbOMQqCrUX6nbpvnzk9db0Zfo1TrLfhpr11HL61YOJIaG44ATgN2OJ2Y8F6SMWuLPFTqKT3LBsGpWiKNpNUVQTdukAOIGN6ZjsCg6hcVKKjsc+S10izo3Ln7RcMfM3Wz6uWVmVFn9QvfNKp5XleXGTPRw061hwgvPzJGlRawQ1rWjgAPJcHKUuLyS4wjHkrBYtGlKNPr1abeBe0HlK3jQqS5MW+45TuaNPlTS70cw1irMNpqVKTrzS6QRli0Xs+JK9HaxkqMYzXMeMv5wdzKdN5WePd9T3qfUItlGN5HNrgVi+WaEvXOZ0qTV3Dv8mdXXmD3IQEXp3QlO1Mh2Dx1XjNv+44KTbXM6Esrh0EK9sad1DEtz5n0fbqOd6X0Y+zkU6owN4gg4OIGBicAJ3bTnkL6hWjVW1Dq9evueUurWdu1Cp19/x9dfAin04/Y2qSnkgODRJ6taJNprhh6g6TzwGztOXPco93cexpuXPzEzTrN3NZRfBb32fc6wwAdEQIGQ2DZh3LzDy97PdLC3I9LBkIDwGAYgfuSfqVnOTXCW9FrSNG/SqM95jm8wQt6Utmal0NGleG3SlDpTXwOO1MYOJwxnPM58l6tHgJZeH64m5+jerIqs3FrhnjIcDPgqjVY42ZdqPQ6BPKnHsfmbh9kZf9YGgPIDS72rsgxPcqr2ktnZzu6C/wDZQ2ttLfwzz4L60OhD63UL9krDc29+Uh30Uuxls14kDU4bdrNdWfDecqJEcf3h+/ovS78nh92Os6FqFaJsxbIF2oQJzxDXZd5VFqUMVs9KPWaLUzb7OeDa8mbJTpumXOBjLowq9tY3It4xlnMmXgVodDxXote0teA5pzBxB7ltGTi8xe81nCM47MllGmekHR4bTpvpsa1jSQbuHWy6IwjDNW2mVszkpN5Z57XLdKnGUIpJfPqMn0b1ZoVG7qk82j/tK56rH+SL6vmdtAlmhKPQ/kjbQqsvSqA1bV+7TtVsp3iHF9+Nl2Zmf64jsVlc5nRpyxuxjv8ASKWy2adzWhnfnPdx+Y140NVtHqjSbeLS4HECAYxxI3Jp9zCjtbbxnA1iyqXCh7NZayQVn1GtB6zqbe8uPgI8VNlqlJcE2VlPQrh8ppfEkbPqA326xPwtA8SSo8tWf+YkuH/H4/7m+5fk1PTdhFCvUpAmGnAnOCARMdqtLeq6tJTfOUV5QVCvKmuCM3VGm37XTa9ocDIIIDgDBLT4DmuN637BuLJOlxj+qjGSzx6zqNOmGiAABwELzbbfE9rGKjuSPawZBQHFbbRuVHs91xbyJH0Xr6ctqCl0o+dVobFSUehtE9qHUP2hzGuul9MgGJggggxtyKhakl7JNrOGWmiSft3FPGYvx3GRrDb7dRddq1HBpPRcyA0jbDg0Y8Dj2rna0rWpHMYrPX+TtfXF9Qlicnjmax9Pga5Xt1R836j3fESfA7VYRpQjwSRTzuKk+VJvtFhsZqvFMFrSci5wa3KcSdvDisVKmxHaeTNGi609hNJ9b3GRZdB2ioJZSeQdsQ0jeHGAQtJ3VGHKkjrTsLiovci2vgbjqhqs6g/11aL8Q1oM3ZwJJGExIw3qpvr6NWOxT4dJf6XpUqEva1ePMuj7m3KrL4IAgIzWLR7a9Co0tDnBpLN4cB0YOzFSLWq6dVNPn39hDv7eNahKLWXh47eY5WbOQ04NkZ9NpORMRO6fBem2039meJ9k1Hm8V5ZNn9HFaKtRnvMvfldH6lW6rHMIy6GXOgTxUlHpWfB/c6AqM9SEAQBAEByl2inesri5WLmlwZcYTJvxiYwESZ4L0yrrYg8rfjOX1HiHaS9pUWJZTeMLnyT2o+iq9Gs59Sm5rHMIkkDGWkYTOw7FB1CvSqU1GMstMtNHtK9Gq5Ti0mvobuD4cFUHoiqwZPFekHtcxwlrgWkbwRBHJZjJxaa4o1nBTi4y4PcYVDQdnZ1aNPDaWgnmcV2lc1pcZMjwsreHJgvAzfUtiIEcBH7yC47TJGxHGMHqFg2DRGAyQJYKoCF1xs9+yVRtADvykE+AKl2M9mvHwK/Vae3azXRv8DXPRrV6dZm9rXciR+pWGrR92L7So/49L3px7Pmb6qQ9OEBqlT+XpZv+rS8gf/EFZr37F/8AV+vMpH/Hqi/7R9eRtT5gxnsnJVq6y6ecbiqwZCA5xr5QDbVegdJjXZ5xLTHcByV/pss0cdDZ5LWqaVznHFJ+aIXRda5XouByqNP9zZx4hTK0dqnJPoZXW09itTaf+l8jsK8oe+CAFAcl1so3LXWERLr35gDPivUWUtqhE8LqkNi6msc+fE9aqVblrone+7PxAt/UFi9jtUJLqyZ0yahdQfXj4Y+Z1O0UBUaWPaCDgQcQvNRk4vMWe2nBTi4yWUzQtYtTXU5qWeXMzLM3t7PeHj2q7tdRU/dqbn0nl7/RZU8zob10c67OnzNUDcJnD9lWed5SJYWTYNXtYTZmXWy7pS5pIDbsZM235x48VBurRVpZe7dx6+vqLWw1F28Nlb9+WubHV1m/6J0rTtDL9M9rTg5vaPrkqOtQnRliSPUW11TuIbUH3c6M4riSQgCAo4TggaycbtNN15zDedcJbtJaGmOUr1sJR2VLcsnz6pCW24PLxu7kbJqexzK1KKNRp6YqVIJYQRLBuEEDFV981KnL3lzYXP1lxpcZQrQ9xp78vmxzdSOgqiPUhAEAQBAEAQHiqXR0QCeJgZ449izHGd5rLOPd4ntYNi1arM2o0seLzTmDtgz9FtCcoPajxNKlONSLjNZTLkYRsWptjmKoZCAo44YLKMPqPDb04xGyM89s8Fl7ONxqtrO8rWphzS05OBB7CIKxFuLTRmcVKLi+c5zqITTthYcy1zD2gg/pKv8AUfft1JdKZ5PRs07twfQ0dJXnz1wQGqa2dC1WOqMOncJ4Et+jnKzsveo1YdWSk1PMLmhUXTjy+5tQCrC7LVmFTpesLT0ujdBHR2TJOOa3nsbtnP3OdP2m/bxx3Y6OvrLy0OhpPpGpY0agz6TfIgTzVxpUt0o9h53Xob4T7V5fc0e/5ctqucHmto7PYq1+mx/vNDuYBXkakdmbj0M+h0p7dOMulJl8FaHQIDnPpDpXbSx49pg5tJ/4V/pcs0XHoZ5LXoONxGa515M1ux1Syox8HouDhGZgg4clYVI7UXHqKejJwqRl0NP4nY3V4GIxjZiCTu3ryajl7j6C6mFvPdFxM3t55bNu5YklzGYNvia/rHqoy0S+nDKu/wBl3xAZHiPFTrW/lS92W+JV3+k07j34bpfB9v1Of2mwVKdT1T2ODxsAkkTmIzGeKvIVYTjtxe48tUt6tOp7OaeV63G16r2J4DJZUa8O64a5gu4npOcekMxEHrDiqy8qxbeGsY4bn4dHjzF5p1GaUcxaeeOGt2/i3x8Oc3GxveQRUaAQYkGQ4e9GYndsnMqpmop+6y/pObXvrD8+vq7PiZC0OoQBAWqVnY0kta0EmSQACScSTC2c5PizSNOEd8UkXL2zatcG2SqGQgLNBjmzecXS4kExgD7OAGAy29q3k08YWNxzgpRzl53+lwLy0OgQBAEAQBAEAQBAEB4c4xgATxMDjjB8llJc5q28buJ5bUBEjbGzfkstPgYUlx6StBxIN5t3EjOcJz70kknuYg21vWDnADm6RqOs7S8te8w3HMEO5Fyv/ddpFVHjKR5LElqEpUVnDb+T+LOlrzx7AIDWPSDS/wAs14zZUB5gjzIVjpkv5XF86KfW4v8ATqS5mmbHZ6l5rXe8AR2ESFAktltFtCW1FS6T0GCSYxOZ7MvNYy8YM4WcnpYMmr+kGzzZrw9moCe8Fv1HJWWmTxWx0r7lNrlPNttdDT+RzpzMP3huHar5M8i44R1PVVwqWOkHAEXSwg4ghpLYOwiAvNXicLiWOnPzPb6c1VtIKW/djw3EyBCiFgVQGqa7aFq2j1TqIvkSCJaAAYxkxtHFWen3MKW0p7ij1iyq3Gw6azjPQQlHUe0O6xptne4kz3N7dqmS1OiuGWV0NDuJcppeuw6DZqZaxrXGSGgE7yBBKoptOTaPVU4uMUnxwXVqbhAUKAqgCAoQgKoAgCApCAqgCAoQhgAIZBdCYMZKMfO/vBHmstYCeT0sGQgCAIC3WrtYJc5rRxIHmtoxlLgjWU4x3yaRiWjTFFjS8vlgzc0Oe3cMWgjNdI29SUtlLf0cDhO8owjtuW7pWWvge9H6RZXaH05LDIDjAGBg4EznwWKtGVJ7MuPQbULiFaO1Dh0+t5fcyTtiDv2xlGWS0T3HRrLPbGALDeTZRSI3TujalcNFOu6jBMls4gxuI3KRb1oUm3KO0RLy2qV0lTm49n5Rh6F1WbZ6vrvWve+CDMAGc5zPiutxfSqw2NlJEe00uFvU9ptNs2BQS0CAidarP6yyVm/hvflId9FKsp7NeL6/PcQdSp+0tZrqz4byurFa/ZKJGJDLv5ej+lYu47NeS6/PeZ0+e3awa6MeG4lFGJpQngsmMmHpmwfaKL6U3b0YxMQQQYw3LrQq+yqKfQR7qh7ei6beMmu0dQaQ69WoewNb5gqfLVanNFFTDQKK5Un8PubLovRzLPTFOnN0EnEycc1X1q0qstqXEuLe3hbw2IcDLXI7nksBx4RzifJZyYaTDQAABgMgPom97wkksFm32oUqbnkgQNsxwGAJ5AranBzkoo51qqpQc3zeus9FhLmuvkNAMtAEOmIMxOH1TKSax3m2y3JSzu6C8tDcICiAqgKICqAICgHFDCKoZCAIAgPBJnZHnngFnmMZeSjgDBk4dwOH/Kytxq8PG8s19IUmYPqMb8TgPNbRo1JcmLZpO4pQ5Uku1ke/Wqyg3fXCZjAEj8wER3rurGu1nZ9eZFeqWils7frt4Fk61077qYp1b7WkgFuDiBIAIJz2HIrf9BPZUsrHryOb1WntuCjLKXRx6ufjzPgYn+PW2p91YyNxeT9bq6/pbaHLq+HpnD9fe1P66GO30i5So6Sq9epSoDc1oc76jxWrlZQ5Kcvh68DeMNSq8qUYdiy/n5khZtCba1atVPF5az8jY8ZXCdz/AOEUu7f4slU7LnqTlJ9uF4IzqFgpMxZTY07w0TzzXGVWcuLZJhQpQ3xil3F2vQa9pa9oc05giQYMjA8QtYycXmLwzacIzjsyWV0FulZmti4xrYwENAjl2LLm3xbZrGnGPJSRccDewyOePblxkhY3YN2nkuQtTYIAEAQBAWrVSvscw5OaW8xC2hLZkn0GlSO3BxfOsGu+j+tNmLDmx5bzh3mSp+pxxW2ulFVok27fZfM2vmbKN6ry3PSwZCAIAgCAIAgPIBnEiNmGSyYw+ctUKRBJcZnLPDmexbSkmkkaQi022y+tDoUAQFUAQBAEAQFCYzQZwYVo0xQZ1q1McLwnkMV2jb1ZcIvwI87uhDlTXiRto1ysjcnud8LT5ugKRHTq8ubHeQ56zaR4Sz2JmJ/GV/7mzVqndHyhy6/t2z/ZNL13HD952/6qUn66sg6U0jU+7srWD8Zx8XDyT2FnHlVG+z8MO61GfIpJdv5QNh0k/F9op027mjEcm/VPa2UeTBv12/Iew1KfKqKK6vx8yg1Rc/Cta6z9uEgc3EhP3CMeRTS9dwWkyluq1pP13mbYtUrNTBF0vDs7xnLEZQuNTUK0nxx2EijpNtTTWM56SQo6Fs7erQpA77gJ5kLjK5rS4yfiSo2VvHeoR8EZzWgYAADguLbfEkJJbkVWDIQBAEBQoDz6sTMCd8CefeeZWcvGDGys5PawZCAIAgCAIAgNZ1XLGWi1UWBzYfexcCDJdiAGiBlvVjebUqVObxw9c5T6fswr1qcU1h549vUjZI/cqvLfB6WDJ4rtJaQ03XEYGJg7DG3sWYtJ70azTcWovD6TFstaq9jSWCm72g7GDwu4Ed4XWcacZNJ5XUcac6s4JuOy+fP24l9tJ3tO5NAHjK02lzI6KMud+vie3RnJw4nyGa1WeBs8cT0CsGx4qVg3MtHaYzyWyi3wNJTUeOC368Xh02wcgM+c/RZ2XjgzG2trii/K0Oh5qE+yAe0xhtyBWVjnNZN8x5dXDWgvIbvkgR3rOy28R3mHNJZluMC06w2Zmdamew3vlld4WlaX+WRamoW0OM15+RGVtdrM3I1H/CyB/cQpEdMrPjhd5DnrdtHhl9i+uC03WytU+4sdRw94zGGeTY8Vt+gpw/sqJeu01Wq1qn9VFvr9L5nr7TpOplSpUhvJBPzHyTYsocZNmfaanU4QjH12sp/gtvqfe2y5/wBMH9Ian6m1hyKee30zH6K/qL+Stjs9IqNSmOxrV61Q9secnxWP3KS5EUvXcZ/ZYS31akpeu8zbPqjZG/8Ax3j+Jzj4TC5S1CvL/RIhpFpH/Oe1skrPoyjT6lKm3iGNB5wo8q9SXKk33kuFtRp8iCXcjLXI7hAEAQBAEAQBAEAQBAEAQBAEAQBAEAQBAadUtLbNpOo95hlSkD2dUT3XCeatlB1rOKjxT+v1KB1I2+pSlJ7pR+n0ZtNpe6OgL0xhMYFwDjPBpJ7lWQUc+969Muqjlj3Vnh57/hvLond3HZvxWu433npw7lhGWULd5Pks5GDHFmpuuO6xGLXE3jvkFb7c1lcDl7OnLD49D4nq0W2nT69RjficG+ZWI0pz5KbM1K1Ony5JdrI20a0WVkzWB4NBd4tCkxsa8uESHPVLWHGfhv8AIwBrhQc8Np0qj3EgA3R2A5zhO5dv26rGOZSSRHWsUJzUYRbfZ6ZsdWm50dItgyYgzGwkjLfGPEKAmlndktZRlLG/BY0hQe9v8t91xBb0m3m4jMjeIw7cjkt6UoxfvLKOdeE5R9yWHjHDK7/Xca5Z9VbTAa+2OawYBrL0RuzAHIqfK+o5zGms9ZUw0q5woyrNJcyz9UZFLUezzL3VXnbLgPIT4rm9Tq8IpI6x0O3zmbk+8kbPqzZWZUWn4pd8xK4Sva8uMmS4aZaw4QXfv8yRoWVjOoxrfhaB5KPKcpcp5JcKUIclJdgs1G5fxwLi4YREgSPzSe9ZnLax2GKcNnPW8+u/JeWh0CAIAgCAIAgCAIAgCAIAgCAIAgCAIAgCAIAgCAIAgNK12aG2mzvd1SC0zlAz+dW+ntujOK48fXgee1dRjcUpy4b168SQ/jGyXBi6fdDDIjITls2FcP2642vnklfvFps8e7HpFg65h33NnrVI4R4i8t/21rlzS9dxz/eVJfxU5P13mM/We1vMU6DGT75x8S3yXRWVvHlTb7PTOL1O8m8Qppdv5Req2LSTyC6rSYPwjEdkMJnvWsatlHcot+u06SoanN5c4rs/BZdqzXeS2paar8JwkNPCXGJ7lsr2lFJxgkc3plebanVk/IyNE6lUgJrtDjsAe7DtcLs8h3rStqU2/wCN/Bfc622i0kv5lnvf28vEnKGgbMzq0afaWhx5ulQ5XVaXGTLGFjbQ4QXgZ7KYAhoA7BC4Nt8SUopLCPSwZCAIAgCAIAgCAIAgCAIAgCAIAgCAIAgCAIAgCAIAgCAIAgCAIAgCA1jXRgcbOCARfdmJ2BWNg2lPHQin1WKlKkmud+RK6L0dRawFtKmDvDGg84UatWqOWHJ+JNt7elGKagl3IkHMBEEAjdsXDLW8lNJrDKtaBlgsZCWCqGQgCAIAgCAIAgCAIAgCAIAgCAIAgCAIAgCAIAgCAIAgCAIAgCAIAgCA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57348" name="AutoShape 4" descr="data:image/jpeg;base64,/9j/4AAQSkZJRgABAQAAAQABAAD/2wCEAAkGBxQSEhUSEhQVFhQXGB8XGBgYFxoXFRgcGhcYGBUXHBcYHSggHRolGxYXITEhJSkrLi4uFx8zODMsNygtLiwBCgoKDg0OGxAQGywmICUsLCw0LDQ0LzQ0NCw0LCwvNCwsNDcsLyw0LCwsNCwsNCwsNC8sLCwsLCwsLCwsLCwsLP/AABEIAJoBRwMBEQACEQEDEQH/xAAbAAEAAQUBAAAAAAAAAAAAAAAABQEDBAYHAv/EAEUQAAEDAQQGBgcGBAUEAwAAAAEAAhEDBBIhMQUGQVFhkSIycYGhsQcTQlJyssEUM2KSwvAWI4KiFSRj0eFz0tPxQ1PD/8QAGwEBAAIDAQEAAAAAAAAAAAAAAAQFAQIDBgf/xAA5EQACAQMBAwkHBQACAgMAAAAAAQIDBBEFEiExMkFRYXGBkbHwEyKhwdHh8RQVIzNCBmJSgiRyov/aAAwDAQACEQMRAD8A7igCAIAgCAIAgCAIAgCAIAgCAIAgCAIAgCAIAgCAIAgCAIAgCAIAgCAtVrQxgl7mtH4iB5raMJS4LJpOpCCzJpEdaNZLKzOsw/Cb/wAsqRGzry4RfkRJ6law4zXdv8iPra7WcGGCo87IbHzEFd46ZWe94RFnrduniKb7vqXm6crv+7sr8pl0jPIQ8NHIlaO1pR5VReuzPkdFfV58ik+/74+DZ6Yy31Di6jRGGQ9Y7jgcPFYbtYcE5fA2Svqj3uMV4sx9JaDtTm9C2VC4A4QGBx9kC5EduK6UrqhF76ax4+ZxuLG6lH3azz4Z8MYIXVR76dtDKnrLzqZafWZ3hBdG9ssIB4KXeqMrbajjCfMV+mucLzZntZccb+nnx1ZW46AqM9QEAQBAEAQBAEAQBAEAQBAEAQBAEAQBAEAQBAEAQBAEAQBAEAlAWa1WBhdO+XRG7YVtGOeJpKeOGPEuMMgFYfE2TyiF0zZrY+oPs9VjKcCZAvTJmOicIhS6E7aMf5Itv11lfd07yc/4ZpR+fgzA/hi0P++ttQ8GyB80eC7/AK2jHkUkRv2y4n/ZXfd+S7Q1Js4kuNR5Od5w+gB8VrLU6z4YRtDRLdZcm3npZI0NXLKzKiz+oXvmlR5XleXGTJcNOtYcILv3+ZI0aDWYNa1vYAPJcJSlLiyXGEY8lJFxamwQBAaprJ/Lt1jq+8SzxA//AEVnae/bVYd/rwKS/wD472hU6d3rxNrVYXYQBAEAQBAEAQBAEAQBAEAQBAEAQBAEAQBAUc4DPBMZMN44mFW0xQZN6tTwxIvAnkMV2jb1ZcIs4Su6EeM14kbW1xsom65z4zutO8DN0DMhSI6dXfFYIctYtVnDb7F9cEnYtJsqlwbN5pIII3GMDkR2FR6lGUMN8GTKNzCq2o8V67CMtekbY4ltGy3dl+o9vf0QfqVIhRt1vqVM9STIdW5vJPFKljrbXlkxP8O0lU69pYwbmjEcmjzXX21nDkwb7fycP0+pT5VVJdX4+Z6p6pvONW113dhI8yVh38VyKcV67jaOkzf9laT9drJCzatUmY3qzjvNV4P9pC4TvakuZLuRKhp1KPPJ/wDs/k0ZtHRVFuVNneJPHE4rjKvUlxkyRG1ox4RRltaBkIXNvJ2SS4FVgyEAQBAEAQBAEAQGl+kQuaaNQOwDsGwMHDG9Oe4RwCt9L2ZbUWu/qPPa7tx9nNPg+HX0klq3bHutFrY95cGvDmSZhrrxAG4RdUe7pxjSpyisbt/aTLCtOVetCTzhprsefsbEoBahAEAQBAEAQBAEAQBAEAQBAW6tZrRLnNaOJA81tGLlwRrKcY75PBH19YbMwEmswxndN75ZXeNpWlwi/Iiz1C2gsua7t/kR9q11szMG36h/CB9SF3hptaXHC7SLU1q2huWX2Fj+KK7/ALmxVCNhdIHyx4rf9DSjy6q9d5y/dK83inQff+PmV9fpOplTpUhxIJ8z5JsWMOLb9dxn2mp1OEYx9drKf4Hbqn3tsu/9MH9N1P1VrDkU89vpmP0N9UX8lbHZ6RVupNN2NWtWqHiQPOT4rH7nNciKRn9lpy31Jyl67yV0Xq/Qs7r9JpDoiS5xwMTgTGwbFGrXdWqsTe4m2+n0LeW1TW/hxZm0rBSaSW02AnEkMaCeMgLk6s2sOT8SRGhSi8xik+xF88FzOpR4JyMd0rKwYab4C7+9iZGAxoAAAAAwAGAA2CEbbeWEklhHpYMhAEAQBAEAQBAEAQBAEBq3pEpTZmmOrUB7i1w8yFZaXLFZrpX0KXXo5tk+iS8mYeqdX/NA/wD22Zju0susPi1y63sf4eyT+O84abL/AOTn/wAqcX4YX1N1VQehCAIAgCAIDy0cSeX0CyYSPSwZMDSelqVBt6o4ZgQCC7ExN2ZIHBdqNvOq8RRGuLulQjtTZq1T0gYdGhjxf/s1Wa0npn8PuUj/AOQ9FP4/YjLRrlaqkhl1g/A2SB2mVIjp1CHK39pDnrN3UzsYXYvybVYNN2is03bM5hIN0vm71CWkyG4FwAw3qtqW1Km9889nb3l3RvbitHdSae/GeHDK6OL3bjF9XpSpm6jS5E+Tl0zYw5m/XccdnVKnPGPrvH8NWl/3ttfxDZA+YDwT9bRjyKS7/wAD9tuZ/wBld935+Rco6j2cGXuqPO2XAeQnxWstTrcIpI2hodunmTb7yRoatWVmVFh+KXfMSuEr2vLjJ+RLhptrDhBd+/zJGhZmMwYxrR+EAeSjynKXKeSXCnCG6KSLq1NwgKBAVQBAEAQBAEAQBAEAQBAEAQHl7w0SSAOJhZSb4GHJLeyPr6fszOtXp9zg48myu8bStLhFkWd/bQ41F45I20a7WVuRe/4W/wDdCkR02u+OF3kOet2seDb7F9cEfX1+b7FEn4nAeAB813jpT/1Iiz1+K5MH4kZX16tB6rabR2EnxMeCkR0uiuLbIU9euHyUl67TddXLca9mp1HYuIN7ZiHEHAdiqLqkqVVxXA9FYV3Xt41JcX9TF10o3rHU/DDh3OE+ErpYS2a8Tjq0Nu0n1YfxNX1WrgVbIdv82ke7pt8aisryPuVP/V/L5FNptRe0ov8A+0fn8zoioT1YQEfa9N0KT/V1Kga6JgyMImZiF3hbVZx2orKItS9oUp7E5YZH19crI3J7nfCx3mQAu8dOrvmx3kWes2keEs9iZifxle+5s1ap3R8ocuv7ds8uaXruOH7ztf1UpS9dWSn+L6QqGKdlayRMvnDvJGPCJWf09pBZlUz2emY/V6hUeIUku38ozaVktj2/zKgbOdxwBGMyCKZ5FcHUt4v3Y57fySY0rua9+WOzHw90x7Tq0XgipVqEGIN9xOyTBN3w24LpC9UcOMV4emcqmmuaanNvvf1x8OwxaOpdAPALyZ2F7Q7tADV1lqVVxyl8PucI6LbqSTk/FfQmaGrVnZlTBO/I8xChyva0ucsIabbw4RLWlNXBVAayrUpt2taXEO7Zct6N44PLim/XUa3GnKqsRm4rqz9SWsND1dNjCZLWhs74AE+Ci1JbU3LpZNow9nTjB8ySL60OgQBAEAQBAEAQBAEAQBAEAQBAEAQGt6w61iy1PVeqLjAdN66MZ4HcrC1sHXhtbWCovtVVrPY2cvGeJE2PXarUrU2+rptY57WnMugmMDP0UqpplOFNvLykyDR1urUqxjspJtLr9dxKa76UrWdtN1FwaHEhxugnIFufeo2n0KdWUlNcCbrF1Wt4RlSeM5TNJq6dtFTrV6m3J10ZbmwrhWtGPCKPOSv7mpyqj8vIjqtQuMuJJ3nE8yu8UlwIc5uT3vJ4CyalyzWd1RwYwFzjkBmdqxOcYLalwN6dOVSShBZbJyz6n2twxYG/E4fQk7lClqNCPPksoaNdyW9Y7X+SRoag1D16rG/CC7zhcJatD/MX68SXD/j9R8uaXZv+ht2gtF/ZqQpBxfBJkiM9kKqua/tp7eMF/Z2v6akqaeT3pxk2esIn+W7D+k7li3eKsX1ozeR2rea/6vyOa6CrQaTvctDOVQQ7wpjmvQ3McqS6Yv4fk8hZTw4Pomv/ANcfI6wvMHuAgNJ9JFmEUakAGSwmN8ET2Q7mVcaVN5lHvPO6/SWIT7vXxPGqmhRVc20PrB5aQQ1rcJGGIc0bBsHFZvblwTpxjjPrpNdNslVkq8p5xzY+qN3Ax4KnPR84vjZimBkqRI4FY4DijHtFjDsujxGfNdI1GjnOipdRepU4GZPEx9AtG8m8Y4PawbBAEAQBAEAQFNvBDG/JVDIQBAEBSUBVAEBFax6YFlpX4BcTDG7z/sBJ/wDak2tu689nm5yFf3itaW3z8EjUdIa12xoYSKdMPbfbDQZacjiT4hWtKwt3nGXh47/gUNfVryKTaUcrK7PFknqfUtFoea1Wq802YAdUOdvhuBAHiQo18qNKKhCKy/gibpcrmvN1KknsrhzZfd0G3XxN3bE937Kq8PGS9ys4PSwZNA9JFCKtJ/vMLfymf1q80qXuSj1+vI8tr8EqkJ9Ka8PyapTN3pAiRBHbmMf3krN79xSQez7yOp6a0U22UWNLi0SHggSeqRH9y81b13b1G8Z5j215aRvKUYt43p/AjrPqNZ29Y1HdrgB/aAfFd5apWfBJESnodtHi2+/6ElZ9WrKzKiw/FL/mJXCV7Xlxk/Il09NtYcILv3+Zo2u9jFO1G40AOa1wAEAezkOLVc6fUc6O987PNaxRVO591bmk/l8jA0LVDLRSeDgKje3pEAjlK73EdqlKPUyNZy2LiEk+dfH7HXl5U94EAQFHNkQcjgieDDWVg47SBZ65m1sHvZUAnkSvWPEtmXT80eBgpQ9pDnXmmdhpPvAOG0TzXlGsPB76Lykz0sGTW9f6N6yE+49ruZu/qVhpksV8dKf1KjW4bVq30NP5fMmrBUv06bwcC0OgRBloUOotmco9ZY0ZbdOM1zpP4HupZgXtf0pb+I3SCCILZjbMxsWFNqLj0m0qac1LfleHhwLrWAZADsC1bbN0kuB6WDIQBAEAQBAEAQFurWa3Fzg0cSB5raMXLgjWU4x3yeCPtGsVlZnWZ/Sb3yyu8bOvLhFkSeo2sOM15+RG2jXizN6vrH9jYH9xCkR0ys+OEQ6muW0eGX3fXBj0demOdAovIwyILuPRj6reWlyisuSOUNdhKWFB/PwNps1YPaHAOE7HAtcO0FVso7LwXdOanHOGu0j9YKFodTmzVLjx7MNh/CSMD4ea7206KlirHK8iLfU7iUM0JYa5t2/7nNtIaTtDiW1KlWQYILi2DEEXRhsXoaVCiknGKPIV7q5banKXZnHwK6F0xUs1S8x0gnpAzdcOO2dxifJYuLeFaGJLsMWl5Utqm1F7ufofrx8jp+h9K07TTv0z8TT1mncQvOV6E6MtmR7S1uqdzDbg+7oM2VxJJyvWvS/2muSD/LZ0Wcd7u8jkAvS2Vv7Gnh8Xvf0PEanefqa+VyVuX17/ACwWdHWM1XsZBdflrelAbGJJgGCM4jGVvVqKnFy4Y3v119Jrb0XVnGOM53Lfw5/hxxznU9H2NtGm2kzqtEcTvJ4k4rzdWo6k3N857ShRjRpqnHgjIXM6hAap6Q6ANGm8zDakGM4cDMTtwCs9Lk1Uklzoo9dgnRjJ8FL4HPACcBir7geTw3uR1rVivfslF34A38vRPkvL3cdmvJdfnvPeafPbtYPqx4biTc4DEmAoyWSW2lxDXTiMU4GU8mkekah06L4zBbOUQQRJjieRVzpUvdku883r1P3qcunK8jTHPJx25zMnDgrZJLceecm9/OdlstcPa1wMy0O44jBeSnFxbTPoVOanFNdGS8tTcxdJ2o0qT6gaXlowaASSchkulGCnNRbwcbiq6VNzSzjmOf6dt1tqyyoLoALyGS2AGguBxxgPbOePery3pW0Pej2b/XUeWva97VzGawlv3diz4ZWSHrWU0i0TIqUg/d1mkx3ER3KXGamn1PHgyvlSdFpZ5Uc+K+p1LV+rfs1F3+m3wEHyXm7mOzWkutntbKe1bwfUiQXAlEbrJRv2Ws3/AEye9ovDxCkWstmtF9ZEv4bdtNdT+G8san179jpHcC38riB4ALe+js15eJy0ue3aQfd4PBMqIWAQBAEBar2ljMXva0fiIHmtowlLkrJpOpCG+TSI+vrJZWzNZhj3Te+WV3jZ15f5ZEnqVrDjNd2/yIy0a82dvVFR/Y0Af3EHwUmOl1nxwiHU122jycsmLVpMNs32kDo3A+NsGDHbBUSFBut7J9OCwqXKjb+3XDCfcadpvW6oX/5d5FOB7Db07cwcMc1bW+nwUf5Fv7Sgu9YqOf8ADL3exZ+ZAWnTVoeTNaqRuvEDk3BTYW1KPCKKqpfXE3vm/EwHkkyc+Oa7rqIrbb3lGicBiUMJN7kZ9DQtof1aNQ/0kDmcFxlc0o8ZLxJULG4nyYPwLPTovxwex0EbQR/zt4Lf3akepnP36M9/FPh1o3XVHTj6tf1b3Ej1YiSDLhi8k5nb2Ac6e+tYwp7UVz/DmPR6XfTq1tiT/wArx536/O5KpPQETpzQza7H3WsFUx0i0GbpkNJzjCOxSre5dKSy3jo7SDeWca8HspbTxvx0b8HMbfZX0nuZVaQROGWeRGfRkzuOK9FSqRnFODPG16M6U3GouGfXZ5jRmkKlneKlJ0HaNhG4jaErUY1Y7M0Yt7ipbzU6b3+uJtmm9cG1LLFOW1anRcNrB7RB2zkO07lWW+nyhWzLgt66y9vNYjUtsU90pbmujp8TR1cnmToWoWiLjPtD+s8QydjN/fHIDeqHUrjal7KPBce09botm4Q9tPi+HZ9/I20hVZelUAQEZrExhs774JaIJAgGJE4ngSpFq5KqtniRL6MXQe2so5obM31uN+jSdeLS4GQ2DGPtDIYb9q9DtvY5pNYPHeyj7XfmEXnDfR8zetQas2W6fYe5vOHfqVNqUcVs9KX0PS6JPNts9Da+fzJw2ges9Ucy28M8RIBxiMyNqhbD2dtdOCy9otv2b44z3HujRDMGiBn39ixKTlxNowUN0Ua36QqU2drom68ciCD9FYaXLFVrpRUa5DNupdDOc3lf4PI5eTq+qVQOslJw92MvdJafLxXmL2OzXkvXSe50ySlawa6PLcSbnNZLnENkiSTEnADvwCjpOW5byY3GG97sl1am5GaU0e1wqVDF40TSEwBjJz4mOSkUazjsx5trJEuLeMlKb4uLic91gaLlmcCDFP1TiMRepuM9IcCD2Qr22fvTT6c9zPKX6WxSkuaOy+1G76j1b1jYPdLm/wBxI8CFT6hHFd9ePI9Ho8s2kerK+JPKEWZ5qMkEHIiOaynh5MNZWDWPR88ijUpnNlUjwH1BVjqazUjJc6KbRG1RlTf+ZP15mbrDrI2yOa003OLhIggDOIn/AIXG1s3XTaeMEi+1KNo0nFvJrtbXyqZ9XRYIx6RL/KFPjpUFypPy+pUy1+rJe5BLxf0I2064Wp2Twzg1gHnJUiGnUFzZ7yHU1m7lweO78kbX0vXf1q1Q/wBZA5AwpEbelHhFeBDneXFTlTfiYM7dq7EbLLjGOdg1pOzAE8YWG0uLN1GUuCyZtn0DaX9WhU723RzdC4yuqMeMkSIafcz4Qfl5nRdG2NwsIpV2YimWuaCJgSAJbOMQqCrUX6nbpvnzk9db0Zfo1TrLfhpr11HL61YOJIaG44ATgN2OJ2Y8F6SMWuLPFTqKT3LBsGpWiKNpNUVQTdukAOIGN6ZjsCg6hcVKKjsc+S10izo3Ln7RcMfM3Wz6uWVmVFn9QvfNKp5XleXGTPRw061hwgvPzJGlRawQ1rWjgAPJcHKUuLyS4wjHkrBYtGlKNPr1abeBe0HlK3jQqS5MW+45TuaNPlTS70cw1irMNpqVKTrzS6QRli0Xs+JK9HaxkqMYzXMeMv5wdzKdN5WePd9T3qfUItlGN5HNrgVi+WaEvXOZ0qTV3Dv8mdXXmD3IQEXp3QlO1Mh2Dx1XjNv+44KTbXM6Esrh0EK9sad1DEtz5n0fbqOd6X0Y+zkU6owN4gg4OIGBicAJ3bTnkL6hWjVW1Dq9evueUurWdu1Cp19/x9dfAin04/Y2qSnkgODRJ6taJNprhh6g6TzwGztOXPco93cexpuXPzEzTrN3NZRfBb32fc6wwAdEQIGQ2DZh3LzDy97PdLC3I9LBkIDwGAYgfuSfqVnOTXCW9FrSNG/SqM95jm8wQt6Utmal0NGleG3SlDpTXwOO1MYOJwxnPM58l6tHgJZeH64m5+jerIqs3FrhnjIcDPgqjVY42ZdqPQ6BPKnHsfmbh9kZf9YGgPIDS72rsgxPcqr2ktnZzu6C/wDZQ2ttLfwzz4L60OhD63UL9krDc29+Uh30Uuxls14kDU4bdrNdWfDecqJEcf3h+/ovS78nh92Os6FqFaJsxbIF2oQJzxDXZd5VFqUMVs9KPWaLUzb7OeDa8mbJTpumXOBjLowq9tY3It4xlnMmXgVodDxXote0teA5pzBxB7ltGTi8xe81nCM47MllGmekHR4bTpvpsa1jSQbuHWy6IwjDNW2mVszkpN5Z57XLdKnGUIpJfPqMn0b1ZoVG7qk82j/tK56rH+SL6vmdtAlmhKPQ/kjbQqsvSqA1bV+7TtVsp3iHF9+Nl2Zmf64jsVlc5nRpyxuxjv8ASKWy2adzWhnfnPdx+Y140NVtHqjSbeLS4HECAYxxI3Jp9zCjtbbxnA1iyqXCh7NZayQVn1GtB6zqbe8uPgI8VNlqlJcE2VlPQrh8ppfEkbPqA326xPwtA8SSo8tWf+YkuH/H4/7m+5fk1PTdhFCvUpAmGnAnOCARMdqtLeq6tJTfOUV5QVCvKmuCM3VGm37XTa9ocDIIIDgDBLT4DmuN637BuLJOlxj+qjGSzx6zqNOmGiAABwELzbbfE9rGKjuSPawZBQHFbbRuVHs91xbyJH0Xr6ctqCl0o+dVobFSUehtE9qHUP2hzGuul9MgGJggggxtyKhakl7JNrOGWmiSft3FPGYvx3GRrDb7dRddq1HBpPRcyA0jbDg0Y8Dj2rna0rWpHMYrPX+TtfXF9Qlicnjmax9Pga5Xt1R836j3fESfA7VYRpQjwSRTzuKk+VJvtFhsZqvFMFrSci5wa3KcSdvDisVKmxHaeTNGi609hNJ9b3GRZdB2ioJZSeQdsQ0jeHGAQtJ3VGHKkjrTsLiovci2vgbjqhqs6g/11aL8Q1oM3ZwJJGExIw3qpvr6NWOxT4dJf6XpUqEva1ePMuj7m3KrL4IAgIzWLR7a9Co0tDnBpLN4cB0YOzFSLWq6dVNPn39hDv7eNahKLWXh47eY5WbOQ04NkZ9NpORMRO6fBem2039meJ9k1Hm8V5ZNn9HFaKtRnvMvfldH6lW6rHMIy6GXOgTxUlHpWfB/c6AqM9SEAQBAEByl2inesri5WLmlwZcYTJvxiYwESZ4L0yrrYg8rfjOX1HiHaS9pUWJZTeMLnyT2o+iq9Gs59Sm5rHMIkkDGWkYTOw7FB1CvSqU1GMstMtNHtK9Gq5Ti0mvobuD4cFUHoiqwZPFekHtcxwlrgWkbwRBHJZjJxaa4o1nBTi4y4PcYVDQdnZ1aNPDaWgnmcV2lc1pcZMjwsreHJgvAzfUtiIEcBH7yC47TJGxHGMHqFg2DRGAyQJYKoCF1xs9+yVRtADvykE+AKl2M9mvHwK/Vae3azXRv8DXPRrV6dZm9rXciR+pWGrR92L7So/49L3px7Pmb6qQ9OEBqlT+XpZv+rS8gf/EFZr37F/8AV+vMpH/Hqi/7R9eRtT5gxnsnJVq6y6ecbiqwZCA5xr5QDbVegdJjXZ5xLTHcByV/pss0cdDZ5LWqaVznHFJ+aIXRda5XouByqNP9zZx4hTK0dqnJPoZXW09itTaf+l8jsK8oe+CAFAcl1so3LXWERLr35gDPivUWUtqhE8LqkNi6msc+fE9aqVblrone+7PxAt/UFi9jtUJLqyZ0yahdQfXj4Y+Z1O0UBUaWPaCDgQcQvNRk4vMWe2nBTi4yWUzQtYtTXU5qWeXMzLM3t7PeHj2q7tdRU/dqbn0nl7/RZU8zob10c67OnzNUDcJnD9lWed5SJYWTYNXtYTZmXWy7pS5pIDbsZM235x48VBurRVpZe7dx6+vqLWw1F28Nlb9+WubHV1m/6J0rTtDL9M9rTg5vaPrkqOtQnRliSPUW11TuIbUH3c6M4riSQgCAo4TggaycbtNN15zDedcJbtJaGmOUr1sJR2VLcsnz6pCW24PLxu7kbJqexzK1KKNRp6YqVIJYQRLBuEEDFV981KnL3lzYXP1lxpcZQrQ9xp78vmxzdSOgqiPUhAEAQBAEAQHiqXR0QCeJgZ449izHGd5rLOPd4ntYNi1arM2o0seLzTmDtgz9FtCcoPajxNKlONSLjNZTLkYRsWptjmKoZCAo44YLKMPqPDb04xGyM89s8Fl7ONxqtrO8rWphzS05OBB7CIKxFuLTRmcVKLi+c5zqITTthYcy1zD2gg/pKv8AUfft1JdKZ5PRs07twfQ0dJXnz1wQGqa2dC1WOqMOncJ4Et+jnKzsveo1YdWSk1PMLmhUXTjy+5tQCrC7LVmFTpesLT0ujdBHR2TJOOa3nsbtnP3OdP2m/bxx3Y6OvrLy0OhpPpGpY0agz6TfIgTzVxpUt0o9h53Xob4T7V5fc0e/5ctqucHmto7PYq1+mx/vNDuYBXkakdmbj0M+h0p7dOMulJl8FaHQIDnPpDpXbSx49pg5tJ/4V/pcs0XHoZ5LXoONxGa515M1ux1Syox8HouDhGZgg4clYVI7UXHqKejJwqRl0NP4nY3V4GIxjZiCTu3ryajl7j6C6mFvPdFxM3t55bNu5YklzGYNvia/rHqoy0S+nDKu/wBl3xAZHiPFTrW/lS92W+JV3+k07j34bpfB9v1Of2mwVKdT1T2ODxsAkkTmIzGeKvIVYTjtxe48tUt6tOp7OaeV63G16r2J4DJZUa8O64a5gu4npOcekMxEHrDiqy8qxbeGsY4bn4dHjzF5p1GaUcxaeeOGt2/i3x8Oc3GxveQRUaAQYkGQ4e9GYndsnMqpmop+6y/pObXvrD8+vq7PiZC0OoQBAWqVnY0kta0EmSQACScSTC2c5PizSNOEd8UkXL2zatcG2SqGQgLNBjmzecXS4kExgD7OAGAy29q3k08YWNxzgpRzl53+lwLy0OgQBAEAQBAEAQBAEB4c4xgATxMDjjB8llJc5q28buJ5bUBEjbGzfkstPgYUlx6StBxIN5t3EjOcJz70kknuYg21vWDnADm6RqOs7S8te8w3HMEO5Fyv/ddpFVHjKR5LElqEpUVnDb+T+LOlrzx7AIDWPSDS/wAs14zZUB5gjzIVjpkv5XF86KfW4v8ATqS5mmbHZ6l5rXe8AR2ESFAktltFtCW1FS6T0GCSYxOZ7MvNYy8YM4WcnpYMmr+kGzzZrw9moCe8Fv1HJWWmTxWx0r7lNrlPNttdDT+RzpzMP3huHar5M8i44R1PVVwqWOkHAEXSwg4ghpLYOwiAvNXicLiWOnPzPb6c1VtIKW/djw3EyBCiFgVQGqa7aFq2j1TqIvkSCJaAAYxkxtHFWen3MKW0p7ij1iyq3Gw6azjPQQlHUe0O6xptne4kz3N7dqmS1OiuGWV0NDuJcppeuw6DZqZaxrXGSGgE7yBBKoptOTaPVU4uMUnxwXVqbhAUKAqgCAoQgKoAgCApCAqgCAoQhgAIZBdCYMZKMfO/vBHmstYCeT0sGQgCAIC3WrtYJc5rRxIHmtoxlLgjWU4x3yaRiWjTFFjS8vlgzc0Oe3cMWgjNdI29SUtlLf0cDhO8owjtuW7pWWvge9H6RZXaH05LDIDjAGBg4EznwWKtGVJ7MuPQbULiFaO1Dh0+t5fcyTtiDv2xlGWS0T3HRrLPbGALDeTZRSI3TujalcNFOu6jBMls4gxuI3KRb1oUm3KO0RLy2qV0lTm49n5Rh6F1WbZ6vrvWve+CDMAGc5zPiutxfSqw2NlJEe00uFvU9ptNs2BQS0CAidarP6yyVm/hvflId9FKsp7NeL6/PcQdSp+0tZrqz4byurFa/ZKJGJDLv5ej+lYu47NeS6/PeZ0+e3awa6MeG4lFGJpQngsmMmHpmwfaKL6U3b0YxMQQQYw3LrQq+yqKfQR7qh7ei6beMmu0dQaQ69WoewNb5gqfLVanNFFTDQKK5Un8PubLovRzLPTFOnN0EnEycc1X1q0qstqXEuLe3hbw2IcDLXI7nksBx4RzifJZyYaTDQAABgMgPom97wkksFm32oUqbnkgQNsxwGAJ5AranBzkoo51qqpQc3zeus9FhLmuvkNAMtAEOmIMxOH1TKSax3m2y3JSzu6C8tDcICiAqgKICqAICgHFDCKoZCAIAgPBJnZHnngFnmMZeSjgDBk4dwOH/Kytxq8PG8s19IUmYPqMb8TgPNbRo1JcmLZpO4pQ5Uku1ke/Wqyg3fXCZjAEj8wER3rurGu1nZ9eZFeqWils7frt4Fk61077qYp1b7WkgFuDiBIAIJz2HIrf9BPZUsrHryOb1WntuCjLKXRx6ufjzPgYn+PW2p91YyNxeT9bq6/pbaHLq+HpnD9fe1P66GO30i5So6Sq9epSoDc1oc76jxWrlZQ5Kcvh68DeMNSq8qUYdiy/n5khZtCba1atVPF5az8jY8ZXCdz/AOEUu7f4slU7LnqTlJ9uF4IzqFgpMxZTY07w0TzzXGVWcuLZJhQpQ3xil3F2vQa9pa9oc05giQYMjA8QtYycXmLwzacIzjsyWV0FulZmti4xrYwENAjl2LLm3xbZrGnGPJSRccDewyOePblxkhY3YN2nkuQtTYIAEAQBAWrVSvscw5OaW8xC2hLZkn0GlSO3BxfOsGu+j+tNmLDmx5bzh3mSp+pxxW2ulFVok27fZfM2vmbKN6ry3PSwZCAIAgCAIAgPIBnEiNmGSyYw+ctUKRBJcZnLPDmexbSkmkkaQi022y+tDoUAQFUAQBAEAQFCYzQZwYVo0xQZ1q1McLwnkMV2jb1ZcIvwI87uhDlTXiRto1ysjcnud8LT5ugKRHTq8ubHeQ56zaR4Sz2JmJ/GV/7mzVqndHyhy6/t2z/ZNL13HD952/6qUn66sg6U0jU+7srWD8Zx8XDyT2FnHlVG+z8MO61GfIpJdv5QNh0k/F9op027mjEcm/VPa2UeTBv12/Iew1KfKqKK6vx8yg1Rc/Cta6z9uEgc3EhP3CMeRTS9dwWkyluq1pP13mbYtUrNTBF0vDs7xnLEZQuNTUK0nxx2EijpNtTTWM56SQo6Fs7erQpA77gJ5kLjK5rS4yfiSo2VvHeoR8EZzWgYAADguLbfEkJJbkVWDIQBAEBQoDz6sTMCd8CefeeZWcvGDGys5PawZCAIAgCAIAgNZ1XLGWi1UWBzYfexcCDJdiAGiBlvVjebUqVObxw9c5T6fswr1qcU1h549vUjZI/cqvLfB6WDJ4rtJaQ03XEYGJg7DG3sWYtJ70azTcWovD6TFstaq9jSWCm72g7GDwu4Ed4XWcacZNJ5XUcac6s4JuOy+fP24l9tJ3tO5NAHjK02lzI6KMud+vie3RnJw4nyGa1WeBs8cT0CsGx4qVg3MtHaYzyWyi3wNJTUeOC368Xh02wcgM+c/RZ2XjgzG2trii/K0Oh5qE+yAe0xhtyBWVjnNZN8x5dXDWgvIbvkgR3rOy28R3mHNJZluMC06w2Zmdamew3vlld4WlaX+WRamoW0OM15+RGVtdrM3I1H/CyB/cQpEdMrPjhd5DnrdtHhl9i+uC03WytU+4sdRw94zGGeTY8Vt+gpw/sqJeu01Wq1qn9VFvr9L5nr7TpOplSpUhvJBPzHyTYsocZNmfaanU4QjH12sp/gtvqfe2y5/wBMH9Ian6m1hyKee30zH6K/qL+Stjs9IqNSmOxrV61Q9secnxWP3KS5EUvXcZ/ZYS31akpeu8zbPqjZG/8Ax3j+Jzj4TC5S1CvL/RIhpFpH/Oe1skrPoyjT6lKm3iGNB5wo8q9SXKk33kuFtRp8iCXcjLXI7hAEAQBAEAQBAEAQBAEAQBAEAQBAEAQBAadUtLbNpOo95hlSkD2dUT3XCeatlB1rOKjxT+v1KB1I2+pSlJ7pR+n0ZtNpe6OgL0xhMYFwDjPBpJ7lWQUc+969Muqjlj3Vnh57/hvLond3HZvxWu433npw7lhGWULd5Pks5GDHFmpuuO6xGLXE3jvkFb7c1lcDl7OnLD49D4nq0W2nT69RjficG+ZWI0pz5KbM1K1Ony5JdrI20a0WVkzWB4NBd4tCkxsa8uESHPVLWHGfhv8AIwBrhQc8Np0qj3EgA3R2A5zhO5dv26rGOZSSRHWsUJzUYRbfZ6ZsdWm50dItgyYgzGwkjLfGPEKAmlndktZRlLG/BY0hQe9v8t91xBb0m3m4jMjeIw7cjkt6UoxfvLKOdeE5R9yWHjHDK7/Xca5Z9VbTAa+2OawYBrL0RuzAHIqfK+o5zGms9ZUw0q5woyrNJcyz9UZFLUezzL3VXnbLgPIT4rm9Tq8IpI6x0O3zmbk+8kbPqzZWZUWn4pd8xK4Sva8uMmS4aZaw4QXfv8yRoWVjOoxrfhaB5KPKcpcp5JcKUIclJdgs1G5fxwLi4YREgSPzSe9ZnLax2GKcNnPW8+u/JeWh0CAIAgCAIAgCAIAgCAIAgCAIAgCAIAgCAIAgCAIAgNK12aG2mzvd1SC0zlAz+dW+ntujOK48fXgee1dRjcUpy4b168SQ/jGyXBi6fdDDIjITls2FcP2642vnklfvFps8e7HpFg65h33NnrVI4R4i8t/21rlzS9dxz/eVJfxU5P13mM/We1vMU6DGT75x8S3yXRWVvHlTb7PTOL1O8m8Qppdv5Req2LSTyC6rSYPwjEdkMJnvWsatlHcot+u06SoanN5c4rs/BZdqzXeS2paar8JwkNPCXGJ7lsr2lFJxgkc3plebanVk/IyNE6lUgJrtDjsAe7DtcLs8h3rStqU2/wCN/Bfc622i0kv5lnvf28vEnKGgbMzq0afaWhx5ulQ5XVaXGTLGFjbQ4QXgZ7KYAhoA7BC4Nt8SUopLCPSwZCAIAgCAIAgCAIAgCAIAgCAIAgCAIAgCAIAgCAIAgCAIAgCAIAgCA1jXRgcbOCARfdmJ2BWNg2lPHQin1WKlKkmud+RK6L0dRawFtKmDvDGg84UatWqOWHJ+JNt7elGKagl3IkHMBEEAjdsXDLW8lNJrDKtaBlgsZCWCqGQgCAIAgCAIAgCAIAgCAIAgCAIAgCAIAgCAIAgCAIAgCAIAgCAIAgCA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24651624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fade">
                                      <p:cBhvr>
                                        <p:cTn id="11" dur="1000"/>
                                        <p:tgtEl>
                                          <p:spTgt spid="57350"/>
                                        </p:tgtEl>
                                      </p:cBhvr>
                                    </p:animEffect>
                                    <p:anim calcmode="lin" valueType="num">
                                      <p:cBhvr>
                                        <p:cTn id="12" dur="1000" fill="hold"/>
                                        <p:tgtEl>
                                          <p:spTgt spid="57350"/>
                                        </p:tgtEl>
                                        <p:attrNameLst>
                                          <p:attrName>ppt_x</p:attrName>
                                        </p:attrNameLst>
                                      </p:cBhvr>
                                      <p:tavLst>
                                        <p:tav tm="0">
                                          <p:val>
                                            <p:strVal val="#ppt_x"/>
                                          </p:val>
                                        </p:tav>
                                        <p:tav tm="100000">
                                          <p:val>
                                            <p:strVal val="#ppt_x"/>
                                          </p:val>
                                        </p:tav>
                                      </p:tavLst>
                                    </p:anim>
                                    <p:anim calcmode="lin" valueType="num">
                                      <p:cBhvr>
                                        <p:cTn id="13" dur="900" decel="100000" fill="hold"/>
                                        <p:tgtEl>
                                          <p:spTgt spid="573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3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52"/>
            <a:ext cx="8229600" cy="765868"/>
          </a:xfrm>
        </p:spPr>
        <p:txBody>
          <a:bodyPr/>
          <a:lstStyle/>
          <a:p>
            <a:r>
              <a:rPr altLang="en-US" dirty="0" smtClean="0">
                <a:solidFill>
                  <a:srgbClr val="0070C0"/>
                </a:solidFill>
              </a:rPr>
              <a:t>適合繁星推薦的人：</a:t>
            </a:r>
            <a:endParaRPr lang="zh-TW" altLang="en-US" dirty="0">
              <a:solidFill>
                <a:srgbClr val="0070C0"/>
              </a:solidFill>
            </a:endParaRPr>
          </a:p>
        </p:txBody>
      </p:sp>
      <p:sp>
        <p:nvSpPr>
          <p:cNvPr id="3" name="內容版面配置區 2"/>
          <p:cNvSpPr>
            <a:spLocks noGrp="1"/>
          </p:cNvSpPr>
          <p:nvPr>
            <p:ph idx="1"/>
          </p:nvPr>
        </p:nvSpPr>
        <p:spPr>
          <a:xfrm>
            <a:off x="323528" y="1268760"/>
            <a:ext cx="4330824" cy="3096344"/>
          </a:xfrm>
        </p:spPr>
        <p:txBody>
          <a:bodyPr>
            <a:normAutofit lnSpcReduction="10000"/>
          </a:bodyPr>
          <a:lstStyle/>
          <a:p>
            <a:r>
              <a:rPr altLang="en-US" dirty="0" smtClean="0">
                <a:solidFill>
                  <a:srgbClr val="0070C0"/>
                </a:solidFill>
              </a:rPr>
              <a:t>高中三年在校成績穩定保持。</a:t>
            </a:r>
            <a:endParaRPr lang="en-US" altLang="en-US" dirty="0" smtClean="0">
              <a:solidFill>
                <a:srgbClr val="0070C0"/>
              </a:solidFill>
            </a:endParaRPr>
          </a:p>
          <a:p>
            <a:endParaRPr lang="en-US" altLang="en-US" dirty="0" smtClean="0">
              <a:solidFill>
                <a:srgbClr val="0070C0"/>
              </a:solidFill>
            </a:endParaRPr>
          </a:p>
          <a:p>
            <a:r>
              <a:rPr lang="zh-TW" altLang="en-US" dirty="0" smtClean="0">
                <a:solidFill>
                  <a:srgbClr val="0070C0"/>
                </a:solidFill>
              </a:rPr>
              <a:t>有漂亮的校排百分比，可以彌補學測成績之不足</a:t>
            </a:r>
            <a:r>
              <a:rPr altLang="en-US" dirty="0" smtClean="0">
                <a:solidFill>
                  <a:srgbClr val="0070C0"/>
                </a:solidFill>
              </a:rPr>
              <a:t>。</a:t>
            </a:r>
            <a:endParaRPr lang="en-US" altLang="zh-TW" dirty="0" smtClean="0"/>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296144"/>
            <a:ext cx="4091947" cy="3068960"/>
          </a:xfrm>
          <a:prstGeom prst="rect">
            <a:avLst/>
          </a:prstGeom>
        </p:spPr>
      </p:pic>
      <p:sp>
        <p:nvSpPr>
          <p:cNvPr id="5" name="內容版面配置區 2"/>
          <p:cNvSpPr txBox="1">
            <a:spLocks/>
          </p:cNvSpPr>
          <p:nvPr/>
        </p:nvSpPr>
        <p:spPr>
          <a:xfrm>
            <a:off x="251520" y="4653136"/>
            <a:ext cx="8509012" cy="2719475"/>
          </a:xfrm>
          <a:prstGeom prst="rect">
            <a:avLst/>
          </a:prstGeom>
        </p:spPr>
        <p:txBody>
          <a:bodyPr vert="horz" lIns="91440" tIns="45720" rIns="91440" bIns="45720" rtlCol="0">
            <a:normAutofit/>
          </a:bodyPr>
          <a:lstStyle>
            <a:lvl1pPr marL="442913" indent="-442913" algn="l" defTabSz="914400" rtl="0" eaLnBrk="1" latinLnBrk="0" hangingPunct="1">
              <a:spcBef>
                <a:spcPct val="20000"/>
              </a:spcBef>
              <a:buClr>
                <a:schemeClr val="bg2">
                  <a:lumMod val="25000"/>
                </a:schemeClr>
              </a:buClr>
              <a:buFont typeface="微軟正黑體" pitchFamily="34" charset="-120"/>
              <a:buChar char="Æ"/>
              <a:defRPr kumimoji="0" lang="zh-TW" sz="3200" kern="1200">
                <a:solidFill>
                  <a:schemeClr val="tx1">
                    <a:lumMod val="85000"/>
                    <a:lumOff val="15000"/>
                  </a:schemeClr>
                </a:solidFill>
                <a:latin typeface="華康中圓體" pitchFamily="49" charset="-120"/>
                <a:ea typeface="華康中圓體" pitchFamily="49" charset="-120"/>
                <a:cs typeface="+mn-cs"/>
              </a:defRPr>
            </a:lvl1pPr>
            <a:lvl2pPr marL="742950" indent="-285750" algn="l" defTabSz="914400" rtl="0" eaLnBrk="1" latinLnBrk="0" hangingPunct="1">
              <a:spcBef>
                <a:spcPct val="20000"/>
              </a:spcBef>
              <a:buClr>
                <a:schemeClr val="bg2">
                  <a:lumMod val="50000"/>
                </a:schemeClr>
              </a:buClr>
              <a:buFont typeface="Arial" pitchFamily="34" charset="0"/>
              <a:buChar char="α"/>
              <a:defRPr kumimoji="0" lang="zh-TW" sz="3200" kern="1200">
                <a:solidFill>
                  <a:schemeClr val="tx1">
                    <a:lumMod val="85000"/>
                    <a:lumOff val="15000"/>
                  </a:schemeClr>
                </a:solidFill>
                <a:latin typeface="華康中圓體" pitchFamily="49" charset="-120"/>
                <a:ea typeface="華康中圓體" pitchFamily="49" charset="-120"/>
                <a:cs typeface="+mn-cs"/>
              </a:defRPr>
            </a:lvl2pPr>
            <a:lvl3pPr marL="1143000" indent="-228600" algn="l" defTabSz="914400" rtl="0" eaLnBrk="1" latinLnBrk="0" hangingPunct="1">
              <a:spcBef>
                <a:spcPct val="20000"/>
              </a:spcBef>
              <a:buClr>
                <a:schemeClr val="bg2">
                  <a:lumMod val="75000"/>
                </a:schemeClr>
              </a:buClr>
              <a:buFont typeface="微軟正黑體" pitchFamily="34" charset="-120"/>
              <a:buChar char="»"/>
              <a:defRPr kumimoji="0" lang="zh-TW" sz="3200" kern="1200">
                <a:solidFill>
                  <a:schemeClr val="tx1">
                    <a:lumMod val="85000"/>
                    <a:lumOff val="15000"/>
                  </a:schemeClr>
                </a:solidFill>
                <a:latin typeface="華康中圓體" pitchFamily="49" charset="-120"/>
                <a:ea typeface="華康中圓體" pitchFamily="49" charset="-120"/>
                <a:cs typeface="+mn-cs"/>
              </a:defRPr>
            </a:lvl3pPr>
            <a:lvl4pPr marL="1600200" indent="-228600" algn="l" defTabSz="914400" rtl="0" eaLnBrk="1" latinLnBrk="0" hangingPunct="1">
              <a:spcBef>
                <a:spcPct val="20000"/>
              </a:spcBef>
              <a:buFont typeface="Arial" pitchFamily="34" charset="0"/>
              <a:buChar char="–"/>
              <a:defRPr kumimoji="0" lang="zh-TW" sz="3200" kern="1200">
                <a:solidFill>
                  <a:schemeClr val="tx1">
                    <a:lumMod val="85000"/>
                    <a:lumOff val="15000"/>
                  </a:schemeClr>
                </a:solidFill>
                <a:latin typeface="華康中圓體" pitchFamily="49" charset="-120"/>
                <a:ea typeface="華康中圓體" pitchFamily="49" charset="-120"/>
                <a:cs typeface="+mn-cs"/>
              </a:defRPr>
            </a:lvl4pPr>
            <a:lvl5pPr marL="2057400" indent="-228600" algn="l" defTabSz="914400" rtl="0" eaLnBrk="1" latinLnBrk="0" hangingPunct="1">
              <a:spcBef>
                <a:spcPct val="20000"/>
              </a:spcBef>
              <a:buFont typeface="Arial" pitchFamily="34" charset="0"/>
              <a:buChar char="»"/>
              <a:defRPr kumimoji="0" lang="zh-TW" sz="3200" kern="1200">
                <a:solidFill>
                  <a:schemeClr val="tx1">
                    <a:lumMod val="85000"/>
                    <a:lumOff val="15000"/>
                  </a:schemeClr>
                </a:solidFill>
                <a:latin typeface="華康中圓體" pitchFamily="49" charset="-120"/>
                <a:ea typeface="華康中圓體" pitchFamily="49" charset="-120"/>
                <a:cs typeface="+mn-cs"/>
              </a:defRPr>
            </a:lvl5pPr>
            <a:lvl6pPr marL="25146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9pPr>
          </a:lstStyle>
          <a:p>
            <a:r>
              <a:rPr lang="zh-TW" altLang="en-US" dirty="0" smtClean="0">
                <a:solidFill>
                  <a:srgbClr val="0070C0"/>
                </a:solidFill>
              </a:rPr>
              <a:t>不想額外準備備審資料及口試，成績定勝負。</a:t>
            </a:r>
            <a:r>
              <a:rPr lang="en-US" altLang="zh-TW" dirty="0" smtClean="0">
                <a:solidFill>
                  <a:srgbClr val="0070C0"/>
                </a:solidFill>
              </a:rPr>
              <a:t>(</a:t>
            </a:r>
            <a:r>
              <a:rPr lang="zh-TW" altLang="en-US" dirty="0" smtClean="0">
                <a:solidFill>
                  <a:srgbClr val="0070C0"/>
                </a:solidFill>
              </a:rPr>
              <a:t>第八類學群除外</a:t>
            </a:r>
            <a:r>
              <a:rPr lang="en-US" altLang="zh-TW" dirty="0" smtClean="0">
                <a:solidFill>
                  <a:srgbClr val="0070C0"/>
                </a:solidFill>
              </a:rPr>
              <a:t>)</a:t>
            </a:r>
            <a:endParaRPr lang="zh-TW" altLang="en-US" dirty="0" smtClean="0">
              <a:solidFill>
                <a:srgbClr val="0070C0"/>
              </a:solidFill>
            </a:endParaRPr>
          </a:p>
          <a:p>
            <a:endParaRPr lang="zh-TW" altLang="en-US" dirty="0" smtClean="0"/>
          </a:p>
          <a:p>
            <a:endParaRPr lang="zh-TW" altLang="en-US" dirty="0"/>
          </a:p>
        </p:txBody>
      </p:sp>
    </p:spTree>
    <p:extLst>
      <p:ext uri="{BB962C8B-B14F-4D97-AF65-F5344CB8AC3E}">
        <p14:creationId xmlns:p14="http://schemas.microsoft.com/office/powerpoint/2010/main" val="3150099932"/>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最後</a:t>
            </a:r>
            <a:r>
              <a:rPr lang="en-US" altLang="zh-TW" dirty="0" smtClean="0"/>
              <a:t>~</a:t>
            </a:r>
            <a:endParaRPr lang="zh-TW" altLang="en-US" dirty="0"/>
          </a:p>
        </p:txBody>
      </p:sp>
      <p:sp>
        <p:nvSpPr>
          <p:cNvPr id="3" name="內容版面配置區 2"/>
          <p:cNvSpPr>
            <a:spLocks noGrp="1"/>
          </p:cNvSpPr>
          <p:nvPr>
            <p:ph idx="1"/>
          </p:nvPr>
        </p:nvSpPr>
        <p:spPr>
          <a:xfrm>
            <a:off x="0" y="1412776"/>
            <a:ext cx="9036496" cy="4713387"/>
          </a:xfrm>
        </p:spPr>
        <p:txBody>
          <a:bodyPr/>
          <a:lstStyle/>
          <a:p>
            <a:r>
              <a:rPr lang="zh-TW" altLang="en-US" sz="3600" dirty="0" smtClean="0">
                <a:solidFill>
                  <a:srgbClr val="0000FF"/>
                </a:solidFill>
              </a:rPr>
              <a:t>大學</a:t>
            </a:r>
            <a:r>
              <a:rPr lang="zh-TW" altLang="en-US" sz="3600" dirty="0">
                <a:solidFill>
                  <a:srgbClr val="0000FF"/>
                </a:solidFill>
              </a:rPr>
              <a:t>、四技個人申請校內志願選填</a:t>
            </a:r>
            <a:r>
              <a:rPr lang="zh-TW" altLang="en-US" sz="3600" dirty="0" smtClean="0">
                <a:solidFill>
                  <a:srgbClr val="0000FF"/>
                </a:solidFill>
              </a:rPr>
              <a:t>系統已</a:t>
            </a:r>
            <a:r>
              <a:rPr lang="zh-TW" altLang="en-US" sz="3600" u="sng" dirty="0" smtClean="0">
                <a:solidFill>
                  <a:srgbClr val="0000FF"/>
                </a:solidFill>
              </a:rPr>
              <a:t>開放至</a:t>
            </a:r>
            <a:r>
              <a:rPr lang="en-US" altLang="zh-TW" sz="3600" b="1" u="sng" dirty="0" smtClean="0">
                <a:solidFill>
                  <a:srgbClr val="FF0000"/>
                </a:solidFill>
              </a:rPr>
              <a:t>2</a:t>
            </a:r>
            <a:r>
              <a:rPr lang="zh-TW" altLang="en-US" sz="3600" b="1" u="sng" dirty="0">
                <a:solidFill>
                  <a:srgbClr val="FF0000"/>
                </a:solidFill>
              </a:rPr>
              <a:t>月</a:t>
            </a:r>
            <a:r>
              <a:rPr lang="en-US" altLang="zh-TW" sz="3600" b="1" u="sng" dirty="0">
                <a:solidFill>
                  <a:srgbClr val="FF0000"/>
                </a:solidFill>
              </a:rPr>
              <a:t>28</a:t>
            </a:r>
            <a:r>
              <a:rPr lang="zh-TW" altLang="en-US" sz="3600" b="1" u="sng" dirty="0">
                <a:solidFill>
                  <a:srgbClr val="FF0000"/>
                </a:solidFill>
              </a:rPr>
              <a:t>日</a:t>
            </a:r>
            <a:r>
              <a:rPr lang="en-US" altLang="zh-TW" sz="3600" b="1" u="sng" dirty="0">
                <a:solidFill>
                  <a:srgbClr val="FF0000"/>
                </a:solidFill>
              </a:rPr>
              <a:t>(</a:t>
            </a:r>
            <a:r>
              <a:rPr lang="zh-TW" altLang="en-US" sz="3600" b="1" u="sng" dirty="0">
                <a:solidFill>
                  <a:srgbClr val="FF0000"/>
                </a:solidFill>
              </a:rPr>
              <a:t>二</a:t>
            </a:r>
            <a:r>
              <a:rPr lang="en-US" altLang="zh-TW" sz="3600" b="1" u="sng" dirty="0">
                <a:solidFill>
                  <a:srgbClr val="FF0000"/>
                </a:solidFill>
              </a:rPr>
              <a:t>)</a:t>
            </a:r>
            <a:r>
              <a:rPr lang="zh-TW" altLang="en-US" sz="3600" b="1" u="sng" dirty="0">
                <a:solidFill>
                  <a:srgbClr val="FF0000"/>
                </a:solidFill>
              </a:rPr>
              <a:t>中午</a:t>
            </a:r>
            <a:r>
              <a:rPr lang="en-US" altLang="zh-TW" sz="3600" b="1" u="sng" dirty="0">
                <a:solidFill>
                  <a:srgbClr val="FF0000"/>
                </a:solidFill>
              </a:rPr>
              <a:t>12</a:t>
            </a:r>
            <a:r>
              <a:rPr lang="zh-TW" altLang="en-US" sz="3600" b="1" u="sng" dirty="0" smtClean="0">
                <a:solidFill>
                  <a:srgbClr val="FF0000"/>
                </a:solidFill>
              </a:rPr>
              <a:t>時</a:t>
            </a:r>
            <a:r>
              <a:rPr lang="zh-TW" altLang="en-US" sz="3600" b="1" u="sng" dirty="0" smtClean="0">
                <a:solidFill>
                  <a:srgbClr val="0000FF"/>
                </a:solidFill>
              </a:rPr>
              <a:t>截止</a:t>
            </a:r>
            <a:endParaRPr lang="en-US" altLang="zh-TW" sz="3600" b="1" u="sng" dirty="0" smtClean="0">
              <a:solidFill>
                <a:srgbClr val="0000FF"/>
              </a:solidFill>
            </a:endParaRPr>
          </a:p>
          <a:p>
            <a:pPr marL="0" indent="0">
              <a:buNone/>
            </a:pPr>
            <a:endParaRPr lang="en-US" altLang="zh-TW" sz="3600" b="1" u="sng" dirty="0">
              <a:solidFill>
                <a:srgbClr val="0000FF"/>
              </a:solidFill>
            </a:endParaRPr>
          </a:p>
          <a:p>
            <a:r>
              <a:rPr lang="en-US" altLang="zh-TW" sz="3600" b="1" u="sng" dirty="0" smtClean="0">
                <a:solidFill>
                  <a:srgbClr val="FF0000"/>
                </a:solidFill>
              </a:rPr>
              <a:t>3</a:t>
            </a:r>
            <a:r>
              <a:rPr lang="zh-TW" altLang="en-US" sz="3600" b="1" u="sng" dirty="0" smtClean="0">
                <a:solidFill>
                  <a:srgbClr val="FF0000"/>
                </a:solidFill>
              </a:rPr>
              <a:t>月</a:t>
            </a:r>
            <a:r>
              <a:rPr lang="en-US" altLang="zh-TW" sz="3600" b="1" u="sng" dirty="0" smtClean="0">
                <a:solidFill>
                  <a:srgbClr val="FF0000"/>
                </a:solidFill>
              </a:rPr>
              <a:t>7</a:t>
            </a:r>
            <a:r>
              <a:rPr lang="zh-TW" altLang="en-US" sz="3600" b="1" u="sng" dirty="0" smtClean="0">
                <a:solidFill>
                  <a:srgbClr val="FF0000"/>
                </a:solidFill>
              </a:rPr>
              <a:t>日</a:t>
            </a:r>
            <a:r>
              <a:rPr lang="zh-TW" altLang="en-US" sz="3600" b="1" u="sng" dirty="0" smtClean="0">
                <a:solidFill>
                  <a:srgbClr val="0000FF"/>
                </a:solidFill>
              </a:rPr>
              <a:t>公告第</a:t>
            </a:r>
            <a:r>
              <a:rPr lang="en-US" altLang="zh-TW" sz="3600" b="1" u="sng" dirty="0" smtClean="0">
                <a:solidFill>
                  <a:srgbClr val="0000FF"/>
                </a:solidFill>
              </a:rPr>
              <a:t>1-7</a:t>
            </a:r>
            <a:r>
              <a:rPr lang="zh-TW" altLang="en-US" sz="3600" b="1" u="sng" dirty="0" smtClean="0">
                <a:solidFill>
                  <a:srgbClr val="0000FF"/>
                </a:solidFill>
              </a:rPr>
              <a:t>學群錄取名單、第</a:t>
            </a:r>
            <a:r>
              <a:rPr lang="en-US" altLang="zh-TW" sz="3600" b="1" u="sng" dirty="0" smtClean="0">
                <a:solidFill>
                  <a:srgbClr val="0000FF"/>
                </a:solidFill>
              </a:rPr>
              <a:t>8</a:t>
            </a:r>
            <a:r>
              <a:rPr lang="zh-TW" altLang="en-US" sz="3600" b="1" u="sng" dirty="0" smtClean="0">
                <a:solidFill>
                  <a:srgbClr val="0000FF"/>
                </a:solidFill>
              </a:rPr>
              <a:t>學群一階篩選結果</a:t>
            </a:r>
            <a:endParaRPr lang="en-US" altLang="zh-TW" sz="3600" b="1" u="sng" dirty="0" smtClean="0">
              <a:solidFill>
                <a:srgbClr val="0000FF"/>
              </a:solidFill>
            </a:endParaRPr>
          </a:p>
          <a:p>
            <a:pPr marL="0" indent="0">
              <a:buNone/>
            </a:pPr>
            <a:endParaRPr lang="en-US" altLang="zh-TW" b="1" u="sng" dirty="0"/>
          </a:p>
          <a:p>
            <a:endParaRPr lang="en-US" altLang="zh-TW" dirty="0" smtClean="0"/>
          </a:p>
          <a:p>
            <a:endParaRPr lang="zh-TW" altLang="en-US" dirty="0"/>
          </a:p>
          <a:p>
            <a:pPr marL="0" indent="0">
              <a:buNone/>
            </a:pPr>
            <a:endParaRPr lang="en-US" altLang="zh-TW" dirty="0" smtClean="0"/>
          </a:p>
        </p:txBody>
      </p:sp>
    </p:spTree>
    <p:extLst>
      <p:ext uri="{BB962C8B-B14F-4D97-AF65-F5344CB8AC3E}">
        <p14:creationId xmlns:p14="http://schemas.microsoft.com/office/powerpoint/2010/main" val="1883898260"/>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115616" y="2564904"/>
            <a:ext cx="7010400" cy="1296144"/>
          </a:xfrm>
        </p:spPr>
        <p:txBody>
          <a:bodyPr>
            <a:noAutofit/>
          </a:bodyPr>
          <a:lstStyle/>
          <a:p>
            <a:pPr algn="ctr"/>
            <a:r>
              <a:rPr lang="en-US" altLang="zh-TW" sz="8000" b="1" dirty="0" smtClean="0">
                <a:latin typeface="華康POP1體 Std W7" pitchFamily="82" charset="-120"/>
                <a:ea typeface="華康POP1體 Std W7" pitchFamily="82" charset="-120"/>
              </a:rPr>
              <a:t>Q</a:t>
            </a:r>
            <a:r>
              <a:rPr lang="zh-TW" altLang="en-US" sz="8000" b="1" dirty="0" smtClean="0">
                <a:latin typeface="華康POP1體 Std W7" pitchFamily="82" charset="-120"/>
                <a:ea typeface="華康POP1體 Std W7" pitchFamily="82" charset="-120"/>
              </a:rPr>
              <a:t>＆</a:t>
            </a:r>
            <a:r>
              <a:rPr lang="en-US" altLang="zh-TW" sz="8000" b="1" dirty="0" smtClean="0">
                <a:latin typeface="華康POP1體 Std W7" pitchFamily="82" charset="-120"/>
                <a:ea typeface="華康POP1體 Std W7" pitchFamily="82" charset="-120"/>
              </a:rPr>
              <a:t>A</a:t>
            </a:r>
            <a:endParaRPr lang="zh-TW" altLang="en-US" sz="8000" b="1" dirty="0">
              <a:latin typeface="華康POP1體 Std W7" pitchFamily="82" charset="-120"/>
              <a:ea typeface="華康POP1體 Std W7" pitchFamily="82" charset="-120"/>
            </a:endParaRPr>
          </a:p>
        </p:txBody>
      </p:sp>
    </p:spTree>
    <p:extLst>
      <p:ext uri="{BB962C8B-B14F-4D97-AF65-F5344CB8AC3E}">
        <p14:creationId xmlns:p14="http://schemas.microsoft.com/office/powerpoint/2010/main" val="64285499"/>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79512" y="260648"/>
            <a:ext cx="3744416" cy="1143000"/>
          </a:xfrm>
        </p:spPr>
        <p:txBody>
          <a:bodyPr>
            <a:normAutofit/>
          </a:bodyPr>
          <a:lstStyle/>
          <a:p>
            <a:r>
              <a:rPr lang="zh-TW" altLang="en-US" dirty="0" smtClean="0">
                <a:latin typeface="華康海報體 Std W9" pitchFamily="82" charset="-120"/>
                <a:ea typeface="華康海報體 Std W9" pitchFamily="82" charset="-120"/>
              </a:rPr>
              <a:t>繁星推薦</a:t>
            </a:r>
            <a:endParaRPr lang="zh-TW" altLang="en-US" dirty="0">
              <a:latin typeface="華康海報體 Std W9" pitchFamily="82" charset="-120"/>
              <a:ea typeface="華康海報體 Std W9" pitchFamily="82" charset="-120"/>
            </a:endParaRPr>
          </a:p>
        </p:txBody>
      </p:sp>
      <p:sp>
        <p:nvSpPr>
          <p:cNvPr id="6" name="Rectangle 5"/>
          <p:cNvSpPr>
            <a:spLocks noChangeArrowheads="1"/>
          </p:cNvSpPr>
          <p:nvPr/>
        </p:nvSpPr>
        <p:spPr bwMode="auto">
          <a:xfrm>
            <a:off x="4040067" y="3429002"/>
            <a:ext cx="4320662" cy="2879725"/>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pSp>
        <p:nvGrpSpPr>
          <p:cNvPr id="2" name="群組 14"/>
          <p:cNvGrpSpPr/>
          <p:nvPr/>
        </p:nvGrpSpPr>
        <p:grpSpPr>
          <a:xfrm>
            <a:off x="3974123" y="404664"/>
            <a:ext cx="5169877" cy="6192687"/>
            <a:chOff x="3974123" y="692151"/>
            <a:chExt cx="4409255" cy="5520922"/>
          </a:xfrm>
        </p:grpSpPr>
        <p:sp>
          <p:nvSpPr>
            <p:cNvPr id="7" name="AutoShape 6"/>
            <p:cNvSpPr>
              <a:spLocks noChangeArrowheads="1"/>
            </p:cNvSpPr>
            <p:nvPr/>
          </p:nvSpPr>
          <p:spPr bwMode="auto">
            <a:xfrm>
              <a:off x="4572000" y="2708277"/>
              <a:ext cx="797169" cy="504825"/>
            </a:xfrm>
            <a:prstGeom prst="down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8" name="AutoShape 8"/>
            <p:cNvSpPr>
              <a:spLocks noChangeArrowheads="1"/>
            </p:cNvSpPr>
            <p:nvPr/>
          </p:nvSpPr>
          <p:spPr bwMode="auto">
            <a:xfrm>
              <a:off x="3974123" y="692151"/>
              <a:ext cx="4386606" cy="576263"/>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dirty="0">
                  <a:solidFill>
                    <a:srgbClr val="0000CC"/>
                  </a:solidFill>
                  <a:latin typeface="標楷體" pitchFamily="65" charset="-120"/>
                  <a:ea typeface="標楷體" pitchFamily="65" charset="-120"/>
                </a:rPr>
                <a:t>符合校系學</a:t>
              </a:r>
              <a:r>
                <a:rPr lang="zh-TW" altLang="en-US" sz="3600" dirty="0" smtClean="0">
                  <a:solidFill>
                    <a:srgbClr val="0000CC"/>
                  </a:solidFill>
                  <a:latin typeface="標楷體" pitchFamily="65" charset="-120"/>
                  <a:ea typeface="標楷體" pitchFamily="65" charset="-120"/>
                </a:rPr>
                <a:t>測</a:t>
              </a:r>
              <a:r>
                <a:rPr lang="en-US" altLang="zh-TW" sz="3600" dirty="0" smtClean="0">
                  <a:solidFill>
                    <a:srgbClr val="0000CC"/>
                  </a:solidFill>
                  <a:latin typeface="標楷體" pitchFamily="65" charset="-120"/>
                  <a:ea typeface="標楷體" pitchFamily="65" charset="-120"/>
                </a:rPr>
                <a:t>/</a:t>
              </a:r>
              <a:r>
                <a:rPr lang="zh-TW" altLang="en-US" sz="3600" dirty="0" smtClean="0">
                  <a:solidFill>
                    <a:srgbClr val="0000CC"/>
                  </a:solidFill>
                  <a:latin typeface="標楷體" pitchFamily="65" charset="-120"/>
                  <a:ea typeface="標楷體" pitchFamily="65" charset="-120"/>
                </a:rPr>
                <a:t>英聽門檻</a:t>
              </a:r>
              <a:endParaRPr lang="zh-TW" altLang="en-US" sz="3600" dirty="0">
                <a:solidFill>
                  <a:srgbClr val="0000CC"/>
                </a:solidFill>
                <a:latin typeface="標楷體" pitchFamily="65" charset="-120"/>
                <a:ea typeface="標楷體" pitchFamily="65" charset="-120"/>
              </a:endParaRPr>
            </a:p>
          </p:txBody>
        </p:sp>
        <p:sp>
          <p:nvSpPr>
            <p:cNvPr id="9" name="AutoShape 9"/>
            <p:cNvSpPr>
              <a:spLocks noChangeArrowheads="1"/>
            </p:cNvSpPr>
            <p:nvPr/>
          </p:nvSpPr>
          <p:spPr bwMode="auto">
            <a:xfrm>
              <a:off x="4572000" y="1341440"/>
              <a:ext cx="797169" cy="504825"/>
            </a:xfrm>
            <a:prstGeom prst="down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0" name="AutoShape 10"/>
            <p:cNvSpPr>
              <a:spLocks noChangeArrowheads="1"/>
            </p:cNvSpPr>
            <p:nvPr/>
          </p:nvSpPr>
          <p:spPr bwMode="auto">
            <a:xfrm>
              <a:off x="6142209" y="2674932"/>
              <a:ext cx="1483244" cy="6492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zh-TW" altLang="en-US" sz="2400" b="1" dirty="0" smtClean="0">
                  <a:solidFill>
                    <a:srgbClr val="FF0000"/>
                  </a:solidFill>
                  <a:latin typeface="華康中特圓體" pitchFamily="49" charset="-120"/>
                  <a:ea typeface="華康中特圓體" pitchFamily="49" charset="-120"/>
                </a:rPr>
                <a:t>取得校內推薦資格</a:t>
              </a:r>
              <a:r>
                <a:rPr lang="en-US" altLang="zh-TW" sz="2400" b="1" dirty="0" smtClean="0">
                  <a:solidFill>
                    <a:srgbClr val="FF0000"/>
                  </a:solidFill>
                  <a:latin typeface="華康中特圓體" pitchFamily="49" charset="-120"/>
                  <a:ea typeface="華康中特圓體" pitchFamily="49" charset="-120"/>
                </a:rPr>
                <a:t>-&gt;</a:t>
              </a:r>
              <a:r>
                <a:rPr lang="zh-TW" altLang="en-US" sz="2400" b="1" dirty="0" smtClean="0">
                  <a:solidFill>
                    <a:srgbClr val="FF0000"/>
                  </a:solidFill>
                  <a:latin typeface="華康中特圓體" pitchFamily="49" charset="-120"/>
                  <a:ea typeface="華康中特圓體" pitchFamily="49" charset="-120"/>
                </a:rPr>
                <a:t>報名</a:t>
              </a:r>
              <a:endParaRPr lang="zh-TW" altLang="en-US" sz="2400" b="1" dirty="0">
                <a:solidFill>
                  <a:srgbClr val="FF0000"/>
                </a:solidFill>
                <a:latin typeface="華康中特圓體" pitchFamily="49" charset="-120"/>
                <a:ea typeface="華康中特圓體" pitchFamily="49" charset="-120"/>
              </a:endParaRPr>
            </a:p>
          </p:txBody>
        </p:sp>
        <p:sp>
          <p:nvSpPr>
            <p:cNvPr id="11" name="AutoShape 8"/>
            <p:cNvSpPr>
              <a:spLocks noChangeArrowheads="1"/>
            </p:cNvSpPr>
            <p:nvPr/>
          </p:nvSpPr>
          <p:spPr bwMode="auto">
            <a:xfrm>
              <a:off x="3996772" y="2024063"/>
              <a:ext cx="4386606" cy="576263"/>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b="1" dirty="0">
                  <a:solidFill>
                    <a:srgbClr val="0000CC"/>
                  </a:solidFill>
                  <a:latin typeface="標楷體" pitchFamily="65" charset="-120"/>
                  <a:ea typeface="標楷體" pitchFamily="65" charset="-120"/>
                </a:rPr>
                <a:t>在校成績</a:t>
              </a:r>
              <a:r>
                <a:rPr lang="zh-TW" altLang="en-US" sz="3600" dirty="0">
                  <a:solidFill>
                    <a:srgbClr val="0000CC"/>
                  </a:solidFill>
                  <a:latin typeface="標楷體" pitchFamily="65" charset="-120"/>
                  <a:ea typeface="標楷體" pitchFamily="65" charset="-120"/>
                </a:rPr>
                <a:t>百分比排名</a:t>
              </a:r>
            </a:p>
          </p:txBody>
        </p:sp>
        <p:sp>
          <p:nvSpPr>
            <p:cNvPr id="12" name="AutoShape 8"/>
            <p:cNvSpPr>
              <a:spLocks noChangeArrowheads="1"/>
            </p:cNvSpPr>
            <p:nvPr/>
          </p:nvSpPr>
          <p:spPr bwMode="auto">
            <a:xfrm>
              <a:off x="4895869" y="3610722"/>
              <a:ext cx="3331921" cy="576263"/>
            </a:xfrm>
            <a:prstGeom prst="roundRect">
              <a:avLst>
                <a:gd name="adj" fmla="val 16667"/>
              </a:avLst>
            </a:prstGeom>
            <a:ln/>
          </p:spPr>
          <p:style>
            <a:lnRef idx="2">
              <a:schemeClr val="accent4"/>
            </a:lnRef>
            <a:fillRef idx="1">
              <a:schemeClr val="lt1"/>
            </a:fillRef>
            <a:effectRef idx="0">
              <a:schemeClr val="accent4"/>
            </a:effectRef>
            <a:fontRef idx="minor">
              <a:schemeClr val="dk1"/>
            </a:fontRef>
          </p:style>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3600" b="1" dirty="0">
                  <a:solidFill>
                    <a:srgbClr val="0000CC"/>
                  </a:solidFill>
                  <a:latin typeface="標楷體" pitchFamily="65" charset="-120"/>
                  <a:ea typeface="標楷體" pitchFamily="65" charset="-120"/>
                </a:rPr>
                <a:t>1.</a:t>
              </a:r>
              <a:r>
                <a:rPr lang="zh-TW" altLang="en-US" sz="3600" b="1" dirty="0">
                  <a:solidFill>
                    <a:srgbClr val="0000CC"/>
                  </a:solidFill>
                  <a:latin typeface="標楷體" pitchFamily="65" charset="-120"/>
                  <a:ea typeface="標楷體" pitchFamily="65" charset="-120"/>
                </a:rPr>
                <a:t>校排百分比</a:t>
              </a:r>
            </a:p>
          </p:txBody>
        </p:sp>
        <p:sp>
          <p:nvSpPr>
            <p:cNvPr id="13" name="AutoShape 7"/>
            <p:cNvSpPr>
              <a:spLocks noChangeArrowheads="1"/>
            </p:cNvSpPr>
            <p:nvPr/>
          </p:nvSpPr>
          <p:spPr bwMode="auto">
            <a:xfrm>
              <a:off x="4173417" y="3644901"/>
              <a:ext cx="665285" cy="2568172"/>
            </a:xfrm>
            <a:prstGeom prst="roundRect">
              <a:avLst>
                <a:gd name="adj" fmla="val 16667"/>
              </a:avLst>
            </a:prstGeom>
            <a:ln/>
          </p:spPr>
          <p:style>
            <a:lnRef idx="2">
              <a:schemeClr val="dk1"/>
            </a:lnRef>
            <a:fillRef idx="1">
              <a:schemeClr val="lt1"/>
            </a:fillRef>
            <a:effectRef idx="0">
              <a:schemeClr val="dk1"/>
            </a:effectRef>
            <a:fontRef idx="minor">
              <a:schemeClr val="dk1"/>
            </a:fontRef>
          </p:style>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dirty="0">
                  <a:solidFill>
                    <a:srgbClr val="0000CC"/>
                  </a:solidFill>
                  <a:latin typeface="標楷體" pitchFamily="65" charset="-120"/>
                  <a:ea typeface="標楷體" pitchFamily="65" charset="-120"/>
                </a:rPr>
                <a:t>比</a:t>
              </a:r>
            </a:p>
            <a:p>
              <a:pPr algn="ctr" eaLnBrk="1" hangingPunct="1"/>
              <a:r>
                <a:rPr lang="zh-TW" altLang="en-US" sz="4000" dirty="0">
                  <a:solidFill>
                    <a:srgbClr val="0000CC"/>
                  </a:solidFill>
                  <a:latin typeface="標楷體" pitchFamily="65" charset="-120"/>
                  <a:ea typeface="標楷體" pitchFamily="65" charset="-120"/>
                </a:rPr>
                <a:t>序</a:t>
              </a:r>
            </a:p>
          </p:txBody>
        </p:sp>
        <p:sp>
          <p:nvSpPr>
            <p:cNvPr id="14" name="AutoShape 8"/>
            <p:cNvSpPr>
              <a:spLocks noChangeArrowheads="1"/>
            </p:cNvSpPr>
            <p:nvPr/>
          </p:nvSpPr>
          <p:spPr bwMode="auto">
            <a:xfrm>
              <a:off x="4895870" y="4268857"/>
              <a:ext cx="3331920" cy="1944216"/>
            </a:xfrm>
            <a:prstGeom prst="roundRect">
              <a:avLst>
                <a:gd name="adj" fmla="val 16667"/>
              </a:avLst>
            </a:prstGeom>
            <a:ln/>
          </p:spPr>
          <p:style>
            <a:lnRef idx="2">
              <a:schemeClr val="accent4"/>
            </a:lnRef>
            <a:fillRef idx="1">
              <a:schemeClr val="lt1"/>
            </a:fillRef>
            <a:effectRef idx="0">
              <a:schemeClr val="accent4"/>
            </a:effectRef>
            <a:fontRef idx="minor">
              <a:schemeClr val="dk1"/>
            </a:fontRef>
          </p:style>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4400" dirty="0">
                  <a:solidFill>
                    <a:srgbClr val="0000CC"/>
                  </a:solidFill>
                  <a:latin typeface="標楷體" pitchFamily="65" charset="-120"/>
                  <a:ea typeface="標楷體" pitchFamily="65" charset="-120"/>
                </a:rPr>
                <a:t>2-7</a:t>
              </a:r>
            </a:p>
            <a:p>
              <a:pPr eaLnBrk="1" hangingPunct="1"/>
              <a:r>
                <a:rPr lang="zh-TW" altLang="en-US" sz="3600" dirty="0">
                  <a:solidFill>
                    <a:srgbClr val="0000CC"/>
                  </a:solidFill>
                  <a:latin typeface="標楷體" pitchFamily="65" charset="-120"/>
                  <a:ea typeface="標楷體" pitchFamily="65" charset="-120"/>
                </a:rPr>
                <a:t>學測級分或</a:t>
              </a:r>
            </a:p>
            <a:p>
              <a:pPr eaLnBrk="1" hangingPunct="1"/>
              <a:r>
                <a:rPr lang="zh-TW" altLang="en-US" sz="3600" dirty="0">
                  <a:solidFill>
                    <a:srgbClr val="0000CC"/>
                  </a:solidFill>
                  <a:latin typeface="標楷體" pitchFamily="65" charset="-120"/>
                  <a:ea typeface="標楷體" pitchFamily="65" charset="-120"/>
                </a:rPr>
                <a:t>學科校排百分比</a:t>
              </a:r>
            </a:p>
          </p:txBody>
        </p:sp>
      </p:grpSp>
      <p:sp>
        <p:nvSpPr>
          <p:cNvPr id="16" name="橢圓形圖說文字 15"/>
          <p:cNvSpPr/>
          <p:nvPr/>
        </p:nvSpPr>
        <p:spPr>
          <a:xfrm>
            <a:off x="179512" y="1340768"/>
            <a:ext cx="3816424" cy="4032448"/>
          </a:xfrm>
          <a:prstGeom prst="wedgeEllipseCallout">
            <a:avLst>
              <a:gd name="adj1" fmla="val 64839"/>
              <a:gd name="adj2" fmla="val -20488"/>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sz="2800" dirty="0" smtClean="0">
                <a:latin typeface="華康POP1體W7(P)" pitchFamily="82" charset="-120"/>
                <a:ea typeface="華康POP1體W7(P)" pitchFamily="82" charset="-120"/>
              </a:rPr>
              <a:t>最低要求是</a:t>
            </a:r>
            <a:endParaRPr lang="en-US" altLang="zh-TW" sz="2800" dirty="0" smtClean="0">
              <a:latin typeface="華康POP1體W7(P)" pitchFamily="82" charset="-120"/>
              <a:ea typeface="華康POP1體W7(P)" pitchFamily="82" charset="-120"/>
            </a:endParaRPr>
          </a:p>
          <a:p>
            <a:pPr algn="ctr"/>
            <a:r>
              <a:rPr lang="zh-TW" altLang="en-US" sz="2800" dirty="0" smtClean="0">
                <a:latin typeface="華康POP1體W7(P)" pitchFamily="82" charset="-120"/>
                <a:ea typeface="華康POP1體W7(P)" pitchFamily="82" charset="-120"/>
              </a:rPr>
              <a:t>前四學期</a:t>
            </a:r>
            <a:endParaRPr lang="en-US" altLang="zh-TW" sz="2800" dirty="0" smtClean="0">
              <a:latin typeface="華康POP1體W7(P)" pitchFamily="82" charset="-120"/>
              <a:ea typeface="華康POP1體W7(P)" pitchFamily="82" charset="-120"/>
            </a:endParaRPr>
          </a:p>
          <a:p>
            <a:pPr algn="ctr"/>
            <a:r>
              <a:rPr lang="zh-TW" altLang="en-US" sz="2800" dirty="0" smtClean="0">
                <a:latin typeface="華康POP1體W7(P)" pitchFamily="82" charset="-120"/>
                <a:ea typeface="華康POP1體W7(P)" pitchFamily="82" charset="-120"/>
              </a:rPr>
              <a:t>校排前５０％</a:t>
            </a:r>
            <a:endParaRPr lang="en-US" altLang="zh-TW" sz="2800" dirty="0" smtClean="0">
              <a:latin typeface="華康POP1體W7(P)" pitchFamily="82" charset="-120"/>
              <a:ea typeface="華康POP1體W7(P)" pitchFamily="82" charset="-120"/>
            </a:endParaRPr>
          </a:p>
          <a:p>
            <a:pPr algn="ctr"/>
            <a:endParaRPr lang="en-US" altLang="zh-TW" sz="2800" dirty="0" smtClean="0">
              <a:latin typeface="華康POP1體W7(P)" pitchFamily="82" charset="-120"/>
              <a:ea typeface="華康POP1體W7(P)" pitchFamily="82" charset="-120"/>
            </a:endParaRPr>
          </a:p>
          <a:p>
            <a:pPr algn="ctr"/>
            <a:r>
              <a:rPr lang="zh-TW" altLang="en-US" sz="2800" dirty="0" smtClean="0">
                <a:latin typeface="華康POP1體W7(P)" pitchFamily="82" charset="-120"/>
                <a:ea typeface="華康POP1體W7(P)" pitchFamily="82" charset="-120"/>
              </a:rPr>
              <a:t>但串生心頭好</a:t>
            </a:r>
            <a:endParaRPr lang="en-US" altLang="zh-TW" sz="2800" dirty="0" smtClean="0">
              <a:latin typeface="華康POP1體W7(P)" pitchFamily="82" charset="-120"/>
              <a:ea typeface="華康POP1體W7(P)" pitchFamily="82" charset="-120"/>
            </a:endParaRPr>
          </a:p>
          <a:p>
            <a:pPr algn="ctr"/>
            <a:r>
              <a:rPr lang="zh-TW" altLang="en-US" sz="2800" dirty="0" smtClean="0">
                <a:latin typeface="華康POP1體W7(P)" pitchFamily="82" charset="-120"/>
                <a:ea typeface="華康POP1體W7(P)" pitchFamily="82" charset="-120"/>
              </a:rPr>
              <a:t>台、成、清、交</a:t>
            </a:r>
            <a:endParaRPr lang="en-US" altLang="zh-TW" sz="2800" dirty="0" smtClean="0">
              <a:latin typeface="華康POP1體W7(P)" pitchFamily="82" charset="-120"/>
              <a:ea typeface="華康POP1體W7(P)" pitchFamily="82" charset="-120"/>
            </a:endParaRPr>
          </a:p>
          <a:p>
            <a:pPr algn="ctr"/>
            <a:r>
              <a:rPr lang="zh-TW" altLang="en-US" sz="2800" dirty="0" smtClean="0">
                <a:latin typeface="華康POP1體W7(P)" pitchFamily="82" charset="-120"/>
                <a:ea typeface="華康POP1體W7(P)" pitchFamily="82" charset="-120"/>
              </a:rPr>
              <a:t>皆至少要</a:t>
            </a:r>
            <a:endParaRPr lang="en-US" altLang="zh-TW" sz="2800" dirty="0" smtClean="0">
              <a:latin typeface="華康POP1體W7(P)" pitchFamily="82" charset="-120"/>
              <a:ea typeface="華康POP1體W7(P)" pitchFamily="82" charset="-120"/>
            </a:endParaRPr>
          </a:p>
          <a:p>
            <a:pPr algn="ctr"/>
            <a:r>
              <a:rPr lang="zh-TW" altLang="en-US" sz="2800" dirty="0" smtClean="0">
                <a:solidFill>
                  <a:srgbClr val="FFFF00"/>
                </a:solidFill>
                <a:effectLst>
                  <a:outerShdw blurRad="38100" dist="38100" dir="2700000" algn="tl">
                    <a:srgbClr val="000000">
                      <a:alpha val="43137"/>
                    </a:srgbClr>
                  </a:outerShdw>
                </a:effectLst>
                <a:latin typeface="華康POP1體W7(P)" pitchFamily="82" charset="-120"/>
                <a:ea typeface="華康POP1體W7(P)" pitchFamily="82" charset="-120"/>
              </a:rPr>
              <a:t>２０％</a:t>
            </a:r>
            <a:endParaRPr lang="zh-TW" altLang="en-US" sz="2800" dirty="0">
              <a:solidFill>
                <a:srgbClr val="FFFF00"/>
              </a:solidFill>
              <a:effectLst>
                <a:outerShdw blurRad="38100" dist="38100" dir="2700000" algn="tl">
                  <a:srgbClr val="000000">
                    <a:alpha val="43137"/>
                  </a:srgbClr>
                </a:outerShdw>
              </a:effectLst>
              <a:latin typeface="華康POP1體W7(P)" pitchFamily="82" charset="-120"/>
              <a:ea typeface="華康POP1體W7(P)" pitchFamily="82" charset="-12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en-US" dirty="0" smtClean="0"/>
              <a:t>依學群推薦</a:t>
            </a:r>
            <a:endParaRPr lang="zh-TW" altLang="en-US" dirty="0"/>
          </a:p>
        </p:txBody>
      </p:sp>
      <p:sp>
        <p:nvSpPr>
          <p:cNvPr id="3" name="內容版面配置區 2"/>
          <p:cNvSpPr>
            <a:spLocks noGrp="1"/>
          </p:cNvSpPr>
          <p:nvPr>
            <p:ph idx="1"/>
          </p:nvPr>
        </p:nvSpPr>
        <p:spPr>
          <a:xfrm>
            <a:off x="500034" y="1142984"/>
            <a:ext cx="8229600" cy="4713387"/>
          </a:xfrm>
        </p:spPr>
        <p:txBody>
          <a:bodyPr/>
          <a:lstStyle/>
          <a:p>
            <a:pPr>
              <a:buNone/>
            </a:pPr>
            <a:r>
              <a:rPr altLang="en-US" sz="2800" dirty="0" smtClean="0">
                <a:latin typeface="微軟正黑體" pitchFamily="34" charset="-120"/>
              </a:rPr>
              <a:t>        大學依學系之性質分學群招生，由高中向大學依學群推薦符合推薦條件之應屆畢業學生。</a:t>
            </a:r>
          </a:p>
          <a:p>
            <a:pPr>
              <a:buNone/>
            </a:pPr>
            <a:endParaRPr lang="zh-TW" altLang="en-US" dirty="0"/>
          </a:p>
        </p:txBody>
      </p:sp>
      <p:graphicFrame>
        <p:nvGraphicFramePr>
          <p:cNvPr id="4" name="Group 31"/>
          <p:cNvGraphicFramePr>
            <a:graphicFrameLocks/>
          </p:cNvGraphicFramePr>
          <p:nvPr>
            <p:extLst>
              <p:ext uri="{D42A27DB-BD31-4B8C-83A1-F6EECF244321}">
                <p14:modId xmlns:p14="http://schemas.microsoft.com/office/powerpoint/2010/main" val="2246743578"/>
              </p:ext>
            </p:extLst>
          </p:nvPr>
        </p:nvGraphicFramePr>
        <p:xfrm>
          <a:off x="214282" y="2285992"/>
          <a:ext cx="8905875" cy="4271728"/>
        </p:xfrm>
        <a:graphic>
          <a:graphicData uri="http://schemas.openxmlformats.org/drawingml/2006/table">
            <a:tbl>
              <a:tblPr/>
              <a:tblGrid>
                <a:gridCol w="1865313">
                  <a:extLst>
                    <a:ext uri="{9D8B030D-6E8A-4147-A177-3AD203B41FA5}">
                      <a16:colId xmlns:a16="http://schemas.microsoft.com/office/drawing/2014/main" val="20000"/>
                    </a:ext>
                  </a:extLst>
                </a:gridCol>
                <a:gridCol w="7040562">
                  <a:extLst>
                    <a:ext uri="{9D8B030D-6E8A-4147-A177-3AD203B41FA5}">
                      <a16:colId xmlns:a16="http://schemas.microsoft.com/office/drawing/2014/main" val="20001"/>
                    </a:ext>
                  </a:extLst>
                </a:gridCol>
              </a:tblGrid>
              <a:tr h="49527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CC0000"/>
                          </a:solidFill>
                          <a:effectLst/>
                          <a:latin typeface="微軟正黑體" pitchFamily="34" charset="-120"/>
                          <a:ea typeface="微軟正黑體" pitchFamily="34" charset="-120"/>
                          <a:cs typeface="Times New Roman" pitchFamily="18" charset="0"/>
                        </a:rPr>
                        <a:t>第一類學群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CDB"/>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CC0000"/>
                          </a:solidFill>
                          <a:effectLst/>
                          <a:latin typeface="微軟正黑體" pitchFamily="34" charset="-120"/>
                          <a:ea typeface="微軟正黑體" pitchFamily="34" charset="-120"/>
                          <a:cs typeface="Times New Roman" pitchFamily="18" charset="0"/>
                        </a:rPr>
                        <a:t>文、法、商、社會科學、教育、管理等學系</a:t>
                      </a:r>
                      <a:r>
                        <a:rPr kumimoji="1" lang="en-US" altLang="zh-TW" sz="2400" b="1" i="0" u="none" strike="noStrike" cap="none" normalizeH="0" baseline="0" dirty="0" smtClean="0">
                          <a:ln>
                            <a:noFill/>
                          </a:ln>
                          <a:solidFill>
                            <a:srgbClr val="CC0000"/>
                          </a:solidFill>
                          <a:effectLst/>
                          <a:latin typeface="微軟正黑體" pitchFamily="34" charset="-120"/>
                          <a:ea typeface="微軟正黑體" pitchFamily="34" charset="-120"/>
                          <a:cs typeface="Times New Roman" pitchFamily="18" charset="0"/>
                        </a:rPr>
                        <a:t>(</a:t>
                      </a:r>
                      <a:r>
                        <a:rPr kumimoji="1" lang="zh-TW" altLang="en-US" sz="2400" b="1" i="0" u="none" strike="noStrike" cap="none" normalizeH="0" baseline="0" dirty="0" smtClean="0">
                          <a:ln>
                            <a:noFill/>
                          </a:ln>
                          <a:solidFill>
                            <a:srgbClr val="CC0000"/>
                          </a:solidFill>
                          <a:effectLst/>
                          <a:latin typeface="微軟正黑體" pitchFamily="34" charset="-120"/>
                          <a:ea typeface="微軟正黑體" pitchFamily="34" charset="-120"/>
                          <a:cs typeface="Times New Roman" pitchFamily="18" charset="0"/>
                        </a:rPr>
                        <a:t>學程</a:t>
                      </a:r>
                      <a:r>
                        <a:rPr kumimoji="1" lang="en-US" altLang="zh-TW" sz="2400" b="1" i="0" u="none" strike="noStrike" cap="none" normalizeH="0" baseline="0" dirty="0" smtClean="0">
                          <a:ln>
                            <a:noFill/>
                          </a:ln>
                          <a:solidFill>
                            <a:srgbClr val="CC0000"/>
                          </a:solidFill>
                          <a:effectLst/>
                          <a:latin typeface="微軟正黑體" pitchFamily="34" charset="-120"/>
                          <a:ea typeface="微軟正黑體" pitchFamily="34" charset="-12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CDB"/>
                    </a:solidFill>
                  </a:tcPr>
                </a:tc>
                <a:extLst>
                  <a:ext uri="{0D108BD9-81ED-4DB2-BD59-A6C34878D82A}">
                    <a16:rowId xmlns:a16="http://schemas.microsoft.com/office/drawing/2014/main" val="10000"/>
                  </a:ext>
                </a:extLst>
              </a:tr>
              <a:tr h="52106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rgbClr val="CC0000"/>
                          </a:solidFill>
                          <a:effectLst/>
                          <a:latin typeface="微軟正黑體" pitchFamily="34" charset="-120"/>
                          <a:ea typeface="微軟正黑體" pitchFamily="34" charset="-120"/>
                          <a:cs typeface="Times New Roman" pitchFamily="18" charset="0"/>
                        </a:rPr>
                        <a:t>第二類學群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CDB"/>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CC0000"/>
                          </a:solidFill>
                          <a:effectLst/>
                          <a:latin typeface="微軟正黑體" pitchFamily="34" charset="-120"/>
                          <a:ea typeface="微軟正黑體" pitchFamily="34" charset="-120"/>
                          <a:cs typeface="Times New Roman" pitchFamily="18" charset="0"/>
                        </a:rPr>
                        <a:t>理、工等學系</a:t>
                      </a:r>
                      <a:r>
                        <a:rPr kumimoji="1" lang="en-US" altLang="zh-TW" sz="2400" b="1" i="0" u="none" strike="noStrike" cap="none" normalizeH="0" baseline="0" dirty="0" smtClean="0">
                          <a:ln>
                            <a:noFill/>
                          </a:ln>
                          <a:solidFill>
                            <a:srgbClr val="CC0000"/>
                          </a:solidFill>
                          <a:effectLst/>
                          <a:latin typeface="微軟正黑體" pitchFamily="34" charset="-120"/>
                          <a:ea typeface="微軟正黑體" pitchFamily="34" charset="-120"/>
                          <a:cs typeface="Times New Roman" pitchFamily="18" charset="0"/>
                        </a:rPr>
                        <a:t>(</a:t>
                      </a:r>
                      <a:r>
                        <a:rPr kumimoji="1" lang="zh-TW" altLang="en-US" sz="2400" b="1" i="0" u="none" strike="noStrike" cap="none" normalizeH="0" baseline="0" dirty="0" smtClean="0">
                          <a:ln>
                            <a:noFill/>
                          </a:ln>
                          <a:solidFill>
                            <a:srgbClr val="CC0000"/>
                          </a:solidFill>
                          <a:effectLst/>
                          <a:latin typeface="微軟正黑體" pitchFamily="34" charset="-120"/>
                          <a:ea typeface="微軟正黑體" pitchFamily="34" charset="-120"/>
                          <a:cs typeface="Times New Roman" pitchFamily="18" charset="0"/>
                        </a:rPr>
                        <a:t>學程</a:t>
                      </a:r>
                      <a:r>
                        <a:rPr kumimoji="1" lang="en-US" altLang="zh-TW" sz="2400" b="1" i="0" u="none" strike="noStrike" cap="none" normalizeH="0" baseline="0" dirty="0" smtClean="0">
                          <a:ln>
                            <a:noFill/>
                          </a:ln>
                          <a:solidFill>
                            <a:srgbClr val="CC0000"/>
                          </a:solidFill>
                          <a:effectLst/>
                          <a:latin typeface="微軟正黑體" pitchFamily="34" charset="-120"/>
                          <a:ea typeface="微軟正黑體" pitchFamily="34" charset="-12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CDB"/>
                    </a:solidFill>
                  </a:tcPr>
                </a:tc>
                <a:extLst>
                  <a:ext uri="{0D108BD9-81ED-4DB2-BD59-A6C34878D82A}">
                    <a16:rowId xmlns:a16="http://schemas.microsoft.com/office/drawing/2014/main" val="10001"/>
                  </a:ext>
                </a:extLst>
              </a:tr>
              <a:tr h="5382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rgbClr val="CC0000"/>
                          </a:solidFill>
                          <a:effectLst/>
                          <a:latin typeface="微軟正黑體" pitchFamily="34" charset="-120"/>
                          <a:ea typeface="微軟正黑體" pitchFamily="34" charset="-120"/>
                          <a:cs typeface="Times New Roman" pitchFamily="18" charset="0"/>
                        </a:rPr>
                        <a:t>第三類學群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CDB"/>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CC0000"/>
                          </a:solidFill>
                          <a:effectLst/>
                          <a:latin typeface="微軟正黑體" pitchFamily="34" charset="-120"/>
                          <a:ea typeface="微軟正黑體" pitchFamily="34" charset="-120"/>
                          <a:cs typeface="Times New Roman" pitchFamily="18" charset="0"/>
                        </a:rPr>
                        <a:t>牙醫、生命科學、農等學系</a:t>
                      </a:r>
                      <a:r>
                        <a:rPr kumimoji="1" lang="en-US" altLang="zh-TW" sz="2400" b="1" i="0" u="none" strike="noStrike" cap="none" normalizeH="0" baseline="0" dirty="0" smtClean="0">
                          <a:ln>
                            <a:noFill/>
                          </a:ln>
                          <a:solidFill>
                            <a:srgbClr val="CC0000"/>
                          </a:solidFill>
                          <a:effectLst/>
                          <a:latin typeface="微軟正黑體" pitchFamily="34" charset="-120"/>
                          <a:ea typeface="微軟正黑體" pitchFamily="34" charset="-120"/>
                          <a:cs typeface="Times New Roman" pitchFamily="18" charset="0"/>
                        </a:rPr>
                        <a:t>(</a:t>
                      </a:r>
                      <a:r>
                        <a:rPr kumimoji="1" lang="zh-TW" altLang="en-US" sz="2400" b="1" i="0" u="none" strike="noStrike" cap="none" normalizeH="0" baseline="0" dirty="0" smtClean="0">
                          <a:ln>
                            <a:noFill/>
                          </a:ln>
                          <a:solidFill>
                            <a:srgbClr val="CC0000"/>
                          </a:solidFill>
                          <a:effectLst/>
                          <a:latin typeface="微軟正黑體" pitchFamily="34" charset="-120"/>
                          <a:ea typeface="微軟正黑體" pitchFamily="34" charset="-120"/>
                          <a:cs typeface="Times New Roman" pitchFamily="18" charset="0"/>
                        </a:rPr>
                        <a:t>學程</a:t>
                      </a:r>
                      <a:r>
                        <a:rPr kumimoji="1" lang="en-US" altLang="zh-TW" sz="2400" b="1" i="0" u="none" strike="noStrike" cap="none" normalizeH="0" baseline="0" dirty="0" smtClean="0">
                          <a:ln>
                            <a:noFill/>
                          </a:ln>
                          <a:solidFill>
                            <a:srgbClr val="CC0000"/>
                          </a:solidFill>
                          <a:effectLst/>
                          <a:latin typeface="微軟正黑體" pitchFamily="34" charset="-120"/>
                          <a:ea typeface="微軟正黑體" pitchFamily="34" charset="-12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CDB"/>
                    </a:solidFill>
                  </a:tcPr>
                </a:tc>
                <a:extLst>
                  <a:ext uri="{0D108BD9-81ED-4DB2-BD59-A6C34878D82A}">
                    <a16:rowId xmlns:a16="http://schemas.microsoft.com/office/drawing/2014/main" val="10002"/>
                  </a:ext>
                </a:extLst>
              </a:tr>
              <a:tr h="5537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第四類學群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音樂相關學系</a:t>
                      </a:r>
                      <a:r>
                        <a:rPr kumimoji="1" lang="en-US" altLang="zh-TW" sz="24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r>
                        <a:rPr kumimoji="1" lang="zh-TW" altLang="en-US" sz="24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學程</a:t>
                      </a:r>
                      <a:r>
                        <a:rPr kumimoji="1" lang="en-US" altLang="zh-TW" sz="24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8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accent4">
                              <a:lumMod val="75000"/>
                            </a:schemeClr>
                          </a:solidFill>
                          <a:effectLst/>
                          <a:latin typeface="微軟正黑體" pitchFamily="34" charset="-120"/>
                          <a:ea typeface="微軟正黑體" pitchFamily="34" charset="-120"/>
                          <a:cs typeface="Times New Roman" pitchFamily="18" charset="0"/>
                        </a:rPr>
                        <a:t>第五類學群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accent4">
                              <a:lumMod val="75000"/>
                            </a:schemeClr>
                          </a:solidFill>
                          <a:effectLst/>
                          <a:latin typeface="微軟正黑體" pitchFamily="34" charset="-120"/>
                          <a:ea typeface="微軟正黑體" pitchFamily="34" charset="-120"/>
                          <a:cs typeface="Times New Roman" pitchFamily="18" charset="0"/>
                        </a:rPr>
                        <a:t>美術相關學系</a:t>
                      </a:r>
                      <a:r>
                        <a:rPr kumimoji="1" lang="en-US" altLang="zh-TW" sz="2400" b="1" i="0" u="none" strike="noStrike" cap="none" normalizeH="0" baseline="0" dirty="0" smtClean="0">
                          <a:ln>
                            <a:noFill/>
                          </a:ln>
                          <a:solidFill>
                            <a:schemeClr val="accent4">
                              <a:lumMod val="75000"/>
                            </a:schemeClr>
                          </a:solidFill>
                          <a:effectLst/>
                          <a:latin typeface="微軟正黑體" pitchFamily="34" charset="-120"/>
                          <a:ea typeface="微軟正黑體" pitchFamily="34" charset="-120"/>
                          <a:cs typeface="Times New Roman" pitchFamily="18" charset="0"/>
                        </a:rPr>
                        <a:t>(</a:t>
                      </a:r>
                      <a:r>
                        <a:rPr kumimoji="1" lang="zh-TW" altLang="en-US" sz="2400" b="1" i="0" u="none" strike="noStrike" cap="none" normalizeH="0" baseline="0" dirty="0" smtClean="0">
                          <a:ln>
                            <a:noFill/>
                          </a:ln>
                          <a:solidFill>
                            <a:schemeClr val="accent4">
                              <a:lumMod val="75000"/>
                            </a:schemeClr>
                          </a:solidFill>
                          <a:effectLst/>
                          <a:latin typeface="微軟正黑體" pitchFamily="34" charset="-120"/>
                          <a:ea typeface="微軟正黑體" pitchFamily="34" charset="-120"/>
                          <a:cs typeface="Times New Roman" pitchFamily="18" charset="0"/>
                        </a:rPr>
                        <a:t>學程</a:t>
                      </a:r>
                      <a:r>
                        <a:rPr kumimoji="1" lang="en-US" altLang="zh-TW" sz="2400" b="1" i="0" u="none" strike="noStrike" cap="none" normalizeH="0" baseline="0" dirty="0" smtClean="0">
                          <a:ln>
                            <a:noFill/>
                          </a:ln>
                          <a:solidFill>
                            <a:schemeClr val="accent4">
                              <a:lumMod val="75000"/>
                            </a:schemeClr>
                          </a:solidFill>
                          <a:effectLst/>
                          <a:latin typeface="微軟正黑體" pitchFamily="34" charset="-120"/>
                          <a:ea typeface="微軟正黑體" pitchFamily="34" charset="-12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5468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chemeClr val="bg2">
                              <a:lumMod val="10000"/>
                            </a:schemeClr>
                          </a:solidFill>
                          <a:effectLst/>
                          <a:latin typeface="微軟正黑體" pitchFamily="34" charset="-120"/>
                          <a:ea typeface="微軟正黑體" pitchFamily="34" charset="-120"/>
                          <a:cs typeface="Times New Roman" pitchFamily="18" charset="0"/>
                        </a:rPr>
                        <a:t>第六類學群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bg2">
                              <a:lumMod val="10000"/>
                            </a:schemeClr>
                          </a:solidFill>
                          <a:effectLst/>
                          <a:latin typeface="微軟正黑體" pitchFamily="34" charset="-120"/>
                          <a:ea typeface="微軟正黑體" pitchFamily="34" charset="-120"/>
                          <a:cs typeface="Times New Roman" pitchFamily="18" charset="0"/>
                        </a:rPr>
                        <a:t>舞蹈相關學系</a:t>
                      </a:r>
                      <a:r>
                        <a:rPr kumimoji="1" lang="en-US" altLang="zh-TW" sz="2400" b="0" i="0" u="none" strike="noStrike" cap="none" normalizeH="0" baseline="0" dirty="0" smtClean="0">
                          <a:ln>
                            <a:noFill/>
                          </a:ln>
                          <a:solidFill>
                            <a:schemeClr val="bg2">
                              <a:lumMod val="10000"/>
                            </a:schemeClr>
                          </a:solidFill>
                          <a:effectLst/>
                          <a:latin typeface="微軟正黑體" pitchFamily="34" charset="-120"/>
                          <a:ea typeface="微軟正黑體" pitchFamily="34" charset="-120"/>
                          <a:cs typeface="Times New Roman" pitchFamily="18" charset="0"/>
                        </a:rPr>
                        <a:t>(</a:t>
                      </a:r>
                      <a:r>
                        <a:rPr kumimoji="1" lang="zh-TW" altLang="en-US" sz="2400" b="0" i="0" u="none" strike="noStrike" cap="none" normalizeH="0" baseline="0" dirty="0" smtClean="0">
                          <a:ln>
                            <a:noFill/>
                          </a:ln>
                          <a:solidFill>
                            <a:schemeClr val="bg2">
                              <a:lumMod val="10000"/>
                            </a:schemeClr>
                          </a:solidFill>
                          <a:effectLst/>
                          <a:latin typeface="微軟正黑體" pitchFamily="34" charset="-120"/>
                          <a:ea typeface="微軟正黑體" pitchFamily="34" charset="-120"/>
                          <a:cs typeface="Times New Roman" pitchFamily="18" charset="0"/>
                        </a:rPr>
                        <a:t>學程</a:t>
                      </a:r>
                      <a:r>
                        <a:rPr kumimoji="1" lang="en-US" altLang="zh-TW" sz="2400" b="0" i="0" u="none" strike="noStrike" cap="none" normalizeH="0" baseline="0" dirty="0" smtClean="0">
                          <a:ln>
                            <a:noFill/>
                          </a:ln>
                          <a:solidFill>
                            <a:schemeClr val="bg2">
                              <a:lumMod val="10000"/>
                            </a:schemeClr>
                          </a:solidFill>
                          <a:effectLst/>
                          <a:latin typeface="微軟正黑體" pitchFamily="34" charset="-120"/>
                          <a:ea typeface="微軟正黑體" pitchFamily="34" charset="-12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348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chemeClr val="bg2">
                              <a:lumMod val="10000"/>
                            </a:schemeClr>
                          </a:solidFill>
                          <a:effectLst/>
                          <a:latin typeface="微軟正黑體" pitchFamily="34" charset="-120"/>
                          <a:ea typeface="微軟正黑體" pitchFamily="34" charset="-120"/>
                          <a:cs typeface="Times New Roman" pitchFamily="18" charset="0"/>
                        </a:rPr>
                        <a:t>第七類學群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bg2">
                              <a:lumMod val="10000"/>
                            </a:schemeClr>
                          </a:solidFill>
                          <a:effectLst/>
                          <a:latin typeface="微軟正黑體" pitchFamily="34" charset="-120"/>
                          <a:ea typeface="微軟正黑體" pitchFamily="34" charset="-120"/>
                          <a:cs typeface="Times New Roman" pitchFamily="18" charset="0"/>
                        </a:rPr>
                        <a:t>體育相關學系</a:t>
                      </a:r>
                      <a:r>
                        <a:rPr kumimoji="1" lang="en-US" altLang="zh-TW" sz="2400" b="0" i="0" u="none" strike="noStrike" cap="none" normalizeH="0" baseline="0" dirty="0" smtClean="0">
                          <a:ln>
                            <a:noFill/>
                          </a:ln>
                          <a:solidFill>
                            <a:schemeClr val="bg2">
                              <a:lumMod val="10000"/>
                            </a:schemeClr>
                          </a:solidFill>
                          <a:effectLst/>
                          <a:latin typeface="微軟正黑體" pitchFamily="34" charset="-120"/>
                          <a:ea typeface="微軟正黑體" pitchFamily="34" charset="-120"/>
                          <a:cs typeface="Times New Roman" pitchFamily="18" charset="0"/>
                        </a:rPr>
                        <a:t>(</a:t>
                      </a:r>
                      <a:r>
                        <a:rPr kumimoji="1" lang="zh-TW" altLang="en-US" sz="2400" b="0" i="0" u="none" strike="noStrike" cap="none" normalizeH="0" baseline="0" dirty="0" smtClean="0">
                          <a:ln>
                            <a:noFill/>
                          </a:ln>
                          <a:solidFill>
                            <a:schemeClr val="bg2">
                              <a:lumMod val="10000"/>
                            </a:schemeClr>
                          </a:solidFill>
                          <a:effectLst/>
                          <a:latin typeface="微軟正黑體" pitchFamily="34" charset="-120"/>
                          <a:ea typeface="微軟正黑體" pitchFamily="34" charset="-120"/>
                          <a:cs typeface="Times New Roman" pitchFamily="18" charset="0"/>
                        </a:rPr>
                        <a:t>學程</a:t>
                      </a:r>
                      <a:r>
                        <a:rPr kumimoji="1" lang="en-US" altLang="zh-TW" sz="2400" b="0" i="0" u="none" strike="noStrike" cap="none" normalizeH="0" baseline="0" dirty="0" smtClean="0">
                          <a:ln>
                            <a:noFill/>
                          </a:ln>
                          <a:solidFill>
                            <a:schemeClr val="bg2">
                              <a:lumMod val="10000"/>
                            </a:schemeClr>
                          </a:solidFill>
                          <a:effectLst/>
                          <a:latin typeface="微軟正黑體" pitchFamily="34" charset="-120"/>
                          <a:ea typeface="微軟正黑體" pitchFamily="34" charset="-12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5348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accent2">
                              <a:lumMod val="50000"/>
                            </a:schemeClr>
                          </a:solidFill>
                          <a:effectLst/>
                          <a:latin typeface="微軟正黑體" pitchFamily="34" charset="-120"/>
                          <a:ea typeface="微軟正黑體" pitchFamily="34" charset="-120"/>
                          <a:cs typeface="Times New Roman" pitchFamily="18" charset="0"/>
                        </a:rPr>
                        <a:t>第八類學群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accent2">
                              <a:lumMod val="50000"/>
                            </a:schemeClr>
                          </a:solidFill>
                          <a:effectLst/>
                          <a:latin typeface="微軟正黑體" pitchFamily="34" charset="-120"/>
                          <a:ea typeface="微軟正黑體" pitchFamily="34" charset="-120"/>
                          <a:cs typeface="Times New Roman" pitchFamily="18" charset="0"/>
                        </a:rPr>
                        <a:t>醫學系。</a:t>
                      </a:r>
                      <a:endParaRPr kumimoji="1" lang="en-US" altLang="zh-TW" sz="2400" b="1" i="0" u="none" strike="noStrike" cap="none" normalizeH="0" baseline="0" dirty="0" smtClean="0">
                        <a:ln>
                          <a:noFill/>
                        </a:ln>
                        <a:solidFill>
                          <a:schemeClr val="accent2">
                            <a:lumMod val="50000"/>
                          </a:schemeClr>
                        </a:solidFill>
                        <a:effectLst/>
                        <a:latin typeface="微軟正黑體" pitchFamily="34" charset="-120"/>
                        <a:ea typeface="微軟正黑體"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7"/>
                  </a:ext>
                </a:extLst>
              </a:tr>
            </a:tbl>
          </a:graphicData>
        </a:graphic>
      </p:graphicFrame>
      <p:sp>
        <p:nvSpPr>
          <p:cNvPr id="5" name="AutoShape 32"/>
          <p:cNvSpPr>
            <a:spLocks noChangeArrowheads="1"/>
          </p:cNvSpPr>
          <p:nvPr/>
        </p:nvSpPr>
        <p:spPr bwMode="auto">
          <a:xfrm>
            <a:off x="6357950" y="4000504"/>
            <a:ext cx="2520950" cy="2636837"/>
          </a:xfrm>
          <a:prstGeom prst="wedgeRoundRectCallout">
            <a:avLst>
              <a:gd name="adj1" fmla="val -26824"/>
              <a:gd name="adj2" fmla="val -71139"/>
              <a:gd name="adj3" fmla="val 16667"/>
            </a:avLst>
          </a:prstGeom>
          <a:solidFill>
            <a:schemeClr val="bg2">
              <a:lumMod val="25000"/>
            </a:schemeClr>
          </a:solidFill>
          <a:ln w="9525">
            <a:solidFill>
              <a:schemeClr val="tx1"/>
            </a:solidFill>
            <a:miter lim="800000"/>
            <a:headEnd/>
            <a:tailEnd/>
          </a:ln>
        </p:spPr>
        <p:txBody>
          <a:bodyPr/>
          <a:lstStyle/>
          <a:p>
            <a:pPr fontAlgn="auto">
              <a:spcBef>
                <a:spcPts val="0"/>
              </a:spcBef>
              <a:spcAft>
                <a:spcPts val="0"/>
              </a:spcAft>
              <a:defRPr/>
            </a:pPr>
            <a:r>
              <a:rPr kumimoji="0" lang="zh-TW" altLang="en-US" sz="4000" b="1" dirty="0">
                <a:solidFill>
                  <a:srgbClr val="FFFF00"/>
                </a:solidFill>
                <a:latin typeface="+mn-lt"/>
                <a:ea typeface="微軟正黑體" pitchFamily="34" charset="-120"/>
              </a:rPr>
              <a:t>普通</a:t>
            </a:r>
            <a:r>
              <a:rPr kumimoji="0" lang="zh-TW" altLang="en-US" sz="4000" b="1" dirty="0" smtClean="0">
                <a:solidFill>
                  <a:srgbClr val="FFFF00"/>
                </a:solidFill>
                <a:latin typeface="+mn-lt"/>
                <a:ea typeface="微軟正黑體" pitchFamily="34" charset="-120"/>
              </a:rPr>
              <a:t>班</a:t>
            </a:r>
            <a:endParaRPr kumimoji="0" lang="en-US" altLang="zh-TW" sz="4000" b="1" dirty="0" smtClean="0">
              <a:solidFill>
                <a:srgbClr val="FFFF00"/>
              </a:solidFill>
              <a:latin typeface="+mn-lt"/>
              <a:ea typeface="微軟正黑體" pitchFamily="34" charset="-120"/>
            </a:endParaRPr>
          </a:p>
          <a:p>
            <a:pPr fontAlgn="auto">
              <a:spcBef>
                <a:spcPts val="0"/>
              </a:spcBef>
              <a:spcAft>
                <a:spcPts val="0"/>
              </a:spcAft>
              <a:defRPr/>
            </a:pPr>
            <a:r>
              <a:rPr kumimoji="0" lang="zh-TW" altLang="en-US" sz="2400" b="1" dirty="0" smtClean="0">
                <a:solidFill>
                  <a:schemeClr val="bg1"/>
                </a:solidFill>
                <a:latin typeface="+mn-lt"/>
                <a:ea typeface="微軟正黑體" pitchFamily="34" charset="-120"/>
              </a:rPr>
              <a:t>可</a:t>
            </a:r>
            <a:r>
              <a:rPr kumimoji="0" lang="zh-TW" altLang="en-US" sz="2400" b="1" dirty="0">
                <a:solidFill>
                  <a:schemeClr val="bg1"/>
                </a:solidFill>
                <a:latin typeface="+mn-lt"/>
                <a:ea typeface="微軟正黑體" pitchFamily="34" charset="-120"/>
              </a:rPr>
              <a:t>跨類組選填</a:t>
            </a:r>
            <a:r>
              <a:rPr kumimoji="0" lang="zh-TW" altLang="en-US" sz="2400" b="1" dirty="0" smtClean="0">
                <a:solidFill>
                  <a:srgbClr val="FFFF00"/>
                </a:solidFill>
                <a:latin typeface="+mn-lt"/>
                <a:ea typeface="微軟正黑體" pitchFamily="34" charset="-120"/>
              </a:rPr>
              <a:t>一二三八</a:t>
            </a:r>
            <a:r>
              <a:rPr kumimoji="0" lang="zh-TW" altLang="en-US" sz="2400" b="1" dirty="0" smtClean="0">
                <a:solidFill>
                  <a:schemeClr val="bg1"/>
                </a:solidFill>
                <a:latin typeface="+mn-lt"/>
                <a:ea typeface="微軟正黑體" pitchFamily="34" charset="-120"/>
              </a:rPr>
              <a:t>學</a:t>
            </a:r>
            <a:r>
              <a:rPr kumimoji="0" lang="zh-TW" altLang="en-US" sz="2400" b="1" dirty="0">
                <a:solidFill>
                  <a:schemeClr val="bg1"/>
                </a:solidFill>
                <a:latin typeface="+mn-lt"/>
                <a:ea typeface="微軟正黑體" pitchFamily="34" charset="-120"/>
              </a:rPr>
              <a:t>群</a:t>
            </a:r>
          </a:p>
          <a:p>
            <a:pPr fontAlgn="auto">
              <a:spcBef>
                <a:spcPts val="0"/>
              </a:spcBef>
              <a:spcAft>
                <a:spcPts val="0"/>
              </a:spcAft>
              <a:defRPr/>
            </a:pPr>
            <a:endParaRPr kumimoji="0" lang="zh-TW" altLang="en-US" sz="2400" b="1" dirty="0">
              <a:solidFill>
                <a:schemeClr val="bg1"/>
              </a:solidFill>
              <a:latin typeface="+mn-lt"/>
              <a:ea typeface="微軟正黑體" pitchFamily="34" charset="-120"/>
            </a:endParaRPr>
          </a:p>
          <a:p>
            <a:pPr fontAlgn="auto">
              <a:spcBef>
                <a:spcPts val="0"/>
              </a:spcBef>
              <a:spcAft>
                <a:spcPts val="0"/>
              </a:spcAft>
              <a:defRPr/>
            </a:pPr>
            <a:r>
              <a:rPr lang="zh-TW" altLang="en-US" sz="2400" b="1" dirty="0">
                <a:solidFill>
                  <a:schemeClr val="bg1"/>
                </a:solidFill>
                <a:ea typeface="微軟正黑體" pitchFamily="34" charset="-120"/>
              </a:rPr>
              <a:t>美術班</a:t>
            </a:r>
            <a:r>
              <a:rPr kumimoji="0" lang="zh-TW" altLang="en-US" sz="2400" b="1" dirty="0" smtClean="0">
                <a:solidFill>
                  <a:schemeClr val="bg1"/>
                </a:solidFill>
                <a:latin typeface="+mn-lt"/>
                <a:ea typeface="微軟正黑體" pitchFamily="34" charset="-120"/>
              </a:rPr>
              <a:t>只得選</a:t>
            </a:r>
            <a:r>
              <a:rPr lang="zh-TW" altLang="en-US" sz="2400" b="1" dirty="0" smtClean="0">
                <a:solidFill>
                  <a:schemeClr val="bg1"/>
                </a:solidFill>
                <a:ea typeface="微軟正黑體" pitchFamily="34" charset="-120"/>
              </a:rPr>
              <a:t>第五</a:t>
            </a:r>
            <a:r>
              <a:rPr lang="zh-TW" altLang="en-US" sz="2400" b="1" dirty="0">
                <a:solidFill>
                  <a:schemeClr val="bg1"/>
                </a:solidFill>
                <a:ea typeface="微軟正黑體" pitchFamily="34" charset="-120"/>
              </a:rPr>
              <a:t>類</a:t>
            </a:r>
            <a:r>
              <a:rPr kumimoji="0" lang="zh-TW" altLang="en-US" sz="2400" b="1" dirty="0" smtClean="0">
                <a:solidFill>
                  <a:schemeClr val="bg1"/>
                </a:solidFill>
                <a:latin typeface="+mn-lt"/>
                <a:ea typeface="微軟正黑體" pitchFamily="34" charset="-120"/>
              </a:rPr>
              <a:t>學</a:t>
            </a:r>
            <a:r>
              <a:rPr kumimoji="0" lang="zh-TW" altLang="en-US" sz="2400" b="1" dirty="0">
                <a:solidFill>
                  <a:schemeClr val="bg1"/>
                </a:solidFill>
                <a:latin typeface="+mn-lt"/>
                <a:ea typeface="微軟正黑體" pitchFamily="34" charset="-120"/>
              </a:rPr>
              <a:t>群</a:t>
            </a:r>
          </a:p>
        </p:txBody>
      </p:sp>
    </p:spTree>
    <p:extLst>
      <p:ext uri="{BB962C8B-B14F-4D97-AF65-F5344CB8AC3E}">
        <p14:creationId xmlns:p14="http://schemas.microsoft.com/office/powerpoint/2010/main" val="428281870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en-US" dirty="0" smtClean="0"/>
              <a:t>高中端推薦辦法</a:t>
            </a:r>
            <a:endParaRPr lang="zh-TW" altLang="en-US" dirty="0"/>
          </a:p>
        </p:txBody>
      </p:sp>
      <p:sp>
        <p:nvSpPr>
          <p:cNvPr id="3" name="內容版面配置區 2"/>
          <p:cNvSpPr>
            <a:spLocks noGrp="1"/>
          </p:cNvSpPr>
          <p:nvPr>
            <p:ph idx="1"/>
          </p:nvPr>
        </p:nvSpPr>
        <p:spPr>
          <a:xfrm>
            <a:off x="457200" y="1142984"/>
            <a:ext cx="8229600" cy="4945182"/>
          </a:xfrm>
        </p:spPr>
        <p:txBody>
          <a:bodyPr>
            <a:normAutofit/>
          </a:bodyPr>
          <a:lstStyle/>
          <a:p>
            <a:pPr>
              <a:buFont typeface="Wingdings" pitchFamily="2" charset="2"/>
              <a:buChar char="ü"/>
            </a:pPr>
            <a:r>
              <a:rPr altLang="en-US" dirty="0" smtClean="0"/>
              <a:t>每名考生限被推薦至</a:t>
            </a:r>
            <a:r>
              <a:rPr lang="en-US" altLang="zh-TW" dirty="0" smtClean="0"/>
              <a:t>1</a:t>
            </a:r>
            <a:r>
              <a:rPr altLang="en-US" dirty="0" smtClean="0"/>
              <a:t>校</a:t>
            </a:r>
            <a:r>
              <a:rPr lang="en-US" altLang="zh-TW" dirty="0" smtClean="0"/>
              <a:t>1</a:t>
            </a:r>
            <a:r>
              <a:rPr altLang="en-US" dirty="0" smtClean="0"/>
              <a:t>學群，該學群考生可選填志願數依大學規定。</a:t>
            </a:r>
            <a:endParaRPr lang="en-US" altLang="en-US" dirty="0" smtClean="0"/>
          </a:p>
          <a:p>
            <a:pPr>
              <a:buFont typeface="Wingdings" pitchFamily="2" charset="2"/>
              <a:buChar char="ü"/>
            </a:pPr>
            <a:r>
              <a:rPr altLang="en-US" u="sng" dirty="0" smtClean="0"/>
              <a:t>高中對同一大學每一學群至多推薦</a:t>
            </a:r>
            <a:r>
              <a:rPr lang="en-US" altLang="zh-TW" u="sng" dirty="0" smtClean="0">
                <a:solidFill>
                  <a:srgbClr val="FF0000"/>
                </a:solidFill>
              </a:rPr>
              <a:t>2</a:t>
            </a:r>
            <a:r>
              <a:rPr altLang="en-US" u="sng" dirty="0" smtClean="0">
                <a:solidFill>
                  <a:srgbClr val="FF0000"/>
                </a:solidFill>
              </a:rPr>
              <a:t>名</a:t>
            </a:r>
            <a:r>
              <a:rPr altLang="en-US" u="sng" dirty="0" smtClean="0"/>
              <a:t>。</a:t>
            </a:r>
            <a:endParaRPr lang="en-US" altLang="en-US" u="sng" dirty="0" smtClean="0"/>
          </a:p>
          <a:p>
            <a:pPr>
              <a:buFont typeface="Wingdings" pitchFamily="2" charset="2"/>
              <a:buChar char="ü"/>
            </a:pPr>
            <a:r>
              <a:rPr altLang="en-US" dirty="0" smtClean="0"/>
              <a:t>如高中對同一大學推薦超過</a:t>
            </a:r>
            <a:r>
              <a:rPr lang="en-US" altLang="zh-TW" dirty="0" smtClean="0">
                <a:solidFill>
                  <a:srgbClr val="FF0000"/>
                </a:solidFill>
              </a:rPr>
              <a:t>1</a:t>
            </a:r>
            <a:r>
              <a:rPr altLang="en-US" dirty="0" smtClean="0"/>
              <a:t>名學生時，必須</a:t>
            </a:r>
            <a:r>
              <a:rPr altLang="en-US" u="sng" dirty="0" smtClean="0">
                <a:solidFill>
                  <a:srgbClr val="FF0000"/>
                </a:solidFill>
              </a:rPr>
              <a:t>排定學生之推薦順序</a:t>
            </a:r>
            <a:r>
              <a:rPr altLang="en-US" dirty="0" smtClean="0"/>
              <a:t>。</a:t>
            </a:r>
            <a:endParaRPr lang="en-US" altLang="en-US" dirty="0" smtClean="0"/>
          </a:p>
          <a:p>
            <a:pPr>
              <a:buFont typeface="Wingdings" pitchFamily="2" charset="2"/>
              <a:buChar char="ü"/>
            </a:pPr>
            <a:endParaRPr lang="en-US" altLang="en-US" u="sng" dirty="0" smtClean="0"/>
          </a:p>
          <a:p>
            <a:pPr>
              <a:buFont typeface="Wingdings" pitchFamily="2" charset="2"/>
              <a:buChar char="ü"/>
            </a:pPr>
            <a:r>
              <a:rPr altLang="en-US" sz="2800" dirty="0" smtClean="0"/>
              <a:t>美術班之學生僅限被推薦至大學第五類學群。</a:t>
            </a:r>
            <a:endParaRPr lang="en-US" altLang="en-US" sz="2800" dirty="0" smtClean="0"/>
          </a:p>
          <a:p>
            <a:pPr>
              <a:buFont typeface="Wingdings" pitchFamily="2" charset="2"/>
              <a:buChar char="ü"/>
            </a:pPr>
            <a:r>
              <a:rPr altLang="en-US" sz="2800" dirty="0" smtClean="0"/>
              <a:t>具原住民身份之學生，得以一般生或原住民生身分擇一參加繁星推薦。</a:t>
            </a:r>
          </a:p>
          <a:p>
            <a:pPr>
              <a:buFont typeface="Wingdings" pitchFamily="2" charset="2"/>
              <a:buChar char="ü"/>
            </a:pPr>
            <a:endParaRPr lang="en-US" altLang="en-US" dirty="0" smtClean="0"/>
          </a:p>
          <a:p>
            <a:pPr>
              <a:buNone/>
            </a:pPr>
            <a:endParaRPr altLang="en-US" dirty="0" smtClean="0"/>
          </a:p>
        </p:txBody>
      </p:sp>
    </p:spTree>
    <p:extLst>
      <p:ext uri="{BB962C8B-B14F-4D97-AF65-F5344CB8AC3E}">
        <p14:creationId xmlns:p14="http://schemas.microsoft.com/office/powerpoint/2010/main" val="75306859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臺中一</a:t>
            </a:r>
            <a:r>
              <a:rPr lang="zh-TW" altLang="en-US" dirty="0" smtClean="0"/>
              <a:t>中校內</a:t>
            </a:r>
            <a:r>
              <a:rPr altLang="en-US" dirty="0" smtClean="0"/>
              <a:t>推薦辦法</a:t>
            </a:r>
            <a:endParaRPr lang="zh-TW" altLang="en-US" dirty="0"/>
          </a:p>
        </p:txBody>
      </p:sp>
      <p:sp>
        <p:nvSpPr>
          <p:cNvPr id="3" name="內容版面配置區 2"/>
          <p:cNvSpPr>
            <a:spLocks noGrp="1"/>
          </p:cNvSpPr>
          <p:nvPr>
            <p:ph idx="1"/>
          </p:nvPr>
        </p:nvSpPr>
        <p:spPr>
          <a:xfrm>
            <a:off x="467544" y="1254133"/>
            <a:ext cx="8229600" cy="4983179"/>
          </a:xfrm>
        </p:spPr>
        <p:txBody>
          <a:bodyPr>
            <a:normAutofit/>
          </a:bodyPr>
          <a:lstStyle/>
          <a:p>
            <a:pPr>
              <a:buNone/>
            </a:pPr>
            <a:r>
              <a:rPr lang="zh-TW" altLang="en-US" dirty="0" smtClean="0"/>
              <a:t> 比</a:t>
            </a:r>
            <a:r>
              <a:rPr lang="zh-TW" altLang="en-US" dirty="0"/>
              <a:t>序</a:t>
            </a:r>
            <a:r>
              <a:rPr lang="zh-TW" altLang="en-US" dirty="0" smtClean="0"/>
              <a:t>順序：</a:t>
            </a:r>
            <a:endParaRPr lang="en-US" altLang="zh-TW" dirty="0" smtClean="0"/>
          </a:p>
          <a:p>
            <a:pPr>
              <a:buNone/>
            </a:pPr>
            <a:r>
              <a:rPr lang="zh-TW" altLang="en-US" dirty="0" smtClean="0"/>
              <a:t> </a:t>
            </a:r>
            <a:r>
              <a:rPr lang="en-US" altLang="en-US" dirty="0" smtClean="0"/>
              <a:t>1</a:t>
            </a:r>
            <a:r>
              <a:rPr lang="zh-TW" altLang="en-US" dirty="0" smtClean="0"/>
              <a:t>、</a:t>
            </a:r>
            <a:r>
              <a:rPr altLang="en-US" dirty="0" smtClean="0">
                <a:solidFill>
                  <a:srgbClr val="FF0066"/>
                </a:solidFill>
              </a:rPr>
              <a:t>在校成績排名</a:t>
            </a:r>
            <a:r>
              <a:rPr lang="zh-TW" altLang="en-US" dirty="0" smtClean="0">
                <a:solidFill>
                  <a:srgbClr val="FF0066"/>
                </a:solidFill>
              </a:rPr>
              <a:t>百分比</a:t>
            </a:r>
            <a:r>
              <a:rPr altLang="en-US" dirty="0" smtClean="0"/>
              <a:t>，</a:t>
            </a:r>
            <a:endParaRPr lang="en-US" altLang="en-US" dirty="0" smtClean="0"/>
          </a:p>
          <a:p>
            <a:pPr>
              <a:buNone/>
            </a:pPr>
            <a:r>
              <a:rPr lang="zh-TW" altLang="en-US" dirty="0" smtClean="0"/>
              <a:t> </a:t>
            </a:r>
            <a:r>
              <a:rPr lang="en-US" altLang="zh-TW" dirty="0" smtClean="0"/>
              <a:t>2</a:t>
            </a:r>
            <a:r>
              <a:rPr lang="zh-TW" altLang="en-US" dirty="0" smtClean="0"/>
              <a:t>、</a:t>
            </a:r>
            <a:r>
              <a:rPr lang="zh-TW" altLang="en-US" dirty="0" smtClean="0">
                <a:solidFill>
                  <a:srgbClr val="FF0066"/>
                </a:solidFill>
              </a:rPr>
              <a:t>學測成績</a:t>
            </a:r>
            <a:r>
              <a:rPr lang="zh-TW" altLang="en-US" dirty="0" smtClean="0"/>
              <a:t>，</a:t>
            </a:r>
            <a:endParaRPr lang="en-US" altLang="zh-TW" dirty="0" smtClean="0"/>
          </a:p>
          <a:p>
            <a:pPr>
              <a:buNone/>
            </a:pPr>
            <a:r>
              <a:rPr lang="zh-TW" altLang="en-US" dirty="0" smtClean="0"/>
              <a:t> </a:t>
            </a:r>
            <a:r>
              <a:rPr lang="en-US" altLang="zh-TW" dirty="0" smtClean="0"/>
              <a:t>3</a:t>
            </a:r>
            <a:r>
              <a:rPr lang="zh-TW" altLang="en-US" dirty="0" smtClean="0"/>
              <a:t>、</a:t>
            </a:r>
            <a:r>
              <a:rPr lang="zh-TW" altLang="en-US" dirty="0" smtClean="0">
                <a:solidFill>
                  <a:srgbClr val="FF0066"/>
                </a:solidFill>
              </a:rPr>
              <a:t>在</a:t>
            </a:r>
            <a:r>
              <a:rPr lang="zh-TW" altLang="en-US" dirty="0">
                <a:solidFill>
                  <a:srgbClr val="FF0066"/>
                </a:solidFill>
              </a:rPr>
              <a:t>校成績</a:t>
            </a:r>
            <a:r>
              <a:rPr lang="zh-TW" altLang="en-US" dirty="0" smtClean="0">
                <a:solidFill>
                  <a:srgbClr val="FF0066"/>
                </a:solidFill>
              </a:rPr>
              <a:t>排名</a:t>
            </a:r>
            <a:r>
              <a:rPr lang="zh-TW" altLang="en-US" dirty="0" smtClean="0"/>
              <a:t>，</a:t>
            </a:r>
            <a:endParaRPr lang="en-US" altLang="zh-TW" dirty="0" smtClean="0"/>
          </a:p>
          <a:p>
            <a:pPr>
              <a:buNone/>
            </a:pPr>
            <a:r>
              <a:rPr lang="zh-TW" altLang="en-US" dirty="0" smtClean="0"/>
              <a:t> 依據撕榜順序，取得學校推薦資格。</a:t>
            </a:r>
            <a:endParaRPr lang="en-US" altLang="zh-TW" dirty="0" smtClean="0"/>
          </a:p>
          <a:p>
            <a:pPr>
              <a:buNone/>
            </a:pPr>
            <a:r>
              <a:rPr lang="zh-TW" altLang="en-US" dirty="0" smtClean="0"/>
              <a:t>     </a:t>
            </a:r>
            <a:endParaRPr lang="en-US" altLang="en-US" dirty="0"/>
          </a:p>
          <a:p>
            <a:pPr>
              <a:buNone/>
            </a:pPr>
            <a:r>
              <a:rPr lang="zh-TW" altLang="en-US" dirty="0" smtClean="0">
                <a:solidFill>
                  <a:srgbClr val="FF0000"/>
                </a:solidFill>
              </a:rPr>
              <a:t>    </a:t>
            </a:r>
            <a:r>
              <a:rPr lang="en-US" altLang="zh-TW" dirty="0" smtClean="0">
                <a:solidFill>
                  <a:srgbClr val="FF0000"/>
                </a:solidFill>
              </a:rPr>
              <a:t>106</a:t>
            </a:r>
            <a:r>
              <a:rPr lang="zh-TW" altLang="en-US" dirty="0" smtClean="0">
                <a:solidFill>
                  <a:srgbClr val="FF0000"/>
                </a:solidFill>
              </a:rPr>
              <a:t>年</a:t>
            </a:r>
            <a:r>
              <a:rPr lang="en-US" altLang="zh-TW" dirty="0" smtClean="0">
                <a:solidFill>
                  <a:srgbClr val="FF0000"/>
                </a:solidFill>
              </a:rPr>
              <a:t>2</a:t>
            </a:r>
            <a:r>
              <a:rPr lang="zh-TW" altLang="en-US" dirty="0" smtClean="0">
                <a:solidFill>
                  <a:srgbClr val="FF0000"/>
                </a:solidFill>
              </a:rPr>
              <a:t>月</a:t>
            </a:r>
            <a:r>
              <a:rPr lang="en-US" altLang="zh-TW" dirty="0" smtClean="0">
                <a:solidFill>
                  <a:srgbClr val="FF0000"/>
                </a:solidFill>
              </a:rPr>
              <a:t>18</a:t>
            </a:r>
            <a:r>
              <a:rPr lang="zh-TW" altLang="en-US" dirty="0" smtClean="0">
                <a:solidFill>
                  <a:srgbClr val="FF0000"/>
                </a:solidFill>
              </a:rPr>
              <a:t>日（六）中午</a:t>
            </a:r>
            <a:r>
              <a:rPr lang="en-US" altLang="zh-TW" dirty="0" smtClean="0">
                <a:solidFill>
                  <a:srgbClr val="FF0000"/>
                </a:solidFill>
              </a:rPr>
              <a:t>12:10</a:t>
            </a:r>
            <a:r>
              <a:rPr lang="zh-TW" altLang="en-US" dirty="0" smtClean="0">
                <a:solidFill>
                  <a:srgbClr val="FF0000"/>
                </a:solidFill>
              </a:rPr>
              <a:t>於敬業樓第二會議室，辦理校內初選。</a:t>
            </a:r>
            <a:endParaRPr lang="en-US" altLang="en-US" dirty="0" smtClean="0">
              <a:solidFill>
                <a:srgbClr val="FF0000"/>
              </a:solidFill>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rcRect l="13365" t="11227" r="16031" b="560"/>
          <a:stretch>
            <a:fillRect/>
          </a:stretch>
        </p:blipFill>
        <p:spPr>
          <a:xfrm>
            <a:off x="179512" y="985415"/>
            <a:ext cx="6624736" cy="5520613"/>
          </a:xfrm>
          <a:prstGeom prst="rect">
            <a:avLst/>
          </a:prstGeom>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605" y="848122"/>
            <a:ext cx="6909395" cy="4608512"/>
          </a:xfrm>
          <a:prstGeom prst="rect">
            <a:avLst/>
          </a:prstGeom>
        </p:spPr>
      </p:pic>
    </p:spTree>
    <p:extLst>
      <p:ext uri="{BB962C8B-B14F-4D97-AF65-F5344CB8AC3E}">
        <p14:creationId xmlns:p14="http://schemas.microsoft.com/office/powerpoint/2010/main" val="27613877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ox(i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ox(i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ox(i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ox(i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ox(in)">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ox(in)">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臺中一</a:t>
            </a:r>
            <a:r>
              <a:rPr lang="zh-TW" altLang="en-US" dirty="0" smtClean="0"/>
              <a:t>中學校</a:t>
            </a:r>
            <a:r>
              <a:rPr altLang="en-US" dirty="0" smtClean="0"/>
              <a:t>推薦</a:t>
            </a:r>
            <a:r>
              <a:rPr lang="zh-TW" altLang="en-US" dirty="0" smtClean="0"/>
              <a:t>資格取得</a:t>
            </a:r>
            <a:endParaRPr lang="zh-TW" altLang="en-US" dirty="0"/>
          </a:p>
        </p:txBody>
      </p:sp>
      <p:sp>
        <p:nvSpPr>
          <p:cNvPr id="3" name="內容版面配置區 2"/>
          <p:cNvSpPr>
            <a:spLocks noGrp="1"/>
          </p:cNvSpPr>
          <p:nvPr>
            <p:ph idx="1"/>
          </p:nvPr>
        </p:nvSpPr>
        <p:spPr/>
        <p:txBody>
          <a:bodyPr/>
          <a:lstStyle/>
          <a:p>
            <a:pPr>
              <a:buNone/>
            </a:pPr>
            <a:r>
              <a:rPr altLang="en-US" dirty="0" smtClean="0"/>
              <a:t>   對同一所大學推薦超過</a:t>
            </a:r>
            <a:r>
              <a:rPr lang="en-US" altLang="zh-TW" dirty="0" smtClean="0"/>
              <a:t>1</a:t>
            </a:r>
            <a:r>
              <a:rPr altLang="en-US" dirty="0" smtClean="0"/>
              <a:t>名，則</a:t>
            </a:r>
            <a:r>
              <a:rPr altLang="en-US" u="sng" dirty="0" smtClean="0"/>
              <a:t>按選填先後順序，排定校內</a:t>
            </a:r>
            <a:r>
              <a:rPr altLang="en-US" b="1" u="sng" dirty="0" smtClean="0">
                <a:solidFill>
                  <a:srgbClr val="FF0000"/>
                </a:solidFill>
              </a:rPr>
              <a:t>推薦序</a:t>
            </a:r>
            <a:r>
              <a:rPr altLang="en-US" u="sng" dirty="0" smtClean="0"/>
              <a:t>。</a:t>
            </a:r>
            <a:endParaRPr lang="en-US" altLang="zh-TW" dirty="0" smtClean="0"/>
          </a:p>
          <a:p>
            <a:pPr>
              <a:buNone/>
            </a:pPr>
            <a:r>
              <a:rPr altLang="en-US" dirty="0" smtClean="0">
                <a:solidFill>
                  <a:schemeClr val="accent4">
                    <a:lumMod val="75000"/>
                  </a:schemeClr>
                </a:solidFill>
              </a:rPr>
              <a:t>一中推薦狀況</a:t>
            </a:r>
            <a:endParaRPr lang="zh-TW" altLang="en-US" dirty="0">
              <a:solidFill>
                <a:schemeClr val="accent4">
                  <a:lumMod val="75000"/>
                </a:schemeClr>
              </a:solidFill>
            </a:endParaRPr>
          </a:p>
        </p:txBody>
      </p:sp>
      <p:sp>
        <p:nvSpPr>
          <p:cNvPr id="4" name="文字方塊 3"/>
          <p:cNvSpPr txBox="1"/>
          <p:nvPr/>
        </p:nvSpPr>
        <p:spPr>
          <a:xfrm>
            <a:off x="500034" y="3571875"/>
            <a:ext cx="2232025" cy="1754188"/>
          </a:xfrm>
          <a:prstGeom prst="rect">
            <a:avLst/>
          </a:prstGeom>
          <a:solidFill>
            <a:schemeClr val="bg2">
              <a:lumMod val="75000"/>
              <a:alpha val="31000"/>
            </a:schemeClr>
          </a:solidFill>
          <a:ln w="25400">
            <a:solidFill>
              <a:schemeClr val="accent1"/>
            </a:solidFill>
            <a:prstDash val="lgDash"/>
          </a:ln>
        </p:spPr>
        <p:txBody>
          <a:bodyPr>
            <a:spAutoFit/>
          </a:bodyPr>
          <a:lstStyle/>
          <a:p>
            <a:pPr algn="ctr" fontAlgn="auto">
              <a:spcBef>
                <a:spcPts val="0"/>
              </a:spcBef>
              <a:spcAft>
                <a:spcPts val="0"/>
              </a:spcAft>
              <a:defRPr/>
            </a:pPr>
            <a:r>
              <a:rPr lang="zh-TW" altLang="en-US" sz="2700" dirty="0" smtClean="0">
                <a:latin typeface="華康中圓體" pitchFamily="49" charset="-120"/>
                <a:ea typeface="華康中圓體" pitchFamily="49" charset="-120"/>
              </a:rPr>
              <a:t>台</a:t>
            </a:r>
            <a:r>
              <a:rPr kumimoji="0" lang="zh-TW" altLang="en-US" sz="2700" dirty="0" smtClean="0">
                <a:latin typeface="華康中圓體" pitchFamily="49" charset="-120"/>
                <a:ea typeface="華康中圓體" pitchFamily="49" charset="-120"/>
              </a:rPr>
              <a:t>大</a:t>
            </a:r>
            <a:endParaRPr kumimoji="0" lang="en-US" altLang="zh-TW" sz="2700" dirty="0">
              <a:latin typeface="華康中圓體" pitchFamily="49" charset="-120"/>
              <a:ea typeface="華康中圓體" pitchFamily="49" charset="-120"/>
            </a:endParaRPr>
          </a:p>
          <a:p>
            <a:pPr algn="ctr" fontAlgn="auto">
              <a:spcBef>
                <a:spcPts val="0"/>
              </a:spcBef>
              <a:spcAft>
                <a:spcPts val="0"/>
              </a:spcAft>
              <a:defRPr/>
            </a:pPr>
            <a:r>
              <a:rPr kumimoji="0" lang="zh-TW" altLang="zh-TW" sz="2700" dirty="0" smtClean="0">
                <a:latin typeface="華康中圓體" pitchFamily="49" charset="-120"/>
                <a:ea typeface="華康中圓體" pitchFamily="49" charset="-120"/>
              </a:rPr>
              <a:t>第一</a:t>
            </a:r>
            <a:r>
              <a:rPr kumimoji="0" lang="zh-TW" altLang="en-US" sz="2700" dirty="0" smtClean="0">
                <a:latin typeface="華康中圓體" pitchFamily="49" charset="-120"/>
                <a:ea typeface="華康中圓體" pitchFamily="49" charset="-120"/>
              </a:rPr>
              <a:t>類</a:t>
            </a:r>
            <a:r>
              <a:rPr kumimoji="0" lang="zh-TW" altLang="zh-TW" sz="2700" dirty="0" smtClean="0">
                <a:latin typeface="華康中圓體" pitchFamily="49" charset="-120"/>
                <a:ea typeface="華康中圓體" pitchFamily="49" charset="-120"/>
              </a:rPr>
              <a:t>學</a:t>
            </a:r>
            <a:r>
              <a:rPr kumimoji="0" lang="zh-TW" altLang="zh-TW" sz="2700" dirty="0">
                <a:latin typeface="華康中圓體" pitchFamily="49" charset="-120"/>
                <a:ea typeface="華康中圓體" pitchFamily="49" charset="-120"/>
              </a:rPr>
              <a:t>群</a:t>
            </a:r>
          </a:p>
          <a:p>
            <a:pPr algn="ctr" fontAlgn="auto">
              <a:spcBef>
                <a:spcPts val="0"/>
              </a:spcBef>
              <a:spcAft>
                <a:spcPts val="0"/>
              </a:spcAft>
              <a:defRPr/>
            </a:pPr>
            <a:r>
              <a:rPr kumimoji="0" lang="zh-TW" altLang="zh-TW" sz="2700" dirty="0" smtClean="0">
                <a:latin typeface="華康中圓體" pitchFamily="49" charset="-120"/>
                <a:ea typeface="華康中圓體" pitchFamily="49" charset="-120"/>
              </a:rPr>
              <a:t>第二</a:t>
            </a:r>
            <a:r>
              <a:rPr kumimoji="0" lang="zh-TW" altLang="en-US" sz="2700" dirty="0" smtClean="0">
                <a:latin typeface="華康中圓體" pitchFamily="49" charset="-120"/>
                <a:ea typeface="華康中圓體" pitchFamily="49" charset="-120"/>
              </a:rPr>
              <a:t>類</a:t>
            </a:r>
            <a:r>
              <a:rPr kumimoji="0" lang="zh-TW" altLang="zh-TW" sz="2700" dirty="0" smtClean="0">
                <a:latin typeface="華康中圓體" pitchFamily="49" charset="-120"/>
                <a:ea typeface="華康中圓體" pitchFamily="49" charset="-120"/>
              </a:rPr>
              <a:t>學</a:t>
            </a:r>
            <a:r>
              <a:rPr kumimoji="0" lang="zh-TW" altLang="zh-TW" sz="2700" dirty="0">
                <a:latin typeface="華康中圓體" pitchFamily="49" charset="-120"/>
                <a:ea typeface="華康中圓體" pitchFamily="49" charset="-120"/>
              </a:rPr>
              <a:t>群</a:t>
            </a:r>
          </a:p>
          <a:p>
            <a:pPr algn="ctr" fontAlgn="auto">
              <a:spcBef>
                <a:spcPts val="0"/>
              </a:spcBef>
              <a:spcAft>
                <a:spcPts val="0"/>
              </a:spcAft>
              <a:defRPr/>
            </a:pPr>
            <a:r>
              <a:rPr kumimoji="0" lang="zh-TW" altLang="zh-TW" sz="2700" dirty="0" smtClean="0">
                <a:latin typeface="華康中圓體" pitchFamily="49" charset="-120"/>
                <a:ea typeface="華康中圓體" pitchFamily="49" charset="-120"/>
              </a:rPr>
              <a:t>第三</a:t>
            </a:r>
            <a:r>
              <a:rPr kumimoji="0" lang="zh-TW" altLang="en-US" sz="2700" dirty="0" smtClean="0">
                <a:latin typeface="華康中圓體" pitchFamily="49" charset="-120"/>
                <a:ea typeface="華康中圓體" pitchFamily="49" charset="-120"/>
              </a:rPr>
              <a:t>類</a:t>
            </a:r>
            <a:r>
              <a:rPr kumimoji="0" lang="zh-TW" altLang="zh-TW" sz="2700" dirty="0" smtClean="0">
                <a:latin typeface="華康中圓體" pitchFamily="49" charset="-120"/>
                <a:ea typeface="華康中圓體" pitchFamily="49" charset="-120"/>
              </a:rPr>
              <a:t>學</a:t>
            </a:r>
            <a:r>
              <a:rPr kumimoji="0" lang="zh-TW" altLang="zh-TW" sz="2700" dirty="0">
                <a:latin typeface="華康中圓體" pitchFamily="49" charset="-120"/>
                <a:ea typeface="華康中圓體" pitchFamily="49" charset="-120"/>
              </a:rPr>
              <a:t>群</a:t>
            </a:r>
          </a:p>
        </p:txBody>
      </p:sp>
      <p:sp>
        <p:nvSpPr>
          <p:cNvPr id="6" name="橢圓 5"/>
          <p:cNvSpPr/>
          <p:nvPr/>
        </p:nvSpPr>
        <p:spPr bwMode="auto">
          <a:xfrm>
            <a:off x="3235296" y="3429000"/>
            <a:ext cx="288925" cy="28733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橢圓 6"/>
          <p:cNvSpPr/>
          <p:nvPr/>
        </p:nvSpPr>
        <p:spPr bwMode="auto">
          <a:xfrm>
            <a:off x="3235296" y="3789363"/>
            <a:ext cx="288925" cy="28733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橢圓 8"/>
          <p:cNvSpPr/>
          <p:nvPr/>
        </p:nvSpPr>
        <p:spPr bwMode="auto">
          <a:xfrm>
            <a:off x="3235296" y="5084763"/>
            <a:ext cx="288925" cy="2873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橢圓 9"/>
          <p:cNvSpPr/>
          <p:nvPr/>
        </p:nvSpPr>
        <p:spPr bwMode="auto">
          <a:xfrm>
            <a:off x="3235296" y="5445125"/>
            <a:ext cx="288925" cy="28733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 name="橢圓 11"/>
          <p:cNvSpPr/>
          <p:nvPr/>
        </p:nvSpPr>
        <p:spPr bwMode="auto">
          <a:xfrm>
            <a:off x="3235296" y="4219575"/>
            <a:ext cx="288925" cy="2889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橢圓 12"/>
          <p:cNvSpPr/>
          <p:nvPr/>
        </p:nvSpPr>
        <p:spPr bwMode="auto">
          <a:xfrm>
            <a:off x="3235296" y="4579938"/>
            <a:ext cx="288925" cy="2889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14" name="直線接點 13"/>
          <p:cNvCxnSpPr/>
          <p:nvPr/>
        </p:nvCxnSpPr>
        <p:spPr>
          <a:xfrm flipV="1">
            <a:off x="2516159" y="3716338"/>
            <a:ext cx="574675" cy="5032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2516159" y="4003675"/>
            <a:ext cx="574675" cy="288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V="1">
            <a:off x="2587596" y="4364038"/>
            <a:ext cx="576263"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587596" y="4652963"/>
            <a:ext cx="576263" cy="714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2587596" y="5084763"/>
            <a:ext cx="576263" cy="431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587596" y="5011738"/>
            <a:ext cx="576263" cy="2159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5000628" y="2789242"/>
            <a:ext cx="2232025" cy="925510"/>
          </a:xfrm>
          <a:prstGeom prst="rect">
            <a:avLst/>
          </a:prstGeom>
          <a:solidFill>
            <a:schemeClr val="bg2">
              <a:lumMod val="75000"/>
              <a:alpha val="31000"/>
            </a:schemeClr>
          </a:solidFill>
          <a:ln w="25400">
            <a:solidFill>
              <a:schemeClr val="accent1"/>
            </a:solidFill>
            <a:prstDash val="lgDash"/>
          </a:ln>
        </p:spPr>
        <p:txBody>
          <a:bodyPr>
            <a:spAutoFit/>
          </a:bodyPr>
          <a:lstStyle/>
          <a:p>
            <a:pPr algn="ctr" fontAlgn="auto">
              <a:spcBef>
                <a:spcPts val="0"/>
              </a:spcBef>
              <a:spcAft>
                <a:spcPts val="0"/>
              </a:spcAft>
              <a:defRPr/>
            </a:pPr>
            <a:r>
              <a:rPr kumimoji="0" lang="zh-TW" altLang="zh-TW" sz="2700" dirty="0" smtClean="0">
                <a:latin typeface="華康中圓體" pitchFamily="49" charset="-120"/>
                <a:ea typeface="華康中圓體" pitchFamily="49" charset="-120"/>
              </a:rPr>
              <a:t>第</a:t>
            </a:r>
            <a:r>
              <a:rPr kumimoji="0" lang="zh-TW" altLang="en-US" sz="2700" dirty="0" smtClean="0">
                <a:latin typeface="華康中圓體" pitchFamily="49" charset="-120"/>
                <a:ea typeface="華康中圓體" pitchFamily="49" charset="-120"/>
              </a:rPr>
              <a:t>五</a:t>
            </a:r>
            <a:r>
              <a:rPr lang="zh-TW" altLang="en-US" sz="2700" dirty="0">
                <a:latin typeface="華康中圓體" pitchFamily="49" charset="-120"/>
                <a:ea typeface="華康中圓體" pitchFamily="49" charset="-120"/>
              </a:rPr>
              <a:t>類</a:t>
            </a:r>
            <a:r>
              <a:rPr kumimoji="0" lang="zh-TW" altLang="zh-TW" sz="2700" dirty="0" smtClean="0">
                <a:latin typeface="華康中圓體" pitchFamily="49" charset="-120"/>
                <a:ea typeface="華康中圓體" pitchFamily="49" charset="-120"/>
              </a:rPr>
              <a:t>學</a:t>
            </a:r>
            <a:r>
              <a:rPr kumimoji="0" lang="zh-TW" altLang="zh-TW" sz="2700" dirty="0">
                <a:latin typeface="華康中圓體" pitchFamily="49" charset="-120"/>
                <a:ea typeface="華康中圓體" pitchFamily="49" charset="-120"/>
              </a:rPr>
              <a:t>群</a:t>
            </a:r>
            <a:endParaRPr kumimoji="0" lang="en-US" altLang="zh-TW" sz="2700" dirty="0">
              <a:latin typeface="華康中圓體" pitchFamily="49" charset="-120"/>
              <a:ea typeface="華康中圓體" pitchFamily="49" charset="-120"/>
            </a:endParaRPr>
          </a:p>
          <a:p>
            <a:pPr algn="ctr" fontAlgn="auto">
              <a:spcBef>
                <a:spcPts val="0"/>
              </a:spcBef>
              <a:spcAft>
                <a:spcPts val="0"/>
              </a:spcAft>
              <a:defRPr/>
            </a:pPr>
            <a:r>
              <a:rPr lang="zh-TW" altLang="en-US" sz="2700" dirty="0">
                <a:latin typeface="華康中圓體" pitchFamily="49" charset="-120"/>
                <a:ea typeface="華康中圓體" pitchFamily="49" charset="-120"/>
              </a:rPr>
              <a:t>美術</a:t>
            </a:r>
            <a:r>
              <a:rPr kumimoji="0" lang="zh-TW" altLang="en-US" sz="2700" dirty="0" smtClean="0">
                <a:latin typeface="華康中圓體" pitchFamily="49" charset="-120"/>
                <a:ea typeface="華康中圓體" pitchFamily="49" charset="-120"/>
              </a:rPr>
              <a:t>班</a:t>
            </a:r>
            <a:r>
              <a:rPr kumimoji="0" lang="zh-TW" altLang="en-US" sz="2700" dirty="0">
                <a:latin typeface="華康中圓體" pitchFamily="49" charset="-120"/>
                <a:ea typeface="華康中圓體" pitchFamily="49" charset="-120"/>
              </a:rPr>
              <a:t>學生</a:t>
            </a:r>
            <a:endParaRPr kumimoji="0" lang="zh-TW" altLang="zh-TW" sz="2700" dirty="0">
              <a:latin typeface="華康中圓體" pitchFamily="49" charset="-120"/>
              <a:ea typeface="華康中圓體" pitchFamily="49" charset="-120"/>
            </a:endParaRPr>
          </a:p>
        </p:txBody>
      </p:sp>
      <p:grpSp>
        <p:nvGrpSpPr>
          <p:cNvPr id="21" name="群組 36"/>
          <p:cNvGrpSpPr>
            <a:grpSpLocks/>
          </p:cNvGrpSpPr>
          <p:nvPr/>
        </p:nvGrpSpPr>
        <p:grpSpPr bwMode="auto">
          <a:xfrm>
            <a:off x="7735891" y="2860925"/>
            <a:ext cx="288925" cy="723204"/>
            <a:chOff x="3203848" y="4149080"/>
            <a:chExt cx="288032" cy="720080"/>
          </a:xfrm>
        </p:grpSpPr>
        <p:sp>
          <p:nvSpPr>
            <p:cNvPr id="22" name="橢圓 21"/>
            <p:cNvSpPr/>
            <p:nvPr/>
          </p:nvSpPr>
          <p:spPr>
            <a:xfrm>
              <a:off x="3203848" y="4149080"/>
              <a:ext cx="288032" cy="28866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3" name="橢圓 22"/>
            <p:cNvSpPr/>
            <p:nvPr/>
          </p:nvSpPr>
          <p:spPr>
            <a:xfrm>
              <a:off x="3203848" y="4580494"/>
              <a:ext cx="288032" cy="28866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cxnSp>
        <p:nvCxnSpPr>
          <p:cNvPr id="24" name="直線接點 23"/>
          <p:cNvCxnSpPr/>
          <p:nvPr/>
        </p:nvCxnSpPr>
        <p:spPr>
          <a:xfrm flipV="1">
            <a:off x="7088191" y="3005885"/>
            <a:ext cx="576262" cy="21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7088191" y="3367486"/>
            <a:ext cx="576262" cy="716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a:xfrm>
            <a:off x="5028524" y="4071942"/>
            <a:ext cx="2232025" cy="2169825"/>
          </a:xfrm>
          <a:prstGeom prst="rect">
            <a:avLst/>
          </a:prstGeom>
          <a:solidFill>
            <a:schemeClr val="bg2">
              <a:lumMod val="75000"/>
              <a:alpha val="31000"/>
            </a:schemeClr>
          </a:solidFill>
          <a:ln w="25400">
            <a:solidFill>
              <a:schemeClr val="accent1"/>
            </a:solidFill>
            <a:prstDash val="lgDash"/>
          </a:ln>
        </p:spPr>
        <p:txBody>
          <a:bodyPr>
            <a:spAutoFit/>
          </a:bodyPr>
          <a:lstStyle/>
          <a:p>
            <a:pPr algn="ctr" fontAlgn="auto">
              <a:spcBef>
                <a:spcPts val="0"/>
              </a:spcBef>
              <a:spcAft>
                <a:spcPts val="0"/>
              </a:spcAft>
              <a:defRPr/>
            </a:pPr>
            <a:r>
              <a:rPr kumimoji="0" lang="zh-TW" altLang="zh-TW" sz="2700" dirty="0" smtClean="0">
                <a:latin typeface="華康中圓體" pitchFamily="49" charset="-120"/>
                <a:ea typeface="華康中圓體" pitchFamily="49" charset="-120"/>
              </a:rPr>
              <a:t>第</a:t>
            </a:r>
            <a:r>
              <a:rPr lang="zh-TW" altLang="en-US" sz="2700" dirty="0" smtClean="0">
                <a:latin typeface="華康中圓體" pitchFamily="49" charset="-120"/>
                <a:ea typeface="華康中圓體" pitchFamily="49" charset="-120"/>
              </a:rPr>
              <a:t>八</a:t>
            </a:r>
            <a:r>
              <a:rPr lang="zh-TW" altLang="en-US" sz="2700" dirty="0">
                <a:latin typeface="華康中圓體" pitchFamily="49" charset="-120"/>
                <a:ea typeface="華康中圓體" pitchFamily="49" charset="-120"/>
              </a:rPr>
              <a:t>類</a:t>
            </a:r>
            <a:r>
              <a:rPr kumimoji="0" lang="zh-TW" altLang="zh-TW" sz="2700" dirty="0" smtClean="0">
                <a:latin typeface="華康中圓體" pitchFamily="49" charset="-120"/>
                <a:ea typeface="華康中圓體" pitchFamily="49" charset="-120"/>
              </a:rPr>
              <a:t>學</a:t>
            </a:r>
            <a:r>
              <a:rPr kumimoji="0" lang="zh-TW" altLang="zh-TW" sz="2700" dirty="0">
                <a:latin typeface="華康中圓體" pitchFamily="49" charset="-120"/>
                <a:ea typeface="華康中圓體" pitchFamily="49" charset="-120"/>
              </a:rPr>
              <a:t>群</a:t>
            </a:r>
            <a:endParaRPr kumimoji="0" lang="en-US" altLang="zh-TW" sz="2700" dirty="0">
              <a:latin typeface="華康中圓體" pitchFamily="49" charset="-120"/>
              <a:ea typeface="華康中圓體" pitchFamily="49" charset="-120"/>
            </a:endParaRPr>
          </a:p>
          <a:p>
            <a:pPr algn="ctr" fontAlgn="auto">
              <a:spcBef>
                <a:spcPts val="0"/>
              </a:spcBef>
              <a:spcAft>
                <a:spcPts val="0"/>
              </a:spcAft>
              <a:defRPr/>
            </a:pPr>
            <a:r>
              <a:rPr kumimoji="0" lang="zh-TW" altLang="en-US" sz="2700" dirty="0">
                <a:latin typeface="華康中圓體" pitchFamily="49" charset="-120"/>
                <a:ea typeface="華康中圓體" pitchFamily="49" charset="-120"/>
              </a:rPr>
              <a:t>臺大醫學</a:t>
            </a:r>
            <a:r>
              <a:rPr kumimoji="0" lang="zh-TW" altLang="en-US" sz="2700" dirty="0" smtClean="0">
                <a:latin typeface="華康中圓體" pitchFamily="49" charset="-120"/>
                <a:ea typeface="華康中圓體" pitchFamily="49" charset="-120"/>
              </a:rPr>
              <a:t>系</a:t>
            </a:r>
            <a:endParaRPr kumimoji="0" lang="en-US" altLang="zh-TW" sz="2700" dirty="0" smtClean="0">
              <a:latin typeface="華康中圓體" pitchFamily="49" charset="-120"/>
              <a:ea typeface="華康中圓體" pitchFamily="49" charset="-120"/>
            </a:endParaRPr>
          </a:p>
          <a:p>
            <a:pPr algn="ctr" fontAlgn="auto">
              <a:spcBef>
                <a:spcPts val="0"/>
              </a:spcBef>
              <a:spcAft>
                <a:spcPts val="0"/>
              </a:spcAft>
              <a:defRPr/>
            </a:pPr>
            <a:r>
              <a:rPr lang="zh-TW" altLang="en-US" sz="2700" dirty="0">
                <a:latin typeface="華康中圓體" pitchFamily="49" charset="-120"/>
                <a:ea typeface="華康中圓體" pitchFamily="49" charset="-120"/>
              </a:rPr>
              <a:t>長庚醫學</a:t>
            </a:r>
            <a:r>
              <a:rPr lang="zh-TW" altLang="en-US" sz="2700" dirty="0" smtClean="0">
                <a:latin typeface="華康中圓體" pitchFamily="49" charset="-120"/>
                <a:ea typeface="華康中圓體" pitchFamily="49" charset="-120"/>
              </a:rPr>
              <a:t>系</a:t>
            </a:r>
            <a:endParaRPr lang="en-US" altLang="zh-TW" sz="2700" dirty="0" smtClean="0">
              <a:latin typeface="華康中圓體" pitchFamily="49" charset="-120"/>
              <a:ea typeface="華康中圓體" pitchFamily="49" charset="-120"/>
            </a:endParaRPr>
          </a:p>
          <a:p>
            <a:pPr algn="ctr" fontAlgn="auto">
              <a:spcBef>
                <a:spcPts val="0"/>
              </a:spcBef>
              <a:spcAft>
                <a:spcPts val="0"/>
              </a:spcAft>
              <a:defRPr/>
            </a:pPr>
            <a:r>
              <a:rPr lang="zh-TW" altLang="en-US" sz="2700" dirty="0">
                <a:latin typeface="華康中圓體" pitchFamily="49" charset="-120"/>
                <a:ea typeface="華康中圓體" pitchFamily="49" charset="-120"/>
              </a:rPr>
              <a:t>馬偕醫學系</a:t>
            </a:r>
            <a:endParaRPr lang="en-US" altLang="zh-TW" sz="2700" dirty="0" smtClean="0">
              <a:latin typeface="華康中圓體" pitchFamily="49" charset="-120"/>
              <a:ea typeface="華康中圓體" pitchFamily="49" charset="-120"/>
            </a:endParaRPr>
          </a:p>
          <a:p>
            <a:pPr algn="ctr" fontAlgn="auto">
              <a:spcBef>
                <a:spcPts val="0"/>
              </a:spcBef>
              <a:spcAft>
                <a:spcPts val="0"/>
              </a:spcAft>
              <a:defRPr/>
            </a:pPr>
            <a:r>
              <a:rPr lang="zh-TW" altLang="en-US" sz="2700" dirty="0" smtClean="0">
                <a:latin typeface="華康中圓體" pitchFamily="49" charset="-120"/>
                <a:ea typeface="華康中圓體" pitchFamily="49" charset="-120"/>
              </a:rPr>
              <a:t>高醫醫學系</a:t>
            </a:r>
            <a:endParaRPr lang="en-US" altLang="zh-TW" sz="2700" dirty="0" smtClean="0">
              <a:latin typeface="華康中圓體" pitchFamily="49" charset="-120"/>
              <a:ea typeface="華康中圓體" pitchFamily="49" charset="-120"/>
            </a:endParaRPr>
          </a:p>
        </p:txBody>
      </p:sp>
      <p:sp>
        <p:nvSpPr>
          <p:cNvPr id="43" name="橢圓 42"/>
          <p:cNvSpPr/>
          <p:nvPr/>
        </p:nvSpPr>
        <p:spPr bwMode="auto">
          <a:xfrm>
            <a:off x="7791467" y="3929066"/>
            <a:ext cx="288925" cy="28733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4" name="橢圓 43"/>
          <p:cNvSpPr/>
          <p:nvPr/>
        </p:nvSpPr>
        <p:spPr bwMode="auto">
          <a:xfrm>
            <a:off x="7791467" y="4289429"/>
            <a:ext cx="288925" cy="28733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45" name="直線接點 44"/>
          <p:cNvCxnSpPr/>
          <p:nvPr/>
        </p:nvCxnSpPr>
        <p:spPr>
          <a:xfrm flipV="1">
            <a:off x="7072330" y="4216404"/>
            <a:ext cx="574675" cy="5032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V="1">
            <a:off x="7072330" y="4503741"/>
            <a:ext cx="574675" cy="28892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7" name="群組 15"/>
          <p:cNvGrpSpPr>
            <a:grpSpLocks/>
          </p:cNvGrpSpPr>
          <p:nvPr/>
        </p:nvGrpSpPr>
        <p:grpSpPr bwMode="auto">
          <a:xfrm>
            <a:off x="7791468" y="4664996"/>
            <a:ext cx="288925" cy="649288"/>
            <a:chOff x="3203848" y="4149080"/>
            <a:chExt cx="288032" cy="648072"/>
          </a:xfrm>
          <a:solidFill>
            <a:schemeClr val="accent2">
              <a:lumMod val="60000"/>
              <a:lumOff val="40000"/>
            </a:schemeClr>
          </a:solidFill>
        </p:grpSpPr>
        <p:sp>
          <p:nvSpPr>
            <p:cNvPr id="48" name="橢圓 47"/>
            <p:cNvSpPr/>
            <p:nvPr/>
          </p:nvSpPr>
          <p:spPr>
            <a:xfrm>
              <a:off x="3203848" y="4149080"/>
              <a:ext cx="288032" cy="288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9" name="橢圓 48"/>
            <p:cNvSpPr/>
            <p:nvPr/>
          </p:nvSpPr>
          <p:spPr>
            <a:xfrm>
              <a:off x="3203848" y="4508768"/>
              <a:ext cx="288032" cy="288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cxnSp>
        <p:nvCxnSpPr>
          <p:cNvPr id="50" name="直線接點 49"/>
          <p:cNvCxnSpPr/>
          <p:nvPr/>
        </p:nvCxnSpPr>
        <p:spPr>
          <a:xfrm flipV="1">
            <a:off x="7143768" y="4853001"/>
            <a:ext cx="576263"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7143768" y="5141926"/>
            <a:ext cx="576263" cy="7143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2" name="群組 12"/>
          <p:cNvGrpSpPr>
            <a:grpSpLocks/>
          </p:cNvGrpSpPr>
          <p:nvPr/>
        </p:nvGrpSpPr>
        <p:grpSpPr bwMode="auto">
          <a:xfrm>
            <a:off x="7791468" y="6067448"/>
            <a:ext cx="288925" cy="647700"/>
            <a:chOff x="3203848" y="4149080"/>
            <a:chExt cx="288032" cy="648072"/>
          </a:xfrm>
        </p:grpSpPr>
        <p:sp>
          <p:nvSpPr>
            <p:cNvPr id="53" name="橢圓 52"/>
            <p:cNvSpPr/>
            <p:nvPr/>
          </p:nvSpPr>
          <p:spPr>
            <a:xfrm>
              <a:off x="3203848" y="4149080"/>
              <a:ext cx="288032" cy="2875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4" name="橢圓 53"/>
            <p:cNvSpPr/>
            <p:nvPr/>
          </p:nvSpPr>
          <p:spPr>
            <a:xfrm>
              <a:off x="3203848" y="4509649"/>
              <a:ext cx="288032" cy="28750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cxnSp>
        <p:nvCxnSpPr>
          <p:cNvPr id="55" name="直線接點 54"/>
          <p:cNvCxnSpPr/>
          <p:nvPr/>
        </p:nvCxnSpPr>
        <p:spPr>
          <a:xfrm>
            <a:off x="7143768" y="6067448"/>
            <a:ext cx="576263" cy="431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7143768" y="5994423"/>
            <a:ext cx="576263" cy="2159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7" name="群組 15"/>
          <p:cNvGrpSpPr>
            <a:grpSpLocks/>
          </p:cNvGrpSpPr>
          <p:nvPr/>
        </p:nvGrpSpPr>
        <p:grpSpPr bwMode="auto">
          <a:xfrm>
            <a:off x="7791468" y="5351480"/>
            <a:ext cx="288925" cy="649288"/>
            <a:chOff x="3203848" y="4149080"/>
            <a:chExt cx="288032" cy="648072"/>
          </a:xfrm>
          <a:solidFill>
            <a:schemeClr val="accent2">
              <a:lumMod val="75000"/>
            </a:schemeClr>
          </a:solidFill>
        </p:grpSpPr>
        <p:sp>
          <p:nvSpPr>
            <p:cNvPr id="58" name="橢圓 57"/>
            <p:cNvSpPr/>
            <p:nvPr/>
          </p:nvSpPr>
          <p:spPr>
            <a:xfrm>
              <a:off x="3203848" y="4149080"/>
              <a:ext cx="288032" cy="288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9" name="橢圓 58"/>
            <p:cNvSpPr/>
            <p:nvPr/>
          </p:nvSpPr>
          <p:spPr>
            <a:xfrm>
              <a:off x="3203848" y="4508768"/>
              <a:ext cx="288032" cy="288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cxnSp>
        <p:nvCxnSpPr>
          <p:cNvPr id="60" name="直線接點 59"/>
          <p:cNvCxnSpPr/>
          <p:nvPr/>
        </p:nvCxnSpPr>
        <p:spPr>
          <a:xfrm flipV="1">
            <a:off x="7143768" y="5495943"/>
            <a:ext cx="576263" cy="7619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a:off x="7215206" y="5715016"/>
            <a:ext cx="504825" cy="14128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3571868" y="4071942"/>
            <a:ext cx="500066" cy="523220"/>
          </a:xfrm>
          <a:prstGeom prst="rect">
            <a:avLst/>
          </a:prstGeom>
          <a:noFill/>
        </p:spPr>
        <p:txBody>
          <a:bodyPr wrap="square" rtlCol="0">
            <a:spAutoFit/>
          </a:bodyPr>
          <a:lstStyle/>
          <a:p>
            <a:r>
              <a:rPr lang="en-US" altLang="zh-TW" sz="2800" dirty="0" smtClean="0"/>
              <a:t>1</a:t>
            </a:r>
            <a:endParaRPr lang="zh-TW" altLang="en-US" sz="2800" dirty="0"/>
          </a:p>
        </p:txBody>
      </p:sp>
      <p:sp>
        <p:nvSpPr>
          <p:cNvPr id="66" name="文字方塊 65"/>
          <p:cNvSpPr txBox="1"/>
          <p:nvPr/>
        </p:nvSpPr>
        <p:spPr>
          <a:xfrm>
            <a:off x="3571868" y="3214686"/>
            <a:ext cx="500066" cy="523220"/>
          </a:xfrm>
          <a:prstGeom prst="rect">
            <a:avLst/>
          </a:prstGeom>
          <a:noFill/>
        </p:spPr>
        <p:txBody>
          <a:bodyPr wrap="square" rtlCol="0">
            <a:spAutoFit/>
          </a:bodyPr>
          <a:lstStyle/>
          <a:p>
            <a:r>
              <a:rPr lang="en-US" altLang="zh-TW" sz="2800" dirty="0"/>
              <a:t>2</a:t>
            </a:r>
            <a:endParaRPr lang="zh-TW" altLang="en-US" sz="2800" dirty="0"/>
          </a:p>
        </p:txBody>
      </p:sp>
      <p:sp>
        <p:nvSpPr>
          <p:cNvPr id="67" name="文字方塊 66"/>
          <p:cNvSpPr txBox="1"/>
          <p:nvPr/>
        </p:nvSpPr>
        <p:spPr>
          <a:xfrm>
            <a:off x="3586382" y="4929198"/>
            <a:ext cx="500066" cy="523220"/>
          </a:xfrm>
          <a:prstGeom prst="rect">
            <a:avLst/>
          </a:prstGeom>
          <a:noFill/>
        </p:spPr>
        <p:txBody>
          <a:bodyPr wrap="square" rtlCol="0">
            <a:spAutoFit/>
          </a:bodyPr>
          <a:lstStyle/>
          <a:p>
            <a:r>
              <a:rPr lang="en-US" altLang="zh-TW" sz="2800" dirty="0"/>
              <a:t>3</a:t>
            </a:r>
            <a:endParaRPr lang="zh-TW" altLang="en-US" sz="2800" dirty="0"/>
          </a:p>
        </p:txBody>
      </p:sp>
      <p:sp>
        <p:nvSpPr>
          <p:cNvPr id="68" name="文字方塊 67"/>
          <p:cNvSpPr txBox="1"/>
          <p:nvPr/>
        </p:nvSpPr>
        <p:spPr>
          <a:xfrm>
            <a:off x="3571868" y="3643314"/>
            <a:ext cx="500066" cy="523220"/>
          </a:xfrm>
          <a:prstGeom prst="rect">
            <a:avLst/>
          </a:prstGeom>
          <a:noFill/>
        </p:spPr>
        <p:txBody>
          <a:bodyPr wrap="square" rtlCol="0">
            <a:spAutoFit/>
          </a:bodyPr>
          <a:lstStyle/>
          <a:p>
            <a:r>
              <a:rPr lang="en-US" altLang="zh-TW" sz="2800" dirty="0"/>
              <a:t>4</a:t>
            </a:r>
            <a:endParaRPr lang="zh-TW" altLang="en-US" sz="2800" dirty="0"/>
          </a:p>
        </p:txBody>
      </p:sp>
      <p:sp>
        <p:nvSpPr>
          <p:cNvPr id="69" name="文字方塊 68"/>
          <p:cNvSpPr txBox="1"/>
          <p:nvPr/>
        </p:nvSpPr>
        <p:spPr>
          <a:xfrm>
            <a:off x="3571868" y="5334672"/>
            <a:ext cx="500066" cy="523220"/>
          </a:xfrm>
          <a:prstGeom prst="rect">
            <a:avLst/>
          </a:prstGeom>
          <a:noFill/>
        </p:spPr>
        <p:txBody>
          <a:bodyPr wrap="square" rtlCol="0">
            <a:spAutoFit/>
          </a:bodyPr>
          <a:lstStyle/>
          <a:p>
            <a:r>
              <a:rPr lang="en-US" altLang="zh-TW" sz="2800" dirty="0"/>
              <a:t>5</a:t>
            </a:r>
            <a:endParaRPr lang="zh-TW" altLang="en-US" sz="2800" dirty="0"/>
          </a:p>
        </p:txBody>
      </p:sp>
      <p:sp>
        <p:nvSpPr>
          <p:cNvPr id="70" name="文字方塊 69"/>
          <p:cNvSpPr txBox="1"/>
          <p:nvPr/>
        </p:nvSpPr>
        <p:spPr>
          <a:xfrm>
            <a:off x="3571868" y="4477416"/>
            <a:ext cx="500066" cy="523220"/>
          </a:xfrm>
          <a:prstGeom prst="rect">
            <a:avLst/>
          </a:prstGeom>
          <a:noFill/>
        </p:spPr>
        <p:txBody>
          <a:bodyPr wrap="square" rtlCol="0">
            <a:spAutoFit/>
          </a:bodyPr>
          <a:lstStyle/>
          <a:p>
            <a:r>
              <a:rPr lang="en-US" altLang="zh-TW" sz="2800" dirty="0"/>
              <a:t>6</a:t>
            </a:r>
            <a:endParaRPr lang="zh-TW" altLang="en-US" sz="2800" dirty="0"/>
          </a:p>
        </p:txBody>
      </p:sp>
      <p:sp>
        <p:nvSpPr>
          <p:cNvPr id="71" name="文字方塊 70"/>
          <p:cNvSpPr txBox="1"/>
          <p:nvPr/>
        </p:nvSpPr>
        <p:spPr>
          <a:xfrm>
            <a:off x="8143900" y="2643182"/>
            <a:ext cx="500066" cy="523220"/>
          </a:xfrm>
          <a:prstGeom prst="rect">
            <a:avLst/>
          </a:prstGeom>
          <a:noFill/>
        </p:spPr>
        <p:txBody>
          <a:bodyPr wrap="square" rtlCol="0">
            <a:spAutoFit/>
          </a:bodyPr>
          <a:lstStyle/>
          <a:p>
            <a:r>
              <a:rPr lang="en-US" altLang="zh-TW" sz="2800" dirty="0" smtClean="0"/>
              <a:t>1</a:t>
            </a:r>
            <a:endParaRPr lang="zh-TW" altLang="en-US" sz="2800" dirty="0"/>
          </a:p>
        </p:txBody>
      </p:sp>
      <p:sp>
        <p:nvSpPr>
          <p:cNvPr id="72" name="文字方塊 71"/>
          <p:cNvSpPr txBox="1"/>
          <p:nvPr/>
        </p:nvSpPr>
        <p:spPr>
          <a:xfrm>
            <a:off x="8143900" y="3191532"/>
            <a:ext cx="500066" cy="523220"/>
          </a:xfrm>
          <a:prstGeom prst="rect">
            <a:avLst/>
          </a:prstGeom>
          <a:noFill/>
        </p:spPr>
        <p:txBody>
          <a:bodyPr wrap="square" rtlCol="0">
            <a:spAutoFit/>
          </a:bodyPr>
          <a:lstStyle/>
          <a:p>
            <a:r>
              <a:rPr lang="en-US" altLang="zh-TW" sz="2800" dirty="0"/>
              <a:t>2</a:t>
            </a:r>
            <a:endParaRPr lang="zh-TW" altLang="en-US" sz="2800" dirty="0"/>
          </a:p>
        </p:txBody>
      </p:sp>
      <p:sp>
        <p:nvSpPr>
          <p:cNvPr id="73" name="文字方塊 72"/>
          <p:cNvSpPr txBox="1"/>
          <p:nvPr/>
        </p:nvSpPr>
        <p:spPr>
          <a:xfrm>
            <a:off x="8143900" y="4191664"/>
            <a:ext cx="500066" cy="523220"/>
          </a:xfrm>
          <a:prstGeom prst="rect">
            <a:avLst/>
          </a:prstGeom>
          <a:noFill/>
        </p:spPr>
        <p:txBody>
          <a:bodyPr wrap="square" rtlCol="0">
            <a:spAutoFit/>
          </a:bodyPr>
          <a:lstStyle/>
          <a:p>
            <a:r>
              <a:rPr lang="en-US" altLang="zh-TW" sz="2800" dirty="0"/>
              <a:t>2</a:t>
            </a:r>
            <a:endParaRPr lang="zh-TW" altLang="en-US" sz="2800" dirty="0"/>
          </a:p>
        </p:txBody>
      </p:sp>
      <p:sp>
        <p:nvSpPr>
          <p:cNvPr id="74" name="文字方塊 73"/>
          <p:cNvSpPr txBox="1"/>
          <p:nvPr/>
        </p:nvSpPr>
        <p:spPr>
          <a:xfrm>
            <a:off x="8143900" y="3763036"/>
            <a:ext cx="500066" cy="523220"/>
          </a:xfrm>
          <a:prstGeom prst="rect">
            <a:avLst/>
          </a:prstGeom>
          <a:noFill/>
        </p:spPr>
        <p:txBody>
          <a:bodyPr wrap="square" rtlCol="0">
            <a:spAutoFit/>
          </a:bodyPr>
          <a:lstStyle/>
          <a:p>
            <a:r>
              <a:rPr lang="en-US" altLang="zh-TW" sz="2800" dirty="0" smtClean="0"/>
              <a:t>1</a:t>
            </a:r>
            <a:endParaRPr lang="zh-TW" altLang="en-US" sz="2800" dirty="0"/>
          </a:p>
        </p:txBody>
      </p:sp>
      <p:grpSp>
        <p:nvGrpSpPr>
          <p:cNvPr id="75" name="群組 35"/>
          <p:cNvGrpSpPr>
            <a:grpSpLocks/>
          </p:cNvGrpSpPr>
          <p:nvPr/>
        </p:nvGrpSpPr>
        <p:grpSpPr bwMode="auto">
          <a:xfrm>
            <a:off x="3892551" y="2714620"/>
            <a:ext cx="893763" cy="3573462"/>
            <a:chOff x="3707904" y="3284984"/>
            <a:chExt cx="893713" cy="3573016"/>
          </a:xfrm>
        </p:grpSpPr>
        <p:sp>
          <p:nvSpPr>
            <p:cNvPr id="76" name="左中括弧 75"/>
            <p:cNvSpPr/>
            <p:nvPr/>
          </p:nvSpPr>
          <p:spPr>
            <a:xfrm flipH="1">
              <a:off x="3707904" y="4005619"/>
              <a:ext cx="215888" cy="2160317"/>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77" name="文字方塊 34"/>
            <p:cNvSpPr txBox="1">
              <a:spLocks noChangeArrowheads="1"/>
            </p:cNvSpPr>
            <p:nvPr/>
          </p:nvSpPr>
          <p:spPr bwMode="auto">
            <a:xfrm>
              <a:off x="4047619" y="3284984"/>
              <a:ext cx="553998" cy="3573016"/>
            </a:xfrm>
            <a:prstGeom prst="rect">
              <a:avLst/>
            </a:prstGeom>
            <a:noFill/>
            <a:ln w="9525">
              <a:noFill/>
              <a:miter lim="800000"/>
              <a:headEnd/>
              <a:tailEnd/>
            </a:ln>
          </p:spPr>
          <p:txBody>
            <a:bodyPr vert="eaVert">
              <a:spAutoFit/>
            </a:bodyPr>
            <a:lstStyle/>
            <a:p>
              <a:r>
                <a:rPr kumimoji="0" lang="zh-TW" altLang="en-US" sz="2400" b="1" dirty="0">
                  <a:latin typeface="Lucida Sans Unicode" pitchFamily="34" charset="0"/>
                  <a:ea typeface="微軟正黑體" pitchFamily="34" charset="-120"/>
                </a:rPr>
                <a:t>六名學生一起排推薦順序</a:t>
              </a:r>
            </a:p>
          </p:txBody>
        </p:sp>
      </p:grpSp>
    </p:spTree>
    <p:extLst>
      <p:ext uri="{BB962C8B-B14F-4D97-AF65-F5344CB8AC3E}">
        <p14:creationId xmlns:p14="http://schemas.microsoft.com/office/powerpoint/2010/main" val="9516870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900" decel="100000" fill="hold"/>
                                        <p:tgtEl>
                                          <p:spTgt spid="6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900" decel="100000" fill="hold"/>
                                        <p:tgtEl>
                                          <p:spTgt spid="6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900" decel="100000" fill="hold"/>
                                        <p:tgtEl>
                                          <p:spTgt spid="9"/>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1000"/>
                                        <p:tgtEl>
                                          <p:spTgt spid="67"/>
                                        </p:tgtEl>
                                      </p:cBhvr>
                                    </p:animEffect>
                                    <p:anim calcmode="lin" valueType="num">
                                      <p:cBhvr>
                                        <p:cTn id="42" dur="1000" fill="hold"/>
                                        <p:tgtEl>
                                          <p:spTgt spid="67"/>
                                        </p:tgtEl>
                                        <p:attrNameLst>
                                          <p:attrName>ppt_x</p:attrName>
                                        </p:attrNameLst>
                                      </p:cBhvr>
                                      <p:tavLst>
                                        <p:tav tm="0">
                                          <p:val>
                                            <p:strVal val="#ppt_x"/>
                                          </p:val>
                                        </p:tav>
                                        <p:tav tm="100000">
                                          <p:val>
                                            <p:strVal val="#ppt_x"/>
                                          </p:val>
                                        </p:tav>
                                      </p:tavLst>
                                    </p:anim>
                                    <p:anim calcmode="lin" valueType="num">
                                      <p:cBhvr>
                                        <p:cTn id="43" dur="900" decel="100000" fill="hold"/>
                                        <p:tgtEl>
                                          <p:spTgt spid="6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900" decel="100000" fill="hold"/>
                                        <p:tgtEl>
                                          <p:spTgt spid="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1000"/>
                                        <p:tgtEl>
                                          <p:spTgt spid="68"/>
                                        </p:tgtEl>
                                      </p:cBhvr>
                                    </p:animEffect>
                                    <p:anim calcmode="lin" valueType="num">
                                      <p:cBhvr>
                                        <p:cTn id="56" dur="1000" fill="hold"/>
                                        <p:tgtEl>
                                          <p:spTgt spid="68"/>
                                        </p:tgtEl>
                                        <p:attrNameLst>
                                          <p:attrName>ppt_x</p:attrName>
                                        </p:attrNameLst>
                                      </p:cBhvr>
                                      <p:tavLst>
                                        <p:tav tm="0">
                                          <p:val>
                                            <p:strVal val="#ppt_x"/>
                                          </p:val>
                                        </p:tav>
                                        <p:tav tm="100000">
                                          <p:val>
                                            <p:strVal val="#ppt_x"/>
                                          </p:val>
                                        </p:tav>
                                      </p:tavLst>
                                    </p:anim>
                                    <p:anim calcmode="lin" valueType="num">
                                      <p:cBhvr>
                                        <p:cTn id="57" dur="900" decel="100000" fill="hold"/>
                                        <p:tgtEl>
                                          <p:spTgt spid="68"/>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900" decel="100000" fill="hold"/>
                                        <p:tgtEl>
                                          <p:spTgt spid="10"/>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1000"/>
                                        <p:tgtEl>
                                          <p:spTgt spid="69"/>
                                        </p:tgtEl>
                                      </p:cBhvr>
                                    </p:animEffect>
                                    <p:anim calcmode="lin" valueType="num">
                                      <p:cBhvr>
                                        <p:cTn id="70" dur="1000" fill="hold"/>
                                        <p:tgtEl>
                                          <p:spTgt spid="69"/>
                                        </p:tgtEl>
                                        <p:attrNameLst>
                                          <p:attrName>ppt_x</p:attrName>
                                        </p:attrNameLst>
                                      </p:cBhvr>
                                      <p:tavLst>
                                        <p:tav tm="0">
                                          <p:val>
                                            <p:strVal val="#ppt_x"/>
                                          </p:val>
                                        </p:tav>
                                        <p:tav tm="100000">
                                          <p:val>
                                            <p:strVal val="#ppt_x"/>
                                          </p:val>
                                        </p:tav>
                                      </p:tavLst>
                                    </p:anim>
                                    <p:anim calcmode="lin" valueType="num">
                                      <p:cBhvr>
                                        <p:cTn id="71" dur="900" decel="100000" fill="hold"/>
                                        <p:tgtEl>
                                          <p:spTgt spid="69"/>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900" decel="100000" fill="hold"/>
                                        <p:tgtEl>
                                          <p:spTgt spid="13"/>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1" presetID="37"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1000"/>
                                        <p:tgtEl>
                                          <p:spTgt spid="70"/>
                                        </p:tgtEl>
                                      </p:cBhvr>
                                    </p:animEffect>
                                    <p:anim calcmode="lin" valueType="num">
                                      <p:cBhvr>
                                        <p:cTn id="84" dur="1000" fill="hold"/>
                                        <p:tgtEl>
                                          <p:spTgt spid="70"/>
                                        </p:tgtEl>
                                        <p:attrNameLst>
                                          <p:attrName>ppt_x</p:attrName>
                                        </p:attrNameLst>
                                      </p:cBhvr>
                                      <p:tavLst>
                                        <p:tav tm="0">
                                          <p:val>
                                            <p:strVal val="#ppt_x"/>
                                          </p:val>
                                        </p:tav>
                                        <p:tav tm="100000">
                                          <p:val>
                                            <p:strVal val="#ppt_x"/>
                                          </p:val>
                                        </p:tav>
                                      </p:tavLst>
                                    </p:anim>
                                    <p:anim calcmode="lin" valueType="num">
                                      <p:cBhvr>
                                        <p:cTn id="85" dur="900" decel="100000" fill="hold"/>
                                        <p:tgtEl>
                                          <p:spTgt spid="70"/>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nodeType="click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900" decel="100000" fill="hold"/>
                                        <p:tgtEl>
                                          <p:spTgt spid="75"/>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7" presetClass="entr" presetSubtype="0" fill="hold"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900" decel="100000" fill="hold"/>
                                        <p:tgtEl>
                                          <p:spTgt spid="21"/>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03" presetID="37" presetClass="entr" presetSubtype="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Effect transition="in" filter="fade">
                                      <p:cBhvr>
                                        <p:cTn id="105" dur="1000"/>
                                        <p:tgtEl>
                                          <p:spTgt spid="71"/>
                                        </p:tgtEl>
                                      </p:cBhvr>
                                    </p:animEffect>
                                    <p:anim calcmode="lin" valueType="num">
                                      <p:cBhvr>
                                        <p:cTn id="106" dur="1000" fill="hold"/>
                                        <p:tgtEl>
                                          <p:spTgt spid="71"/>
                                        </p:tgtEl>
                                        <p:attrNameLst>
                                          <p:attrName>ppt_x</p:attrName>
                                        </p:attrNameLst>
                                      </p:cBhvr>
                                      <p:tavLst>
                                        <p:tav tm="0">
                                          <p:val>
                                            <p:strVal val="#ppt_x"/>
                                          </p:val>
                                        </p:tav>
                                        <p:tav tm="100000">
                                          <p:val>
                                            <p:strVal val="#ppt_x"/>
                                          </p:val>
                                        </p:tav>
                                      </p:tavLst>
                                    </p:anim>
                                    <p:anim calcmode="lin" valueType="num">
                                      <p:cBhvr>
                                        <p:cTn id="107" dur="900" decel="100000" fill="hold"/>
                                        <p:tgtEl>
                                          <p:spTgt spid="71"/>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par>
                                <p:cTn id="109" presetID="37" presetClass="entr" presetSubtype="0"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fade">
                                      <p:cBhvr>
                                        <p:cTn id="111" dur="1000"/>
                                        <p:tgtEl>
                                          <p:spTgt spid="72"/>
                                        </p:tgtEl>
                                      </p:cBhvr>
                                    </p:animEffect>
                                    <p:anim calcmode="lin" valueType="num">
                                      <p:cBhvr>
                                        <p:cTn id="112" dur="1000" fill="hold"/>
                                        <p:tgtEl>
                                          <p:spTgt spid="72"/>
                                        </p:tgtEl>
                                        <p:attrNameLst>
                                          <p:attrName>ppt_x</p:attrName>
                                        </p:attrNameLst>
                                      </p:cBhvr>
                                      <p:tavLst>
                                        <p:tav tm="0">
                                          <p:val>
                                            <p:strVal val="#ppt_x"/>
                                          </p:val>
                                        </p:tav>
                                        <p:tav tm="100000">
                                          <p:val>
                                            <p:strVal val="#ppt_x"/>
                                          </p:val>
                                        </p:tav>
                                      </p:tavLst>
                                    </p:anim>
                                    <p:anim calcmode="lin" valueType="num">
                                      <p:cBhvr>
                                        <p:cTn id="113" dur="900" decel="100000" fill="hold"/>
                                        <p:tgtEl>
                                          <p:spTgt spid="72"/>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fade">
                                      <p:cBhvr>
                                        <p:cTn id="117" dur="1000"/>
                                        <p:tgtEl>
                                          <p:spTgt spid="44"/>
                                        </p:tgtEl>
                                      </p:cBhvr>
                                    </p:animEffect>
                                    <p:anim calcmode="lin" valueType="num">
                                      <p:cBhvr>
                                        <p:cTn id="118" dur="1000" fill="hold"/>
                                        <p:tgtEl>
                                          <p:spTgt spid="44"/>
                                        </p:tgtEl>
                                        <p:attrNameLst>
                                          <p:attrName>ppt_x</p:attrName>
                                        </p:attrNameLst>
                                      </p:cBhvr>
                                      <p:tavLst>
                                        <p:tav tm="0">
                                          <p:val>
                                            <p:strVal val="#ppt_x"/>
                                          </p:val>
                                        </p:tav>
                                        <p:tav tm="100000">
                                          <p:val>
                                            <p:strVal val="#ppt_x"/>
                                          </p:val>
                                        </p:tav>
                                      </p:tavLst>
                                    </p:anim>
                                    <p:anim calcmode="lin" valueType="num">
                                      <p:cBhvr>
                                        <p:cTn id="119" dur="900" decel="100000" fill="hold"/>
                                        <p:tgtEl>
                                          <p:spTgt spid="44"/>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1000"/>
                                        <p:tgtEl>
                                          <p:spTgt spid="43"/>
                                        </p:tgtEl>
                                      </p:cBhvr>
                                    </p:animEffect>
                                    <p:anim calcmode="lin" valueType="num">
                                      <p:cBhvr>
                                        <p:cTn id="124" dur="1000" fill="hold"/>
                                        <p:tgtEl>
                                          <p:spTgt spid="43"/>
                                        </p:tgtEl>
                                        <p:attrNameLst>
                                          <p:attrName>ppt_x</p:attrName>
                                        </p:attrNameLst>
                                      </p:cBhvr>
                                      <p:tavLst>
                                        <p:tav tm="0">
                                          <p:val>
                                            <p:strVal val="#ppt_x"/>
                                          </p:val>
                                        </p:tav>
                                        <p:tav tm="100000">
                                          <p:val>
                                            <p:strVal val="#ppt_x"/>
                                          </p:val>
                                        </p:tav>
                                      </p:tavLst>
                                    </p:anim>
                                    <p:anim calcmode="lin" valueType="num">
                                      <p:cBhvr>
                                        <p:cTn id="125" dur="900" decel="100000" fill="hold"/>
                                        <p:tgtEl>
                                          <p:spTgt spid="43"/>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fade">
                                      <p:cBhvr>
                                        <p:cTn id="129" dur="1000"/>
                                        <p:tgtEl>
                                          <p:spTgt spid="74"/>
                                        </p:tgtEl>
                                      </p:cBhvr>
                                    </p:animEffect>
                                    <p:anim calcmode="lin" valueType="num">
                                      <p:cBhvr>
                                        <p:cTn id="130" dur="1000" fill="hold"/>
                                        <p:tgtEl>
                                          <p:spTgt spid="74"/>
                                        </p:tgtEl>
                                        <p:attrNameLst>
                                          <p:attrName>ppt_x</p:attrName>
                                        </p:attrNameLst>
                                      </p:cBhvr>
                                      <p:tavLst>
                                        <p:tav tm="0">
                                          <p:val>
                                            <p:strVal val="#ppt_x"/>
                                          </p:val>
                                        </p:tav>
                                        <p:tav tm="100000">
                                          <p:val>
                                            <p:strVal val="#ppt_x"/>
                                          </p:val>
                                        </p:tav>
                                      </p:tavLst>
                                    </p:anim>
                                    <p:anim calcmode="lin" valueType="num">
                                      <p:cBhvr>
                                        <p:cTn id="131" dur="900" decel="100000" fill="hold"/>
                                        <p:tgtEl>
                                          <p:spTgt spid="74"/>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33" presetID="37" presetClass="entr" presetSubtype="0" fill="hold" grpId="0" nodeType="with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fade">
                                      <p:cBhvr>
                                        <p:cTn id="135" dur="1000"/>
                                        <p:tgtEl>
                                          <p:spTgt spid="73"/>
                                        </p:tgtEl>
                                      </p:cBhvr>
                                    </p:animEffect>
                                    <p:anim calcmode="lin" valueType="num">
                                      <p:cBhvr>
                                        <p:cTn id="136" dur="1000" fill="hold"/>
                                        <p:tgtEl>
                                          <p:spTgt spid="73"/>
                                        </p:tgtEl>
                                        <p:attrNameLst>
                                          <p:attrName>ppt_x</p:attrName>
                                        </p:attrNameLst>
                                      </p:cBhvr>
                                      <p:tavLst>
                                        <p:tav tm="0">
                                          <p:val>
                                            <p:strVal val="#ppt_x"/>
                                          </p:val>
                                        </p:tav>
                                        <p:tav tm="100000">
                                          <p:val>
                                            <p:strVal val="#ppt_x"/>
                                          </p:val>
                                        </p:tav>
                                      </p:tavLst>
                                    </p:anim>
                                    <p:anim calcmode="lin" valueType="num">
                                      <p:cBhvr>
                                        <p:cTn id="137" dur="900" decel="100000" fill="hold"/>
                                        <p:tgtEl>
                                          <p:spTgt spid="73"/>
                                        </p:tgtEl>
                                        <p:attrNameLst>
                                          <p:attrName>ppt_y</p:attrName>
                                        </p:attrNameLst>
                                      </p:cBhvr>
                                      <p:tavLst>
                                        <p:tav tm="0">
                                          <p:val>
                                            <p:strVal val="#ppt_y+1"/>
                                          </p:val>
                                        </p:tav>
                                        <p:tav tm="100000">
                                          <p:val>
                                            <p:strVal val="#ppt_y-.03"/>
                                          </p:val>
                                        </p:tav>
                                      </p:tavLst>
                                    </p:anim>
                                    <p:anim calcmode="lin" valueType="num">
                                      <p:cBhvr>
                                        <p:cTn id="13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par>
                                <p:cTn id="139" presetID="37" presetClass="entr" presetSubtype="0" fill="hold" nodeType="with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fade">
                                      <p:cBhvr>
                                        <p:cTn id="141" dur="1000"/>
                                        <p:tgtEl>
                                          <p:spTgt spid="47"/>
                                        </p:tgtEl>
                                      </p:cBhvr>
                                    </p:animEffect>
                                    <p:anim calcmode="lin" valueType="num">
                                      <p:cBhvr>
                                        <p:cTn id="142" dur="1000" fill="hold"/>
                                        <p:tgtEl>
                                          <p:spTgt spid="47"/>
                                        </p:tgtEl>
                                        <p:attrNameLst>
                                          <p:attrName>ppt_x</p:attrName>
                                        </p:attrNameLst>
                                      </p:cBhvr>
                                      <p:tavLst>
                                        <p:tav tm="0">
                                          <p:val>
                                            <p:strVal val="#ppt_x"/>
                                          </p:val>
                                        </p:tav>
                                        <p:tav tm="100000">
                                          <p:val>
                                            <p:strVal val="#ppt_x"/>
                                          </p:val>
                                        </p:tav>
                                      </p:tavLst>
                                    </p:anim>
                                    <p:anim calcmode="lin" valueType="num">
                                      <p:cBhvr>
                                        <p:cTn id="143" dur="900" decel="100000" fill="hold"/>
                                        <p:tgtEl>
                                          <p:spTgt spid="47"/>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145" presetID="37" presetClass="entr" presetSubtype="0" fill="hold" nodeType="with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fade">
                                      <p:cBhvr>
                                        <p:cTn id="147" dur="1000"/>
                                        <p:tgtEl>
                                          <p:spTgt spid="57"/>
                                        </p:tgtEl>
                                      </p:cBhvr>
                                    </p:animEffect>
                                    <p:anim calcmode="lin" valueType="num">
                                      <p:cBhvr>
                                        <p:cTn id="148" dur="1000" fill="hold"/>
                                        <p:tgtEl>
                                          <p:spTgt spid="57"/>
                                        </p:tgtEl>
                                        <p:attrNameLst>
                                          <p:attrName>ppt_x</p:attrName>
                                        </p:attrNameLst>
                                      </p:cBhvr>
                                      <p:tavLst>
                                        <p:tav tm="0">
                                          <p:val>
                                            <p:strVal val="#ppt_x"/>
                                          </p:val>
                                        </p:tav>
                                        <p:tav tm="100000">
                                          <p:val>
                                            <p:strVal val="#ppt_x"/>
                                          </p:val>
                                        </p:tav>
                                      </p:tavLst>
                                    </p:anim>
                                    <p:anim calcmode="lin" valueType="num">
                                      <p:cBhvr>
                                        <p:cTn id="149" dur="900" decel="100000" fill="hold"/>
                                        <p:tgtEl>
                                          <p:spTgt spid="57"/>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151" presetID="37" presetClass="entr" presetSubtype="0" fill="hold" nodeType="withEffect">
                                  <p:stCondLst>
                                    <p:cond delay="0"/>
                                  </p:stCondLst>
                                  <p:childTnLst>
                                    <p:set>
                                      <p:cBhvr>
                                        <p:cTn id="152" dur="1" fill="hold">
                                          <p:stCondLst>
                                            <p:cond delay="0"/>
                                          </p:stCondLst>
                                        </p:cTn>
                                        <p:tgtEl>
                                          <p:spTgt spid="52"/>
                                        </p:tgtEl>
                                        <p:attrNameLst>
                                          <p:attrName>style.visibility</p:attrName>
                                        </p:attrNameLst>
                                      </p:cBhvr>
                                      <p:to>
                                        <p:strVal val="visible"/>
                                      </p:to>
                                    </p:set>
                                    <p:animEffect transition="in" filter="fade">
                                      <p:cBhvr>
                                        <p:cTn id="153" dur="1000"/>
                                        <p:tgtEl>
                                          <p:spTgt spid="52"/>
                                        </p:tgtEl>
                                      </p:cBhvr>
                                    </p:animEffect>
                                    <p:anim calcmode="lin" valueType="num">
                                      <p:cBhvr>
                                        <p:cTn id="154" dur="1000" fill="hold"/>
                                        <p:tgtEl>
                                          <p:spTgt spid="52"/>
                                        </p:tgtEl>
                                        <p:attrNameLst>
                                          <p:attrName>ppt_x</p:attrName>
                                        </p:attrNameLst>
                                      </p:cBhvr>
                                      <p:tavLst>
                                        <p:tav tm="0">
                                          <p:val>
                                            <p:strVal val="#ppt_x"/>
                                          </p:val>
                                        </p:tav>
                                        <p:tav tm="100000">
                                          <p:val>
                                            <p:strVal val="#ppt_x"/>
                                          </p:val>
                                        </p:tav>
                                      </p:tavLst>
                                    </p:anim>
                                    <p:anim calcmode="lin" valueType="num">
                                      <p:cBhvr>
                                        <p:cTn id="155" dur="900" decel="100000" fill="hold"/>
                                        <p:tgtEl>
                                          <p:spTgt spid="52"/>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43" grpId="0" animBg="1"/>
      <p:bldP spid="44" grpId="0" animBg="1"/>
      <p:bldP spid="65" grpId="0"/>
      <p:bldP spid="66" grpId="0"/>
      <p:bldP spid="67" grpId="0"/>
      <p:bldP spid="68" grpId="0"/>
      <p:bldP spid="69" grpId="0"/>
      <p:bldP spid="70" grpId="0"/>
      <p:bldP spid="71" grpId="0"/>
      <p:bldP spid="72" grpId="0"/>
      <p:bldP spid="73"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a:t>
            </a:r>
            <a:r>
              <a:rPr lang="zh-TW" altLang="en-US" dirty="0" smtClean="0"/>
              <a:t>內獲推薦資格作業程序</a:t>
            </a:r>
            <a:endParaRPr lang="zh-TW" altLang="en-US" dirty="0"/>
          </a:p>
        </p:txBody>
      </p:sp>
      <p:sp>
        <p:nvSpPr>
          <p:cNvPr id="3" name="內容版面配置區 2"/>
          <p:cNvSpPr>
            <a:spLocks noGrp="1"/>
          </p:cNvSpPr>
          <p:nvPr>
            <p:ph idx="1"/>
          </p:nvPr>
        </p:nvSpPr>
        <p:spPr/>
        <p:txBody>
          <a:bodyPr/>
          <a:lstStyle/>
          <a:p>
            <a:r>
              <a:rPr lang="zh-TW" altLang="en-US" dirty="0" smtClean="0"/>
              <a:t>校內錄取生需於</a:t>
            </a:r>
            <a:r>
              <a:rPr lang="en-US" altLang="zh-TW" b="1" u="sng" dirty="0" smtClean="0">
                <a:solidFill>
                  <a:srgbClr val="FF0000"/>
                </a:solidFill>
              </a:rPr>
              <a:t>2</a:t>
            </a:r>
            <a:r>
              <a:rPr lang="zh-TW" altLang="zh-TW" b="1" u="sng" dirty="0" smtClean="0">
                <a:solidFill>
                  <a:srgbClr val="FF0000"/>
                </a:solidFill>
              </a:rPr>
              <a:t>月</a:t>
            </a:r>
            <a:r>
              <a:rPr lang="en-US" altLang="zh-TW" b="1" u="sng" dirty="0" smtClean="0">
                <a:solidFill>
                  <a:srgbClr val="FF0000"/>
                </a:solidFill>
              </a:rPr>
              <a:t>24</a:t>
            </a:r>
            <a:r>
              <a:rPr lang="zh-TW" altLang="zh-TW" b="1" u="sng" dirty="0" smtClean="0">
                <a:solidFill>
                  <a:srgbClr val="FF0000"/>
                </a:solidFill>
              </a:rPr>
              <a:t>日</a:t>
            </a:r>
            <a:r>
              <a:rPr lang="en-US" altLang="zh-TW" b="1" u="sng" dirty="0" smtClean="0">
                <a:solidFill>
                  <a:srgbClr val="FF0000"/>
                </a:solidFill>
              </a:rPr>
              <a:t>(</a:t>
            </a:r>
            <a:r>
              <a:rPr lang="zh-TW" altLang="zh-TW" b="1" u="sng" dirty="0" smtClean="0">
                <a:solidFill>
                  <a:srgbClr val="FF0000"/>
                </a:solidFill>
              </a:rPr>
              <a:t>五</a:t>
            </a:r>
            <a:r>
              <a:rPr lang="en-US" altLang="zh-TW" b="1" u="sng" dirty="0" smtClean="0">
                <a:solidFill>
                  <a:srgbClr val="FF0000"/>
                </a:solidFill>
              </a:rPr>
              <a:t>)17:00</a:t>
            </a:r>
            <a:r>
              <a:rPr lang="zh-TW" altLang="en-US" b="1" u="sng" dirty="0" smtClean="0">
                <a:solidFill>
                  <a:srgbClr val="FF0000"/>
                </a:solidFill>
              </a:rPr>
              <a:t>前</a:t>
            </a:r>
            <a:r>
              <a:rPr lang="zh-TW" altLang="en-US" dirty="0" smtClean="0"/>
              <a:t>將報名表填寫完畢繳交至註冊組。</a:t>
            </a:r>
            <a:endParaRPr lang="en-US" altLang="zh-TW" dirty="0" smtClean="0"/>
          </a:p>
          <a:p>
            <a:endParaRPr lang="en-US" altLang="zh-TW" dirty="0"/>
          </a:p>
          <a:p>
            <a:r>
              <a:rPr lang="zh-TW" altLang="en-US" dirty="0" smtClean="0"/>
              <a:t>依被推薦學群可選填志願數</a:t>
            </a:r>
            <a:r>
              <a:rPr lang="en-US" altLang="zh-TW" dirty="0" smtClean="0">
                <a:solidFill>
                  <a:srgbClr val="FF0000"/>
                </a:solidFill>
              </a:rPr>
              <a:t>(</a:t>
            </a:r>
            <a:r>
              <a:rPr lang="zh-TW" altLang="en-US" dirty="0" smtClean="0">
                <a:solidFill>
                  <a:srgbClr val="FF0000"/>
                </a:solidFill>
              </a:rPr>
              <a:t>上限</a:t>
            </a:r>
            <a:r>
              <a:rPr lang="en-US" altLang="zh-TW" dirty="0" smtClean="0">
                <a:solidFill>
                  <a:srgbClr val="FF0000"/>
                </a:solidFill>
              </a:rPr>
              <a:t>)</a:t>
            </a:r>
            <a:r>
              <a:rPr lang="zh-TW" altLang="en-US" dirty="0" smtClean="0"/>
              <a:t>填志願，無最低下限，也可以填一個。</a:t>
            </a:r>
            <a:endParaRPr lang="zh-TW" altLang="en-US" dirty="0"/>
          </a:p>
        </p:txBody>
      </p:sp>
      <p:grpSp>
        <p:nvGrpSpPr>
          <p:cNvPr id="17" name="群組 16"/>
          <p:cNvGrpSpPr/>
          <p:nvPr/>
        </p:nvGrpSpPr>
        <p:grpSpPr>
          <a:xfrm>
            <a:off x="539552" y="1052736"/>
            <a:ext cx="8215135" cy="5616624"/>
            <a:chOff x="-252536" y="-1944216"/>
            <a:chExt cx="8215135" cy="5616624"/>
          </a:xfrm>
        </p:grpSpPr>
        <p:pic>
          <p:nvPicPr>
            <p:cNvPr id="16" name="Picture 2"/>
            <p:cNvPicPr>
              <a:picLocks noChangeAspect="1" noChangeArrowheads="1"/>
            </p:cNvPicPr>
            <p:nvPr/>
          </p:nvPicPr>
          <p:blipFill>
            <a:blip r:embed="rId2" cstate="print"/>
            <a:srcRect l="5532" t="8485" r="7352" b="11782"/>
            <a:stretch>
              <a:fillRect/>
            </a:stretch>
          </p:blipFill>
          <p:spPr bwMode="auto">
            <a:xfrm>
              <a:off x="-252536" y="-1944216"/>
              <a:ext cx="8215135" cy="5472608"/>
            </a:xfrm>
            <a:prstGeom prst="rect">
              <a:avLst/>
            </a:prstGeom>
            <a:noFill/>
            <a:ln w="9525">
              <a:noFill/>
              <a:miter lim="800000"/>
              <a:headEnd/>
              <a:tailEnd/>
            </a:ln>
          </p:spPr>
        </p:pic>
        <p:sp>
          <p:nvSpPr>
            <p:cNvPr id="15" name="橢圓 14"/>
            <p:cNvSpPr/>
            <p:nvPr/>
          </p:nvSpPr>
          <p:spPr>
            <a:xfrm>
              <a:off x="5364088" y="-648072"/>
              <a:ext cx="1080120" cy="432048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8" name="Picture 3"/>
          <p:cNvPicPr>
            <a:picLocks noChangeAspect="1" noChangeArrowheads="1"/>
          </p:cNvPicPr>
          <p:nvPr/>
        </p:nvPicPr>
        <p:blipFill>
          <a:blip r:embed="rId3" cstate="print"/>
          <a:srcRect l="22882" t="14563" r="22882" b="46063"/>
          <a:stretch>
            <a:fillRect/>
          </a:stretch>
        </p:blipFill>
        <p:spPr bwMode="auto">
          <a:xfrm>
            <a:off x="251520" y="1124744"/>
            <a:ext cx="8712968" cy="5184576"/>
          </a:xfrm>
          <a:prstGeom prst="rect">
            <a:avLst/>
          </a:prstGeom>
          <a:noFill/>
          <a:ln w="9525">
            <a:noFill/>
            <a:miter lim="800000"/>
            <a:headEnd/>
            <a:tailEnd/>
          </a:ln>
        </p:spPr>
      </p:pic>
      <p:sp>
        <p:nvSpPr>
          <p:cNvPr id="19" name="橢圓 18"/>
          <p:cNvSpPr/>
          <p:nvPr/>
        </p:nvSpPr>
        <p:spPr>
          <a:xfrm>
            <a:off x="611560" y="3429000"/>
            <a:ext cx="1584176" cy="432048"/>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p:cNvGrpSpPr/>
          <p:nvPr/>
        </p:nvGrpSpPr>
        <p:grpSpPr>
          <a:xfrm>
            <a:off x="1259632" y="2132856"/>
            <a:ext cx="6878550" cy="3257934"/>
            <a:chOff x="2031445" y="1491694"/>
            <a:chExt cx="6878550" cy="3257934"/>
          </a:xfrm>
        </p:grpSpPr>
        <p:sp>
          <p:nvSpPr>
            <p:cNvPr id="21" name="圓角矩形 20"/>
            <p:cNvSpPr/>
            <p:nvPr/>
          </p:nvSpPr>
          <p:spPr bwMode="auto">
            <a:xfrm rot="20988360">
              <a:off x="2031445" y="1491694"/>
              <a:ext cx="6878550" cy="3257934"/>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lang="zh-TW" altLang="en-US" sz="4400" b="1" dirty="0" smtClean="0">
                  <a:solidFill>
                    <a:srgbClr val="00B050"/>
                  </a:solidFill>
                  <a:latin typeface="華康中圓體" panose="020F0509000000000000" pitchFamily="49" charset="-120"/>
                  <a:ea typeface="華康中圓體" panose="020F0509000000000000" pitchFamily="49" charset="-120"/>
                </a:rPr>
                <a:t>這個志願卡要排順序嗎</a:t>
              </a:r>
              <a:r>
                <a:rPr lang="en-US" altLang="zh-TW" sz="4400" b="1" dirty="0" smtClean="0">
                  <a:solidFill>
                    <a:srgbClr val="00B050"/>
                  </a:solidFill>
                  <a:latin typeface="華康中圓體" panose="020F0509000000000000" pitchFamily="49" charset="-120"/>
                  <a:ea typeface="華康中圓體" panose="020F0509000000000000" pitchFamily="49" charset="-120"/>
                </a:rPr>
                <a:t>?</a:t>
              </a:r>
            </a:p>
          </p:txBody>
        </p:sp>
        <p:pic>
          <p:nvPicPr>
            <p:cNvPr id="22" name="圖片 21" descr="Yes!.jpg"/>
            <p:cNvPicPr>
              <a:picLocks noChangeAspect="1"/>
            </p:cNvPicPr>
            <p:nvPr/>
          </p:nvPicPr>
          <p:blipFill>
            <a:blip r:embed="rId4" cstate="print"/>
            <a:srcRect l="4400" t="10567" r="6704" b="15993"/>
            <a:stretch>
              <a:fillRect/>
            </a:stretch>
          </p:blipFill>
          <p:spPr>
            <a:xfrm rot="21319826">
              <a:off x="4208475" y="2751969"/>
              <a:ext cx="2900070" cy="1801673"/>
            </a:xfrm>
            <a:prstGeom prst="rect">
              <a:avLst/>
            </a:prstGeom>
          </p:spPr>
        </p:pic>
      </p:grpSp>
    </p:spTree>
    <p:extLst>
      <p:ext uri="{BB962C8B-B14F-4D97-AF65-F5344CB8AC3E}">
        <p14:creationId xmlns:p14="http://schemas.microsoft.com/office/powerpoint/2010/main" val="39668923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佈景主題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1763</Words>
  <Application>Microsoft Office PowerPoint</Application>
  <PresentationFormat>如螢幕大小 (4:3)</PresentationFormat>
  <Paragraphs>573</Paragraphs>
  <Slides>34</Slides>
  <Notes>12</Notes>
  <HiddenSlides>0</HiddenSlides>
  <MMClips>0</MMClips>
  <ScaleCrop>false</ScaleCrop>
  <HeadingPairs>
    <vt:vector size="6" baseType="variant">
      <vt:variant>
        <vt:lpstr>使用字型</vt:lpstr>
      </vt:variant>
      <vt:variant>
        <vt:i4>19</vt:i4>
      </vt:variant>
      <vt:variant>
        <vt:lpstr>佈景主題</vt:lpstr>
      </vt:variant>
      <vt:variant>
        <vt:i4>1</vt:i4>
      </vt:variant>
      <vt:variant>
        <vt:lpstr>投影片標題</vt:lpstr>
      </vt:variant>
      <vt:variant>
        <vt:i4>34</vt:i4>
      </vt:variant>
    </vt:vector>
  </HeadingPairs>
  <TitlesOfParts>
    <vt:vector size="54" baseType="lpstr">
      <vt:lpstr>華康POP1體 Std W7</vt:lpstr>
      <vt:lpstr>華康POP1體W5</vt:lpstr>
      <vt:lpstr>華康POP1體W7(P)</vt:lpstr>
      <vt:lpstr>華康中特圓體</vt:lpstr>
      <vt:lpstr>華康中圓體</vt:lpstr>
      <vt:lpstr>華康娃娃體W7</vt:lpstr>
      <vt:lpstr>華康海報體 Std W9</vt:lpstr>
      <vt:lpstr>華康海報體W9</vt:lpstr>
      <vt:lpstr>華康細圓體</vt:lpstr>
      <vt:lpstr>微軟正黑體</vt:lpstr>
      <vt:lpstr>新細明體</vt:lpstr>
      <vt:lpstr>標楷體</vt:lpstr>
      <vt:lpstr>Arial</vt:lpstr>
      <vt:lpstr>Calibri</vt:lpstr>
      <vt:lpstr>Georgia</vt:lpstr>
      <vt:lpstr>Lucida Sans Unicode</vt:lpstr>
      <vt:lpstr>Times New Roman</vt:lpstr>
      <vt:lpstr>Wingdings</vt:lpstr>
      <vt:lpstr>Wingdings 3</vt:lpstr>
      <vt:lpstr>佈景主題1</vt:lpstr>
      <vt:lpstr>繁星小講堂</vt:lpstr>
      <vt:lpstr>繁星推薦精神</vt:lpstr>
      <vt:lpstr>繁星推薦資格</vt:lpstr>
      <vt:lpstr>繁星推薦</vt:lpstr>
      <vt:lpstr>依學群推薦</vt:lpstr>
      <vt:lpstr>高中端推薦辦法</vt:lpstr>
      <vt:lpstr>臺中一中校內推薦辦法</vt:lpstr>
      <vt:lpstr>臺中一中學校推薦資格取得</vt:lpstr>
      <vt:lpstr>校內獲推薦資格作業程序</vt:lpstr>
      <vt:lpstr>PowerPoint 簡報</vt:lpstr>
      <vt:lpstr>PowerPoint 簡報</vt:lpstr>
      <vt:lpstr>PowerPoint 簡報</vt:lpstr>
      <vt:lpstr>大學端如何進行          錄取分發作業呢？</vt:lpstr>
      <vt:lpstr>繁星推薦分發比序</vt:lpstr>
      <vt:lpstr>繁星分發舉例：假設台大財金取2名</vt:lpstr>
      <vt:lpstr>繁星分發舉例：假設台大財金取2名</vt:lpstr>
      <vt:lpstr>還記得推薦序嗎？</vt:lpstr>
      <vt:lpstr>一中推薦狀況</vt:lpstr>
      <vt:lpstr>繁星推薦→分兩輪分發</vt:lpstr>
      <vt:lpstr>第一輪分發:一大學對同高中最多錄取1名</vt:lpstr>
      <vt:lpstr>第二輪分發:針對有缺額的科系</vt:lpstr>
      <vt:lpstr>105年台中一中繁星推薦錄取狀況</vt:lpstr>
      <vt:lpstr>104年台中一中繁星推薦錄取狀況</vt:lpstr>
      <vt:lpstr>PowerPoint 簡報</vt:lpstr>
      <vt:lpstr>104年第八類學群(醫學系)</vt:lpstr>
      <vt:lpstr>105年第八類學群(醫學系)</vt:lpstr>
      <vt:lpstr>PowerPoint 簡報</vt:lpstr>
      <vt:lpstr>PowerPoint 簡報</vt:lpstr>
      <vt:lpstr>PowerPoint 簡報</vt:lpstr>
      <vt:lpstr>繁星限制</vt:lpstr>
      <vt:lpstr>總而言之……</vt:lpstr>
      <vt:lpstr>適合繁星推薦的人：</vt:lpstr>
      <vt:lpstr>最後~</vt:lpstr>
      <vt:lpstr>Q＆A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繁星小講堂</dc:title>
  <dc:creator>lin</dc:creator>
  <cp:lastModifiedBy>ying</cp:lastModifiedBy>
  <cp:revision>116</cp:revision>
  <dcterms:created xsi:type="dcterms:W3CDTF">2015-02-24T03:02:24Z</dcterms:created>
  <dcterms:modified xsi:type="dcterms:W3CDTF">2017-02-17T06:10:47Z</dcterms:modified>
</cp:coreProperties>
</file>