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Default Extension="gif" ContentType="image/gif"/>
  <Default Extension="xlsx" ContentType="application/vnd.openxmlformats-officedocument.spreadsheetml.sheet"/>
  <Default Extension="doc" ContentType="application/msword"/>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rts/chart1.xml" ContentType="application/vnd.openxmlformats-officedocument.drawingml.chart+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theme/themeOverride1.xml" ContentType="application/vnd.openxmlformats-officedocument.themeOverr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3"/>
  </p:notesMasterIdLst>
  <p:handoutMasterIdLst>
    <p:handoutMasterId r:id="rId104"/>
  </p:handoutMasterIdLst>
  <p:sldIdLst>
    <p:sldId id="256" r:id="rId2"/>
    <p:sldId id="257" r:id="rId3"/>
    <p:sldId id="292" r:id="rId4"/>
    <p:sldId id="328" r:id="rId5"/>
    <p:sldId id="331" r:id="rId6"/>
    <p:sldId id="332" r:id="rId7"/>
    <p:sldId id="333" r:id="rId8"/>
    <p:sldId id="334" r:id="rId9"/>
    <p:sldId id="428" r:id="rId10"/>
    <p:sldId id="335" r:id="rId11"/>
    <p:sldId id="336" r:id="rId12"/>
    <p:sldId id="293" r:id="rId13"/>
    <p:sldId id="338" r:id="rId14"/>
    <p:sldId id="337" r:id="rId15"/>
    <p:sldId id="297" r:id="rId16"/>
    <p:sldId id="326" r:id="rId17"/>
    <p:sldId id="339" r:id="rId18"/>
    <p:sldId id="422" r:id="rId19"/>
    <p:sldId id="423" r:id="rId20"/>
    <p:sldId id="424" r:id="rId21"/>
    <p:sldId id="361" r:id="rId22"/>
    <p:sldId id="341" r:id="rId23"/>
    <p:sldId id="342" r:id="rId24"/>
    <p:sldId id="343" r:id="rId25"/>
    <p:sldId id="344" r:id="rId26"/>
    <p:sldId id="346" r:id="rId27"/>
    <p:sldId id="298" r:id="rId28"/>
    <p:sldId id="347" r:id="rId29"/>
    <p:sldId id="349" r:id="rId30"/>
    <p:sldId id="350" r:id="rId31"/>
    <p:sldId id="351" r:id="rId32"/>
    <p:sldId id="352" r:id="rId33"/>
    <p:sldId id="353" r:id="rId34"/>
    <p:sldId id="355" r:id="rId35"/>
    <p:sldId id="354" r:id="rId36"/>
    <p:sldId id="348" r:id="rId37"/>
    <p:sldId id="356" r:id="rId38"/>
    <p:sldId id="357" r:id="rId39"/>
    <p:sldId id="362" r:id="rId40"/>
    <p:sldId id="299" r:id="rId41"/>
    <p:sldId id="300" r:id="rId42"/>
    <p:sldId id="409" r:id="rId43"/>
    <p:sldId id="360" r:id="rId44"/>
    <p:sldId id="363" r:id="rId45"/>
    <p:sldId id="364" r:id="rId46"/>
    <p:sldId id="365" r:id="rId47"/>
    <p:sldId id="366" r:id="rId48"/>
    <p:sldId id="303" r:id="rId49"/>
    <p:sldId id="367" r:id="rId50"/>
    <p:sldId id="381" r:id="rId51"/>
    <p:sldId id="302" r:id="rId52"/>
    <p:sldId id="382" r:id="rId53"/>
    <p:sldId id="359" r:id="rId54"/>
    <p:sldId id="410" r:id="rId55"/>
    <p:sldId id="304" r:id="rId56"/>
    <p:sldId id="384" r:id="rId57"/>
    <p:sldId id="385" r:id="rId58"/>
    <p:sldId id="386" r:id="rId59"/>
    <p:sldId id="387" r:id="rId60"/>
    <p:sldId id="368" r:id="rId61"/>
    <p:sldId id="305" r:id="rId62"/>
    <p:sldId id="306" r:id="rId63"/>
    <p:sldId id="307" r:id="rId64"/>
    <p:sldId id="308" r:id="rId65"/>
    <p:sldId id="309" r:id="rId66"/>
    <p:sldId id="388" r:id="rId67"/>
    <p:sldId id="389" r:id="rId68"/>
    <p:sldId id="390" r:id="rId69"/>
    <p:sldId id="391" r:id="rId70"/>
    <p:sldId id="392" r:id="rId71"/>
    <p:sldId id="393" r:id="rId72"/>
    <p:sldId id="394" r:id="rId73"/>
    <p:sldId id="395" r:id="rId74"/>
    <p:sldId id="396" r:id="rId75"/>
    <p:sldId id="310" r:id="rId76"/>
    <p:sldId id="311" r:id="rId77"/>
    <p:sldId id="370" r:id="rId78"/>
    <p:sldId id="373" r:id="rId79"/>
    <p:sldId id="371" r:id="rId80"/>
    <p:sldId id="372" r:id="rId81"/>
    <p:sldId id="374" r:id="rId82"/>
    <p:sldId id="375" r:id="rId83"/>
    <p:sldId id="426" r:id="rId84"/>
    <p:sldId id="425" r:id="rId85"/>
    <p:sldId id="377" r:id="rId86"/>
    <p:sldId id="427" r:id="rId87"/>
    <p:sldId id="378" r:id="rId88"/>
    <p:sldId id="379" r:id="rId89"/>
    <p:sldId id="380" r:id="rId90"/>
    <p:sldId id="397" r:id="rId91"/>
    <p:sldId id="399" r:id="rId92"/>
    <p:sldId id="401" r:id="rId93"/>
    <p:sldId id="404" r:id="rId94"/>
    <p:sldId id="407" r:id="rId95"/>
    <p:sldId id="405" r:id="rId96"/>
    <p:sldId id="406" r:id="rId97"/>
    <p:sldId id="402" r:id="rId98"/>
    <p:sldId id="403" r:id="rId99"/>
    <p:sldId id="408" r:id="rId100"/>
    <p:sldId id="325" r:id="rId101"/>
    <p:sldId id="324" r:id="rId102"/>
  </p:sldIdLst>
  <p:sldSz cx="9144000" cy="6858000" type="screen4x3"/>
  <p:notesSz cx="6797675" cy="9926638"/>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0000FF"/>
    <a:srgbClr val="FFFFCC"/>
    <a:srgbClr val="FFCCFF"/>
    <a:srgbClr val="FF99FF"/>
    <a:srgbClr val="66FF33"/>
    <a:srgbClr val="99FF33"/>
    <a:srgbClr val="FFFF00"/>
    <a:srgbClr val="FF0066"/>
    <a:srgbClr val="FF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93296810-A885-4BE3-A3E7-6D5BEEA58F35}" styleName="中等深淺樣式 2 - 輔色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E8B1032C-EA38-4F05-BA0D-38AFFFC7BED3}" styleName="淺色樣式 3 - 輔色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BDBED569-4797-4DF1-A0F4-6AAB3CD982D8}" styleName="淺色樣式 3 - 輔色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BC89EF96-8CEA-46FF-86C4-4CE0E7609802}" styleName="淺色樣式 3 - 輔色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D083AE6-46FA-4A59-8FB0-9F97EB10719F}" styleName="淺色樣式 3 - 輔色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1E171933-4619-4E11-9A3F-F7608DF75F80}" styleName="中等深淺樣式 1 - 輔色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FABFCF23-3B69-468F-B69F-88F6DE6A72F2}" styleName="中等深淺樣式 1 - 輔色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0A1B5D5-9B99-4C35-A422-299274C87663}" styleName="中等深淺樣式 1 - 輔色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00A15C55-8517-42AA-B614-E9B94910E393}" styleName="中等深淺樣式 2 - 輔色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DCAF9ED-07DC-4A11-8D7F-57B35C25682E}" styleName="中等深淺樣式 1 - 輔色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C4B1156A-380E-4F78-BDF5-A606A8083BF9}" styleName="中等深淺樣式 4 - 輔色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1FECB4D8-DB02-4DC6-A0A2-4F2EBAE1DC90}" styleName="中等深淺樣式 1 - 輔色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6E25E649-3F16-4E02-A733-19D2CDBF48F0}" styleName="中等深淺樣式 3 - 輔色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301B821-A1FF-4177-AEE7-76D212191A09}" styleName="中等深淺樣式 1 - 輔色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2D5ABB26-0587-4C30-8999-92F81FD0307C}" styleName="無樣式、無格線">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等深淺樣式 2 - 輔色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中等深淺樣式 2 - 輔色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771" autoAdjust="0"/>
    <p:restoredTop sz="83912" autoAdjust="0"/>
  </p:normalViewPr>
  <p:slideViewPr>
    <p:cSldViewPr>
      <p:cViewPr varScale="1">
        <p:scale>
          <a:sx n="70" d="100"/>
          <a:sy n="70" d="100"/>
        </p:scale>
        <p:origin x="-1685"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484"/>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theme" Target="theme/theme1.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notesMaster" Target="notesMasters/notesMaster1.xml"/><Relationship Id="rId108"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TW"/>
  <c:roundedCorners val="0"/>
  <mc:AlternateContent xmlns:mc="http://schemas.openxmlformats.org/markup-compatibility/2006">
    <mc:Choice xmlns:c14="http://schemas.microsoft.com/office/drawing/2007/8/2/chart" Requires="c14">
      <c14:style val="130"/>
    </mc:Choice>
    <mc:Fallback>
      <c:style val="30"/>
    </mc:Fallback>
  </mc:AlternateContent>
  <c:chart>
    <c:autoTitleDeleted val="1"/>
    <c:plotArea>
      <c:layout>
        <c:manualLayout>
          <c:layoutTarget val="inner"/>
          <c:xMode val="edge"/>
          <c:yMode val="edge"/>
          <c:x val="0.15670155910358938"/>
          <c:y val="4.9654659312839827E-2"/>
          <c:w val="0.77397555446061583"/>
          <c:h val="0.60266996845439313"/>
        </c:manualLayout>
      </c:layout>
      <c:lineChart>
        <c:grouping val="standard"/>
        <c:varyColors val="0"/>
        <c:ser>
          <c:idx val="0"/>
          <c:order val="0"/>
          <c:tx>
            <c:strRef>
              <c:f>工作表1!$B$1</c:f>
              <c:strCache>
                <c:ptCount val="1"/>
                <c:pt idx="0">
                  <c:v>考試分發</c:v>
                </c:pt>
              </c:strCache>
            </c:strRef>
          </c:tx>
          <c:spPr>
            <a:ln w="50800"/>
          </c:spPr>
          <c:marker>
            <c:symbol val="diamond"/>
            <c:size val="7"/>
          </c:marker>
          <c:dLbls>
            <c:dLbl>
              <c:idx val="0"/>
              <c:layout>
                <c:manualLayout>
                  <c:x val="-1.6691471683115557E-2"/>
                  <c:y val="-6.0420112242144088E-2"/>
                </c:manualLayout>
              </c:layout>
              <c:showLegendKey val="0"/>
              <c:showVal val="1"/>
              <c:showCatName val="0"/>
              <c:showSerName val="0"/>
              <c:showPercent val="0"/>
              <c:showBubbleSize val="0"/>
            </c:dLbl>
            <c:dLbl>
              <c:idx val="1"/>
              <c:layout>
                <c:manualLayout>
                  <c:x val="-1.4859089807477683E-2"/>
                  <c:y val="-7.1405587195261203E-2"/>
                </c:manualLayout>
              </c:layout>
              <c:showLegendKey val="0"/>
              <c:showVal val="1"/>
              <c:showCatName val="0"/>
              <c:showSerName val="0"/>
              <c:showPercent val="0"/>
              <c:showBubbleSize val="0"/>
            </c:dLbl>
            <c:dLbl>
              <c:idx val="2"/>
              <c:layout>
                <c:manualLayout>
                  <c:x val="-8.0193978558161794E-3"/>
                  <c:y val="-7.1405587195261203E-2"/>
                </c:manualLayout>
              </c:layout>
              <c:showLegendKey val="0"/>
              <c:showVal val="1"/>
              <c:showCatName val="0"/>
              <c:showSerName val="0"/>
              <c:showPercent val="0"/>
              <c:showBubbleSize val="0"/>
            </c:dLbl>
            <c:dLbl>
              <c:idx val="3"/>
              <c:layout>
                <c:manualLayout>
                  <c:x val="-2.0029897448649515E-2"/>
                  <c:y val="-7.1405587195261203E-2"/>
                </c:manualLayout>
              </c:layout>
              <c:showLegendKey val="0"/>
              <c:showVal val="1"/>
              <c:showCatName val="0"/>
              <c:showSerName val="0"/>
              <c:showPercent val="0"/>
              <c:showBubbleSize val="0"/>
            </c:dLbl>
            <c:dLbl>
              <c:idx val="4"/>
              <c:layout>
                <c:manualLayout>
                  <c:x val="-4.5705882095434794E-3"/>
                  <c:y val="2.371753775992105E-2"/>
                </c:manualLayout>
              </c:layout>
              <c:showLegendKey val="0"/>
              <c:showVal val="1"/>
              <c:showCatName val="0"/>
              <c:showSerName val="0"/>
              <c:showPercent val="0"/>
              <c:showBubbleSize val="0"/>
            </c:dLbl>
            <c:dLbl>
              <c:idx val="6"/>
              <c:layout>
                <c:manualLayout>
                  <c:x val="-1.4281730181006877E-2"/>
                  <c:y val="0.10119549558245806"/>
                </c:manualLayout>
              </c:layout>
              <c:spPr>
                <a:noFill/>
                <a:ln>
                  <a:noFill/>
                </a:ln>
                <a:effectLst/>
              </c:spPr>
              <c:txPr>
                <a:bodyPr/>
                <a:lstStyle/>
                <a:p>
                  <a:pPr>
                    <a:defRPr sz="2800"/>
                  </a:pPr>
                  <a:endParaRPr lang="zh-TW"/>
                </a:p>
              </c:txPr>
              <c:showLegendKey val="0"/>
              <c:showVal val="1"/>
              <c:showCatName val="0"/>
              <c:showSerName val="0"/>
              <c:showPercent val="0"/>
              <c:showBubbleSize val="0"/>
            </c:dLbl>
            <c:spPr>
              <a:noFill/>
              <a:ln>
                <a:noFill/>
              </a:ln>
              <a:effectLst/>
            </c:spPr>
            <c:txPr>
              <a:bodyPr/>
              <a:lstStyle/>
              <a:p>
                <a:pPr>
                  <a:defRPr sz="2000"/>
                </a:pPr>
                <a:endParaRPr lang="zh-TW"/>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工作表1!$A$2:$A$8</c:f>
              <c:strCache>
                <c:ptCount val="7"/>
                <c:pt idx="0">
                  <c:v>98年</c:v>
                </c:pt>
                <c:pt idx="1">
                  <c:v>99年</c:v>
                </c:pt>
                <c:pt idx="2">
                  <c:v>100年</c:v>
                </c:pt>
                <c:pt idx="3">
                  <c:v>101年</c:v>
                </c:pt>
                <c:pt idx="4">
                  <c:v>102年</c:v>
                </c:pt>
                <c:pt idx="5">
                  <c:v>103年</c:v>
                </c:pt>
                <c:pt idx="6">
                  <c:v>104年</c:v>
                </c:pt>
              </c:strCache>
            </c:strRef>
          </c:cat>
          <c:val>
            <c:numRef>
              <c:f>工作表1!$B$2:$B$8</c:f>
              <c:numCache>
                <c:formatCode>0.00%</c:formatCode>
                <c:ptCount val="7"/>
                <c:pt idx="0">
                  <c:v>0.68650000000000011</c:v>
                </c:pt>
                <c:pt idx="1">
                  <c:v>0.63200000000000178</c:v>
                </c:pt>
                <c:pt idx="2">
                  <c:v>0.58910000000000007</c:v>
                </c:pt>
                <c:pt idx="3">
                  <c:v>0.52669999999999995</c:v>
                </c:pt>
                <c:pt idx="4">
                  <c:v>0.49700000000000077</c:v>
                </c:pt>
                <c:pt idx="5">
                  <c:v>0.41400000000000031</c:v>
                </c:pt>
                <c:pt idx="6">
                  <c:v>0.34240000000000037</c:v>
                </c:pt>
              </c:numCache>
            </c:numRef>
          </c:val>
          <c:smooth val="0"/>
        </c:ser>
        <c:ser>
          <c:idx val="1"/>
          <c:order val="1"/>
          <c:tx>
            <c:strRef>
              <c:f>工作表1!$C$1</c:f>
              <c:strCache>
                <c:ptCount val="1"/>
                <c:pt idx="0">
                  <c:v>甄選管道      (個人申請、繁星推薦)</c:v>
                </c:pt>
              </c:strCache>
            </c:strRef>
          </c:tx>
          <c:spPr>
            <a:ln w="50800">
              <a:solidFill>
                <a:srgbClr val="FF0000"/>
              </a:solidFill>
            </a:ln>
          </c:spPr>
          <c:marker>
            <c:symbol val="square"/>
            <c:size val="7"/>
            <c:spPr>
              <a:solidFill>
                <a:srgbClr val="FF0000"/>
              </a:solidFill>
              <a:ln>
                <a:solidFill>
                  <a:srgbClr val="FF0000"/>
                </a:solidFill>
              </a:ln>
            </c:spPr>
          </c:marker>
          <c:dLbls>
            <c:dLbl>
              <c:idx val="0"/>
              <c:layout>
                <c:manualLayout>
                  <c:x val="-1.6691471683115557E-2"/>
                  <c:y val="6.5912849718702662E-2"/>
                </c:manualLayout>
              </c:layout>
              <c:showLegendKey val="0"/>
              <c:showVal val="1"/>
              <c:showCatName val="0"/>
              <c:showSerName val="0"/>
              <c:showPercent val="0"/>
              <c:showBubbleSize val="0"/>
            </c:dLbl>
            <c:dLbl>
              <c:idx val="1"/>
              <c:layout>
                <c:manualLayout>
                  <c:x val="-2.5146030662890635E-2"/>
                  <c:y val="5.7673743503864755E-2"/>
                </c:manualLayout>
              </c:layout>
              <c:showLegendKey val="0"/>
              <c:showVal val="1"/>
              <c:showCatName val="0"/>
              <c:showSerName val="0"/>
              <c:showPercent val="0"/>
              <c:showBubbleSize val="0"/>
            </c:dLbl>
            <c:dLbl>
              <c:idx val="2"/>
              <c:layout>
                <c:manualLayout>
                  <c:x val="-2.3313648787252811E-2"/>
                  <c:y val="5.7673743503864755E-2"/>
                </c:manualLayout>
              </c:layout>
              <c:showLegendKey val="0"/>
              <c:showVal val="1"/>
              <c:showCatName val="0"/>
              <c:showSerName val="0"/>
              <c:showPercent val="0"/>
              <c:showBubbleSize val="0"/>
            </c:dLbl>
            <c:dLbl>
              <c:idx val="3"/>
              <c:layout>
                <c:manualLayout>
                  <c:x val="-3.0044649029607878E-2"/>
                  <c:y val="7.4151955933540584E-2"/>
                </c:manualLayout>
              </c:layout>
              <c:showLegendKey val="0"/>
              <c:showVal val="1"/>
              <c:showCatName val="0"/>
              <c:showSerName val="0"/>
              <c:showPercent val="0"/>
              <c:showBubbleSize val="0"/>
            </c:dLbl>
            <c:dLbl>
              <c:idx val="4"/>
              <c:layout>
                <c:manualLayout>
                  <c:x val="-5.3195240858458833E-3"/>
                  <c:y val="-6.0869602831015363E-2"/>
                </c:manualLayout>
              </c:layout>
              <c:showLegendKey val="0"/>
              <c:showVal val="1"/>
              <c:showCatName val="0"/>
              <c:showSerName val="0"/>
              <c:showPercent val="0"/>
              <c:showBubbleSize val="0"/>
            </c:dLbl>
            <c:dLbl>
              <c:idx val="6"/>
              <c:layout>
                <c:manualLayout>
                  <c:x val="-7.1408650905034508E-3"/>
                  <c:y val="-7.2282496844613103E-2"/>
                </c:manualLayout>
              </c:layout>
              <c:spPr>
                <a:noFill/>
                <a:ln>
                  <a:noFill/>
                </a:ln>
                <a:effectLst/>
              </c:spPr>
              <c:txPr>
                <a:bodyPr/>
                <a:lstStyle/>
                <a:p>
                  <a:pPr>
                    <a:defRPr sz="2800"/>
                  </a:pPr>
                  <a:endParaRPr lang="zh-TW"/>
                </a:p>
              </c:txPr>
              <c:showLegendKey val="0"/>
              <c:showVal val="1"/>
              <c:showCatName val="0"/>
              <c:showSerName val="0"/>
              <c:showPercent val="0"/>
              <c:showBubbleSize val="0"/>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工作表1!$A$2:$A$8</c:f>
              <c:strCache>
                <c:ptCount val="7"/>
                <c:pt idx="0">
                  <c:v>98年</c:v>
                </c:pt>
                <c:pt idx="1">
                  <c:v>99年</c:v>
                </c:pt>
                <c:pt idx="2">
                  <c:v>100年</c:v>
                </c:pt>
                <c:pt idx="3">
                  <c:v>101年</c:v>
                </c:pt>
                <c:pt idx="4">
                  <c:v>102年</c:v>
                </c:pt>
                <c:pt idx="5">
                  <c:v>103年</c:v>
                </c:pt>
                <c:pt idx="6">
                  <c:v>104年</c:v>
                </c:pt>
              </c:strCache>
            </c:strRef>
          </c:cat>
          <c:val>
            <c:numRef>
              <c:f>工作表1!$C$2:$C$8</c:f>
              <c:numCache>
                <c:formatCode>0.00%</c:formatCode>
                <c:ptCount val="7"/>
                <c:pt idx="0">
                  <c:v>0.25190000000000001</c:v>
                </c:pt>
                <c:pt idx="1">
                  <c:v>0.29300000000000032</c:v>
                </c:pt>
                <c:pt idx="2">
                  <c:v>0.36260000000000031</c:v>
                </c:pt>
                <c:pt idx="3">
                  <c:v>0.4218000000000009</c:v>
                </c:pt>
                <c:pt idx="4">
                  <c:v>0.503</c:v>
                </c:pt>
                <c:pt idx="5">
                  <c:v>0.58600000000000008</c:v>
                </c:pt>
                <c:pt idx="6">
                  <c:v>0.6576000000000024</c:v>
                </c:pt>
              </c:numCache>
            </c:numRef>
          </c:val>
          <c:smooth val="0"/>
        </c:ser>
        <c:dLbls>
          <c:showLegendKey val="0"/>
          <c:showVal val="1"/>
          <c:showCatName val="0"/>
          <c:showSerName val="0"/>
          <c:showPercent val="0"/>
          <c:showBubbleSize val="0"/>
        </c:dLbls>
        <c:marker val="1"/>
        <c:smooth val="0"/>
        <c:axId val="122204544"/>
        <c:axId val="122206080"/>
      </c:lineChart>
      <c:catAx>
        <c:axId val="122204544"/>
        <c:scaling>
          <c:orientation val="minMax"/>
        </c:scaling>
        <c:delete val="0"/>
        <c:axPos val="b"/>
        <c:numFmt formatCode="g/&quot;通&quot;&quot;用&quot;&quot;格&quot;&quot;式&quot;" sourceLinked="0"/>
        <c:majorTickMark val="none"/>
        <c:minorTickMark val="none"/>
        <c:tickLblPos val="nextTo"/>
        <c:spPr>
          <a:ln w="38100">
            <a:solidFill>
              <a:schemeClr val="tx1"/>
            </a:solidFill>
          </a:ln>
        </c:spPr>
        <c:crossAx val="122206080"/>
        <c:crosses val="autoZero"/>
        <c:auto val="1"/>
        <c:lblAlgn val="ctr"/>
        <c:lblOffset val="100"/>
        <c:noMultiLvlLbl val="0"/>
      </c:catAx>
      <c:valAx>
        <c:axId val="122206080"/>
        <c:scaling>
          <c:orientation val="minMax"/>
        </c:scaling>
        <c:delete val="0"/>
        <c:axPos val="l"/>
        <c:majorGridlines/>
        <c:numFmt formatCode="0%" sourceLinked="0"/>
        <c:majorTickMark val="none"/>
        <c:minorTickMark val="none"/>
        <c:tickLblPos val="nextTo"/>
        <c:spPr>
          <a:ln w="38100">
            <a:solidFill>
              <a:schemeClr val="tx1"/>
            </a:solidFill>
          </a:ln>
        </c:spPr>
        <c:crossAx val="122204544"/>
        <c:crosses val="autoZero"/>
        <c:crossBetween val="between"/>
      </c:valAx>
      <c:spPr>
        <a:noFill/>
        <a:ln>
          <a:solidFill>
            <a:schemeClr val="bg1">
              <a:lumMod val="50000"/>
            </a:schemeClr>
          </a:solidFill>
        </a:ln>
      </c:spPr>
    </c:plotArea>
    <c:legend>
      <c:legendPos val="r"/>
      <c:legendEntry>
        <c:idx val="0"/>
        <c:txPr>
          <a:bodyPr/>
          <a:lstStyle/>
          <a:p>
            <a:pPr>
              <a:defRPr sz="3200"/>
            </a:pPr>
            <a:endParaRPr lang="zh-TW"/>
          </a:p>
        </c:txPr>
      </c:legendEntry>
      <c:legendEntry>
        <c:idx val="1"/>
        <c:txPr>
          <a:bodyPr/>
          <a:lstStyle/>
          <a:p>
            <a:pPr>
              <a:defRPr sz="2800"/>
            </a:pPr>
            <a:endParaRPr lang="zh-TW"/>
          </a:p>
        </c:txPr>
      </c:legendEntry>
      <c:layout>
        <c:manualLayout>
          <c:xMode val="edge"/>
          <c:yMode val="edge"/>
          <c:x val="3.3439457915859491E-2"/>
          <c:y val="0.78930619730776541"/>
          <c:w val="0.94648434250993596"/>
          <c:h val="0.17786092984203941"/>
        </c:manualLayout>
      </c:layout>
      <c:overlay val="0"/>
      <c:txPr>
        <a:bodyPr/>
        <a:lstStyle/>
        <a:p>
          <a:pPr>
            <a:defRPr sz="1800"/>
          </a:pPr>
          <a:endParaRPr lang="zh-TW"/>
        </a:p>
      </c:txPr>
    </c:legend>
    <c:plotVisOnly val="1"/>
    <c:dispBlanksAs val="gap"/>
    <c:showDLblsOverMax val="0"/>
  </c:chart>
  <c:spPr>
    <a:solidFill>
      <a:schemeClr val="bg1"/>
    </a:solidFill>
  </c:spPr>
  <c:txPr>
    <a:bodyPr/>
    <a:lstStyle/>
    <a:p>
      <a:pPr>
        <a:defRPr sz="1800" b="1">
          <a:latin typeface="Times New Roman" pitchFamily="18" charset="0"/>
          <a:ea typeface="標楷體" pitchFamily="65" charset="-120"/>
          <a:cs typeface="Times New Roman" pitchFamily="18" charset="0"/>
        </a:defRPr>
      </a:pPr>
      <a:endParaRPr lang="zh-TW"/>
    </a:p>
  </c:txPr>
  <c:externalData r:id="rId1">
    <c:autoUpdate val="0"/>
  </c:externalData>
</c:chartSpace>
</file>

<file path=ppt/diagrams/_rels/data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slide" Target="../slides/slide76.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8D56547-B353-4DE8-AA44-BB39B403DD6E}"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zh-TW" altLang="en-US"/>
        </a:p>
      </dgm:t>
    </dgm:pt>
    <dgm:pt modelId="{BDC77F04-B8CC-40CF-B76E-29D3C4A8D206}">
      <dgm:prSet phldrT="[文字]" custT="1"/>
      <dgm:spPr/>
      <dgm:t>
        <a:bodyPr/>
        <a:lstStyle/>
        <a:p>
          <a:r>
            <a:rPr lang="zh-TW" altLang="en-US" sz="2800" dirty="0" smtClean="0">
              <a:latin typeface="華康POP1體W7(P)" pitchFamily="82" charset="-120"/>
              <a:ea typeface="華康POP1體W7(P)" pitchFamily="82" charset="-120"/>
            </a:rPr>
            <a:t>一、大學多元入學管道</a:t>
          </a:r>
          <a:endParaRPr lang="zh-TW" altLang="en-US" sz="2800" dirty="0">
            <a:latin typeface="華康POP1體W7(P)" pitchFamily="82" charset="-120"/>
            <a:ea typeface="華康POP1體W7(P)" pitchFamily="82" charset="-120"/>
          </a:endParaRPr>
        </a:p>
      </dgm:t>
    </dgm:pt>
    <dgm:pt modelId="{9C5E17C1-AA80-47F2-A0C2-03A85721D35E}" type="parTrans" cxnId="{8FFF7BD9-9E9A-41FE-AE53-2938C2EEA06E}">
      <dgm:prSet/>
      <dgm:spPr/>
      <dgm:t>
        <a:bodyPr/>
        <a:lstStyle/>
        <a:p>
          <a:endParaRPr lang="zh-TW" altLang="en-US"/>
        </a:p>
      </dgm:t>
    </dgm:pt>
    <dgm:pt modelId="{7CABD521-B2AF-4680-A9CF-FA512CC25C70}" type="sibTrans" cxnId="{8FFF7BD9-9E9A-41FE-AE53-2938C2EEA06E}">
      <dgm:prSet/>
      <dgm:spPr/>
      <dgm:t>
        <a:bodyPr/>
        <a:lstStyle/>
        <a:p>
          <a:endParaRPr lang="zh-TW" altLang="en-US"/>
        </a:p>
      </dgm:t>
    </dgm:pt>
    <dgm:pt modelId="{95FB83C0-3AA6-4D56-8EFD-66116F5F0EAF}">
      <dgm:prSet phldrT="[文字]" custT="1"/>
      <dgm:spPr/>
      <dgm:t>
        <a:bodyPr/>
        <a:lstStyle/>
        <a:p>
          <a:r>
            <a:rPr lang="zh-TW" altLang="en-US" sz="2800" dirty="0" smtClean="0">
              <a:solidFill>
                <a:schemeClr val="tx1"/>
              </a:solidFill>
              <a:latin typeface="華康POP1體W7(P)" pitchFamily="82" charset="-120"/>
              <a:ea typeface="華康POP1體W7(P)" pitchFamily="82" charset="-120"/>
            </a:rPr>
            <a:t>二、一中輔導室生涯輔導</a:t>
          </a:r>
          <a:endParaRPr lang="zh-TW" altLang="en-US" sz="2800" dirty="0">
            <a:solidFill>
              <a:schemeClr val="tx1"/>
            </a:solidFill>
            <a:latin typeface="華康POP1體W7(P)" pitchFamily="82" charset="-120"/>
            <a:ea typeface="華康POP1體W7(P)" pitchFamily="82" charset="-120"/>
          </a:endParaRPr>
        </a:p>
      </dgm:t>
    </dgm:pt>
    <dgm:pt modelId="{869BE2C8-551D-4453-A843-E617F1E034A8}" type="parTrans" cxnId="{299EFAE3-F645-4BEF-ABFD-637C2538F831}">
      <dgm:prSet/>
      <dgm:spPr/>
      <dgm:t>
        <a:bodyPr/>
        <a:lstStyle/>
        <a:p>
          <a:endParaRPr lang="zh-TW" altLang="en-US"/>
        </a:p>
      </dgm:t>
    </dgm:pt>
    <dgm:pt modelId="{F84307AD-C7A0-4578-B877-0420F691B23A}" type="sibTrans" cxnId="{299EFAE3-F645-4BEF-ABFD-637C2538F831}">
      <dgm:prSet/>
      <dgm:spPr/>
      <dgm:t>
        <a:bodyPr/>
        <a:lstStyle/>
        <a:p>
          <a:endParaRPr lang="zh-TW" altLang="en-US"/>
        </a:p>
      </dgm:t>
    </dgm:pt>
    <dgm:pt modelId="{A4271DD3-0528-4084-BFB0-4DCD0CC51C30}">
      <dgm:prSet phldrT="[文字]" custT="1"/>
      <dgm:spPr/>
      <dgm:t>
        <a:bodyPr/>
        <a:lstStyle/>
        <a:p>
          <a:r>
            <a:rPr lang="zh-TW" altLang="en-US" sz="2800" dirty="0" smtClean="0">
              <a:solidFill>
                <a:schemeClr val="tx1"/>
              </a:solidFill>
              <a:latin typeface="華康POP1體W7(P)" pitchFamily="82" charset="-120"/>
              <a:ea typeface="華康POP1體W7(P)" pitchFamily="82" charset="-120"/>
            </a:rPr>
            <a:t>三、當孩子的啦啦隊</a:t>
          </a:r>
          <a:r>
            <a:rPr lang="en-US" altLang="zh-TW" sz="2800" dirty="0" smtClean="0">
              <a:solidFill>
                <a:schemeClr val="tx1"/>
              </a:solidFill>
              <a:latin typeface="華康POP1體W7(P)" pitchFamily="82" charset="-120"/>
              <a:ea typeface="華康POP1體W7(P)" pitchFamily="82" charset="-120"/>
            </a:rPr>
            <a:t>~~</a:t>
          </a:r>
        </a:p>
      </dgm:t>
    </dgm:pt>
    <dgm:pt modelId="{F0FDE3C5-6CC8-4456-A802-9A47B009D236}" type="parTrans" cxnId="{854FF57E-8E59-41EE-B510-72EA896CECAE}">
      <dgm:prSet/>
      <dgm:spPr/>
      <dgm:t>
        <a:bodyPr/>
        <a:lstStyle/>
        <a:p>
          <a:endParaRPr lang="zh-TW" altLang="en-US"/>
        </a:p>
      </dgm:t>
    </dgm:pt>
    <dgm:pt modelId="{3223110D-CF62-4500-A639-36A4A4429EEB}" type="sibTrans" cxnId="{854FF57E-8E59-41EE-B510-72EA896CECAE}">
      <dgm:prSet/>
      <dgm:spPr/>
      <dgm:t>
        <a:bodyPr/>
        <a:lstStyle/>
        <a:p>
          <a:endParaRPr lang="zh-TW" altLang="en-US"/>
        </a:p>
      </dgm:t>
    </dgm:pt>
    <dgm:pt modelId="{6FAF4186-C4C8-448D-B127-2C92E0786BF9}">
      <dgm:prSet phldrT="[文字]" custT="1"/>
      <dgm:spPr/>
      <dgm:t>
        <a:bodyPr/>
        <a:lstStyle/>
        <a:p>
          <a:r>
            <a:rPr lang="zh-TW" altLang="en-US" sz="2800" dirty="0" smtClean="0">
              <a:latin typeface="華康POP1體W7(P)" pitchFamily="82" charset="-120"/>
              <a:ea typeface="華康POP1體W7(P)" pitchFamily="82" charset="-120"/>
            </a:rPr>
            <a:t>四、</a:t>
          </a:r>
          <a:r>
            <a:rPr lang="en-US" altLang="zh-TW" sz="2800" dirty="0" smtClean="0">
              <a:latin typeface="華康POP1體W7(P)" pitchFamily="82" charset="-120"/>
              <a:ea typeface="華康POP1體W7(P)" pitchFamily="82" charset="-120"/>
            </a:rPr>
            <a:t>Q &amp; A </a:t>
          </a:r>
        </a:p>
      </dgm:t>
    </dgm:pt>
    <dgm:pt modelId="{904DD999-917C-4C7E-A044-988B8313520D}" type="parTrans" cxnId="{F79F7AEF-4A6D-43C1-AFDA-4B2E80D65B53}">
      <dgm:prSet/>
      <dgm:spPr/>
      <dgm:t>
        <a:bodyPr/>
        <a:lstStyle/>
        <a:p>
          <a:endParaRPr lang="zh-TW" altLang="en-US"/>
        </a:p>
      </dgm:t>
    </dgm:pt>
    <dgm:pt modelId="{29BE6834-ACD2-4BAD-BDF6-D32C7090CEB4}" type="sibTrans" cxnId="{F79F7AEF-4A6D-43C1-AFDA-4B2E80D65B53}">
      <dgm:prSet/>
      <dgm:spPr/>
      <dgm:t>
        <a:bodyPr/>
        <a:lstStyle/>
        <a:p>
          <a:endParaRPr lang="zh-TW" altLang="en-US"/>
        </a:p>
      </dgm:t>
    </dgm:pt>
    <dgm:pt modelId="{8A35531E-F887-4DB0-B01D-04B9295FBD98}" type="pres">
      <dgm:prSet presAssocID="{08D56547-B353-4DE8-AA44-BB39B403DD6E}" presName="linear" presStyleCnt="0">
        <dgm:presLayoutVars>
          <dgm:dir/>
          <dgm:animLvl val="lvl"/>
          <dgm:resizeHandles val="exact"/>
        </dgm:presLayoutVars>
      </dgm:prSet>
      <dgm:spPr/>
      <dgm:t>
        <a:bodyPr/>
        <a:lstStyle/>
        <a:p>
          <a:endParaRPr lang="zh-TW" altLang="en-US"/>
        </a:p>
      </dgm:t>
    </dgm:pt>
    <dgm:pt modelId="{110FCF15-0442-4B02-8417-149BFF44375F}" type="pres">
      <dgm:prSet presAssocID="{BDC77F04-B8CC-40CF-B76E-29D3C4A8D206}" presName="parentLin" presStyleCnt="0"/>
      <dgm:spPr/>
    </dgm:pt>
    <dgm:pt modelId="{1319F0B0-9477-4958-8E7E-3401CDF026BD}" type="pres">
      <dgm:prSet presAssocID="{BDC77F04-B8CC-40CF-B76E-29D3C4A8D206}" presName="parentLeftMargin" presStyleLbl="node1" presStyleIdx="0" presStyleCnt="4"/>
      <dgm:spPr/>
      <dgm:t>
        <a:bodyPr/>
        <a:lstStyle/>
        <a:p>
          <a:endParaRPr lang="zh-TW" altLang="en-US"/>
        </a:p>
      </dgm:t>
    </dgm:pt>
    <dgm:pt modelId="{0CB919A9-52C6-43E3-BDDE-330D0B6CEAC9}" type="pres">
      <dgm:prSet presAssocID="{BDC77F04-B8CC-40CF-B76E-29D3C4A8D206}" presName="parentText" presStyleLbl="node1" presStyleIdx="0" presStyleCnt="4" custScaleX="123070">
        <dgm:presLayoutVars>
          <dgm:chMax val="0"/>
          <dgm:bulletEnabled val="1"/>
        </dgm:presLayoutVars>
      </dgm:prSet>
      <dgm:spPr/>
      <dgm:t>
        <a:bodyPr/>
        <a:lstStyle/>
        <a:p>
          <a:endParaRPr lang="zh-TW" altLang="en-US"/>
        </a:p>
      </dgm:t>
    </dgm:pt>
    <dgm:pt modelId="{9F7E6FD0-5C2E-42E1-BBCB-D3FDA8283747}" type="pres">
      <dgm:prSet presAssocID="{BDC77F04-B8CC-40CF-B76E-29D3C4A8D206}" presName="negativeSpace" presStyleCnt="0"/>
      <dgm:spPr/>
    </dgm:pt>
    <dgm:pt modelId="{7E0D349A-EECC-4A8F-B6A2-7A9FCE6DC713}" type="pres">
      <dgm:prSet presAssocID="{BDC77F04-B8CC-40CF-B76E-29D3C4A8D206}" presName="childText" presStyleLbl="conFgAcc1" presStyleIdx="0" presStyleCnt="4">
        <dgm:presLayoutVars>
          <dgm:bulletEnabled val="1"/>
        </dgm:presLayoutVars>
      </dgm:prSet>
      <dgm:spPr/>
    </dgm:pt>
    <dgm:pt modelId="{2DC26DE1-08E3-4EF3-88E0-4431306390AD}" type="pres">
      <dgm:prSet presAssocID="{7CABD521-B2AF-4680-A9CF-FA512CC25C70}" presName="spaceBetweenRectangles" presStyleCnt="0"/>
      <dgm:spPr/>
    </dgm:pt>
    <dgm:pt modelId="{1140C6FF-D1A6-46BD-885D-23999E76421C}" type="pres">
      <dgm:prSet presAssocID="{95FB83C0-3AA6-4D56-8EFD-66116F5F0EAF}" presName="parentLin" presStyleCnt="0"/>
      <dgm:spPr/>
    </dgm:pt>
    <dgm:pt modelId="{FFB47E96-43E6-45E3-9655-85663B600D48}" type="pres">
      <dgm:prSet presAssocID="{95FB83C0-3AA6-4D56-8EFD-66116F5F0EAF}" presName="parentLeftMargin" presStyleLbl="node1" presStyleIdx="0" presStyleCnt="4"/>
      <dgm:spPr/>
      <dgm:t>
        <a:bodyPr/>
        <a:lstStyle/>
        <a:p>
          <a:endParaRPr lang="zh-TW" altLang="en-US"/>
        </a:p>
      </dgm:t>
    </dgm:pt>
    <dgm:pt modelId="{8F474D27-9F4E-4BB8-925A-3765D21AFE8B}" type="pres">
      <dgm:prSet presAssocID="{95FB83C0-3AA6-4D56-8EFD-66116F5F0EAF}" presName="parentText" presStyleLbl="node1" presStyleIdx="1" presStyleCnt="4" custScaleX="123070">
        <dgm:presLayoutVars>
          <dgm:chMax val="0"/>
          <dgm:bulletEnabled val="1"/>
        </dgm:presLayoutVars>
      </dgm:prSet>
      <dgm:spPr/>
      <dgm:t>
        <a:bodyPr/>
        <a:lstStyle/>
        <a:p>
          <a:endParaRPr lang="zh-TW" altLang="en-US"/>
        </a:p>
      </dgm:t>
    </dgm:pt>
    <dgm:pt modelId="{2FA29984-59CA-4115-AAB8-A5F735262B2A}" type="pres">
      <dgm:prSet presAssocID="{95FB83C0-3AA6-4D56-8EFD-66116F5F0EAF}" presName="negativeSpace" presStyleCnt="0"/>
      <dgm:spPr/>
    </dgm:pt>
    <dgm:pt modelId="{6EA939C0-EF1D-4353-B1BD-F5F45CD02F6F}" type="pres">
      <dgm:prSet presAssocID="{95FB83C0-3AA6-4D56-8EFD-66116F5F0EAF}" presName="childText" presStyleLbl="conFgAcc1" presStyleIdx="1" presStyleCnt="4">
        <dgm:presLayoutVars>
          <dgm:bulletEnabled val="1"/>
        </dgm:presLayoutVars>
      </dgm:prSet>
      <dgm:spPr/>
    </dgm:pt>
    <dgm:pt modelId="{CA1C7D92-9862-4CFC-8BEF-4CF4C41601A4}" type="pres">
      <dgm:prSet presAssocID="{F84307AD-C7A0-4578-B877-0420F691B23A}" presName="spaceBetweenRectangles" presStyleCnt="0"/>
      <dgm:spPr/>
    </dgm:pt>
    <dgm:pt modelId="{9554CFDB-AB82-4029-9F93-F4DB0091EDB7}" type="pres">
      <dgm:prSet presAssocID="{A4271DD3-0528-4084-BFB0-4DCD0CC51C30}" presName="parentLin" presStyleCnt="0"/>
      <dgm:spPr/>
    </dgm:pt>
    <dgm:pt modelId="{1F97F132-8632-40E0-8912-BA45B287FDFB}" type="pres">
      <dgm:prSet presAssocID="{A4271DD3-0528-4084-BFB0-4DCD0CC51C30}" presName="parentLeftMargin" presStyleLbl="node1" presStyleIdx="1" presStyleCnt="4"/>
      <dgm:spPr/>
      <dgm:t>
        <a:bodyPr/>
        <a:lstStyle/>
        <a:p>
          <a:endParaRPr lang="zh-TW" altLang="en-US"/>
        </a:p>
      </dgm:t>
    </dgm:pt>
    <dgm:pt modelId="{4701FE5E-1931-4CEA-82FA-A7823DB12967}" type="pres">
      <dgm:prSet presAssocID="{A4271DD3-0528-4084-BFB0-4DCD0CC51C30}" presName="parentText" presStyleLbl="node1" presStyleIdx="2" presStyleCnt="4" custScaleX="123625">
        <dgm:presLayoutVars>
          <dgm:chMax val="0"/>
          <dgm:bulletEnabled val="1"/>
        </dgm:presLayoutVars>
      </dgm:prSet>
      <dgm:spPr/>
      <dgm:t>
        <a:bodyPr/>
        <a:lstStyle/>
        <a:p>
          <a:endParaRPr lang="zh-TW" altLang="en-US"/>
        </a:p>
      </dgm:t>
    </dgm:pt>
    <dgm:pt modelId="{31F5BCCD-DB76-4038-AB6B-73680C2C698E}" type="pres">
      <dgm:prSet presAssocID="{A4271DD3-0528-4084-BFB0-4DCD0CC51C30}" presName="negativeSpace" presStyleCnt="0"/>
      <dgm:spPr/>
    </dgm:pt>
    <dgm:pt modelId="{06F7ADD7-BAEC-47B6-B337-BC553D363D9C}" type="pres">
      <dgm:prSet presAssocID="{A4271DD3-0528-4084-BFB0-4DCD0CC51C30}" presName="childText" presStyleLbl="conFgAcc1" presStyleIdx="2" presStyleCnt="4">
        <dgm:presLayoutVars>
          <dgm:bulletEnabled val="1"/>
        </dgm:presLayoutVars>
      </dgm:prSet>
      <dgm:spPr/>
    </dgm:pt>
    <dgm:pt modelId="{09BB62C8-36D0-41B9-BFF8-9EE155008975}" type="pres">
      <dgm:prSet presAssocID="{3223110D-CF62-4500-A639-36A4A4429EEB}" presName="spaceBetweenRectangles" presStyleCnt="0"/>
      <dgm:spPr/>
    </dgm:pt>
    <dgm:pt modelId="{40DD9508-DF16-4F81-821A-AFEA09DEA653}" type="pres">
      <dgm:prSet presAssocID="{6FAF4186-C4C8-448D-B127-2C92E0786BF9}" presName="parentLin" presStyleCnt="0"/>
      <dgm:spPr/>
    </dgm:pt>
    <dgm:pt modelId="{A4AAAD8F-E41A-4653-A025-3258B980BA93}" type="pres">
      <dgm:prSet presAssocID="{6FAF4186-C4C8-448D-B127-2C92E0786BF9}" presName="parentLeftMargin" presStyleLbl="node1" presStyleIdx="2" presStyleCnt="4"/>
      <dgm:spPr/>
      <dgm:t>
        <a:bodyPr/>
        <a:lstStyle/>
        <a:p>
          <a:endParaRPr lang="zh-TW" altLang="en-US"/>
        </a:p>
      </dgm:t>
    </dgm:pt>
    <dgm:pt modelId="{D9274BF6-9E1B-417E-8661-E8A606438208}" type="pres">
      <dgm:prSet presAssocID="{6FAF4186-C4C8-448D-B127-2C92E0786BF9}" presName="parentText" presStyleLbl="node1" presStyleIdx="3" presStyleCnt="4" custScaleX="123070">
        <dgm:presLayoutVars>
          <dgm:chMax val="0"/>
          <dgm:bulletEnabled val="1"/>
        </dgm:presLayoutVars>
      </dgm:prSet>
      <dgm:spPr/>
      <dgm:t>
        <a:bodyPr/>
        <a:lstStyle/>
        <a:p>
          <a:endParaRPr lang="zh-TW" altLang="en-US"/>
        </a:p>
      </dgm:t>
    </dgm:pt>
    <dgm:pt modelId="{6FEF2804-5727-410E-90BE-0A39CF47A0E9}" type="pres">
      <dgm:prSet presAssocID="{6FAF4186-C4C8-448D-B127-2C92E0786BF9}" presName="negativeSpace" presStyleCnt="0"/>
      <dgm:spPr/>
    </dgm:pt>
    <dgm:pt modelId="{0E3205C5-3786-45F2-8D80-7175A81CC2E7}" type="pres">
      <dgm:prSet presAssocID="{6FAF4186-C4C8-448D-B127-2C92E0786BF9}" presName="childText" presStyleLbl="conFgAcc1" presStyleIdx="3" presStyleCnt="4">
        <dgm:presLayoutVars>
          <dgm:bulletEnabled val="1"/>
        </dgm:presLayoutVars>
      </dgm:prSet>
      <dgm:spPr/>
    </dgm:pt>
  </dgm:ptLst>
  <dgm:cxnLst>
    <dgm:cxn modelId="{6BD42BBA-2F38-4118-8629-8D28E69FEE02}" type="presOf" srcId="{95FB83C0-3AA6-4D56-8EFD-66116F5F0EAF}" destId="{8F474D27-9F4E-4BB8-925A-3765D21AFE8B}" srcOrd="1" destOrd="0" presId="urn:microsoft.com/office/officeart/2005/8/layout/list1"/>
    <dgm:cxn modelId="{854FF57E-8E59-41EE-B510-72EA896CECAE}" srcId="{08D56547-B353-4DE8-AA44-BB39B403DD6E}" destId="{A4271DD3-0528-4084-BFB0-4DCD0CC51C30}" srcOrd="2" destOrd="0" parTransId="{F0FDE3C5-6CC8-4456-A802-9A47B009D236}" sibTransId="{3223110D-CF62-4500-A639-36A4A4429EEB}"/>
    <dgm:cxn modelId="{4F19686A-46FB-4521-B645-DCFC2A246CC4}" type="presOf" srcId="{BDC77F04-B8CC-40CF-B76E-29D3C4A8D206}" destId="{0CB919A9-52C6-43E3-BDDE-330D0B6CEAC9}" srcOrd="1" destOrd="0" presId="urn:microsoft.com/office/officeart/2005/8/layout/list1"/>
    <dgm:cxn modelId="{8FFF7BD9-9E9A-41FE-AE53-2938C2EEA06E}" srcId="{08D56547-B353-4DE8-AA44-BB39B403DD6E}" destId="{BDC77F04-B8CC-40CF-B76E-29D3C4A8D206}" srcOrd="0" destOrd="0" parTransId="{9C5E17C1-AA80-47F2-A0C2-03A85721D35E}" sibTransId="{7CABD521-B2AF-4680-A9CF-FA512CC25C70}"/>
    <dgm:cxn modelId="{82629FA9-A92D-42BB-82E5-CA3E17528ED1}" type="presOf" srcId="{95FB83C0-3AA6-4D56-8EFD-66116F5F0EAF}" destId="{FFB47E96-43E6-45E3-9655-85663B600D48}" srcOrd="0" destOrd="0" presId="urn:microsoft.com/office/officeart/2005/8/layout/list1"/>
    <dgm:cxn modelId="{590779D9-5E86-4EDF-8F46-CC7DF726E70B}" type="presOf" srcId="{A4271DD3-0528-4084-BFB0-4DCD0CC51C30}" destId="{4701FE5E-1931-4CEA-82FA-A7823DB12967}" srcOrd="1" destOrd="0" presId="urn:microsoft.com/office/officeart/2005/8/layout/list1"/>
    <dgm:cxn modelId="{E70E0C4E-2486-4266-8F87-443FB30DD0A7}" type="presOf" srcId="{6FAF4186-C4C8-448D-B127-2C92E0786BF9}" destId="{A4AAAD8F-E41A-4653-A025-3258B980BA93}" srcOrd="0" destOrd="0" presId="urn:microsoft.com/office/officeart/2005/8/layout/list1"/>
    <dgm:cxn modelId="{B0868253-7933-43E3-A956-6C46564CD737}" type="presOf" srcId="{BDC77F04-B8CC-40CF-B76E-29D3C4A8D206}" destId="{1319F0B0-9477-4958-8E7E-3401CDF026BD}" srcOrd="0" destOrd="0" presId="urn:microsoft.com/office/officeart/2005/8/layout/list1"/>
    <dgm:cxn modelId="{299EFAE3-F645-4BEF-ABFD-637C2538F831}" srcId="{08D56547-B353-4DE8-AA44-BB39B403DD6E}" destId="{95FB83C0-3AA6-4D56-8EFD-66116F5F0EAF}" srcOrd="1" destOrd="0" parTransId="{869BE2C8-551D-4453-A843-E617F1E034A8}" sibTransId="{F84307AD-C7A0-4578-B877-0420F691B23A}"/>
    <dgm:cxn modelId="{F79F7AEF-4A6D-43C1-AFDA-4B2E80D65B53}" srcId="{08D56547-B353-4DE8-AA44-BB39B403DD6E}" destId="{6FAF4186-C4C8-448D-B127-2C92E0786BF9}" srcOrd="3" destOrd="0" parTransId="{904DD999-917C-4C7E-A044-988B8313520D}" sibTransId="{29BE6834-ACD2-4BAD-BDF6-D32C7090CEB4}"/>
    <dgm:cxn modelId="{B2B4A957-E8B0-4075-ADC6-CAA6138E03E1}" type="presOf" srcId="{6FAF4186-C4C8-448D-B127-2C92E0786BF9}" destId="{D9274BF6-9E1B-417E-8661-E8A606438208}" srcOrd="1" destOrd="0" presId="urn:microsoft.com/office/officeart/2005/8/layout/list1"/>
    <dgm:cxn modelId="{06E8B19A-B489-4BB7-8897-DC4B623FEC32}" type="presOf" srcId="{08D56547-B353-4DE8-AA44-BB39B403DD6E}" destId="{8A35531E-F887-4DB0-B01D-04B9295FBD98}" srcOrd="0" destOrd="0" presId="urn:microsoft.com/office/officeart/2005/8/layout/list1"/>
    <dgm:cxn modelId="{4C4B30E2-F76B-40DF-84F9-1C90C524AC16}" type="presOf" srcId="{A4271DD3-0528-4084-BFB0-4DCD0CC51C30}" destId="{1F97F132-8632-40E0-8912-BA45B287FDFB}" srcOrd="0" destOrd="0" presId="urn:microsoft.com/office/officeart/2005/8/layout/list1"/>
    <dgm:cxn modelId="{942B8D05-842C-41C7-A638-039C3F1F1CDA}" type="presParOf" srcId="{8A35531E-F887-4DB0-B01D-04B9295FBD98}" destId="{110FCF15-0442-4B02-8417-149BFF44375F}" srcOrd="0" destOrd="0" presId="urn:microsoft.com/office/officeart/2005/8/layout/list1"/>
    <dgm:cxn modelId="{C9400AFE-430F-412A-9A01-D35E6F99029A}" type="presParOf" srcId="{110FCF15-0442-4B02-8417-149BFF44375F}" destId="{1319F0B0-9477-4958-8E7E-3401CDF026BD}" srcOrd="0" destOrd="0" presId="urn:microsoft.com/office/officeart/2005/8/layout/list1"/>
    <dgm:cxn modelId="{57B2D4FA-3E63-4C1E-AC04-20B88A6BDB2D}" type="presParOf" srcId="{110FCF15-0442-4B02-8417-149BFF44375F}" destId="{0CB919A9-52C6-43E3-BDDE-330D0B6CEAC9}" srcOrd="1" destOrd="0" presId="urn:microsoft.com/office/officeart/2005/8/layout/list1"/>
    <dgm:cxn modelId="{A314268B-7889-40BA-82F3-13B261196059}" type="presParOf" srcId="{8A35531E-F887-4DB0-B01D-04B9295FBD98}" destId="{9F7E6FD0-5C2E-42E1-BBCB-D3FDA8283747}" srcOrd="1" destOrd="0" presId="urn:microsoft.com/office/officeart/2005/8/layout/list1"/>
    <dgm:cxn modelId="{70EEF082-7CB2-4788-8A05-96EAFBFC4817}" type="presParOf" srcId="{8A35531E-F887-4DB0-B01D-04B9295FBD98}" destId="{7E0D349A-EECC-4A8F-B6A2-7A9FCE6DC713}" srcOrd="2" destOrd="0" presId="urn:microsoft.com/office/officeart/2005/8/layout/list1"/>
    <dgm:cxn modelId="{F5DA6142-A92D-49E9-A1DB-BA8F4705EB11}" type="presParOf" srcId="{8A35531E-F887-4DB0-B01D-04B9295FBD98}" destId="{2DC26DE1-08E3-4EF3-88E0-4431306390AD}" srcOrd="3" destOrd="0" presId="urn:microsoft.com/office/officeart/2005/8/layout/list1"/>
    <dgm:cxn modelId="{70303725-E031-47B1-8A4B-6A3CCA341AA2}" type="presParOf" srcId="{8A35531E-F887-4DB0-B01D-04B9295FBD98}" destId="{1140C6FF-D1A6-46BD-885D-23999E76421C}" srcOrd="4" destOrd="0" presId="urn:microsoft.com/office/officeart/2005/8/layout/list1"/>
    <dgm:cxn modelId="{E66E5447-1FFE-4D18-92B9-66375670D41E}" type="presParOf" srcId="{1140C6FF-D1A6-46BD-885D-23999E76421C}" destId="{FFB47E96-43E6-45E3-9655-85663B600D48}" srcOrd="0" destOrd="0" presId="urn:microsoft.com/office/officeart/2005/8/layout/list1"/>
    <dgm:cxn modelId="{926E2947-B6C1-43A2-AC91-FE4F8381F542}" type="presParOf" srcId="{1140C6FF-D1A6-46BD-885D-23999E76421C}" destId="{8F474D27-9F4E-4BB8-925A-3765D21AFE8B}" srcOrd="1" destOrd="0" presId="urn:microsoft.com/office/officeart/2005/8/layout/list1"/>
    <dgm:cxn modelId="{1CE5724E-CDC6-4E0B-9693-591D9E04BF3B}" type="presParOf" srcId="{8A35531E-F887-4DB0-B01D-04B9295FBD98}" destId="{2FA29984-59CA-4115-AAB8-A5F735262B2A}" srcOrd="5" destOrd="0" presId="urn:microsoft.com/office/officeart/2005/8/layout/list1"/>
    <dgm:cxn modelId="{A7A1F7D8-82DD-4DD4-A082-2BBD55E6CAE1}" type="presParOf" srcId="{8A35531E-F887-4DB0-B01D-04B9295FBD98}" destId="{6EA939C0-EF1D-4353-B1BD-F5F45CD02F6F}" srcOrd="6" destOrd="0" presId="urn:microsoft.com/office/officeart/2005/8/layout/list1"/>
    <dgm:cxn modelId="{D3B3D8F7-ADF9-449B-9E57-F2523033032A}" type="presParOf" srcId="{8A35531E-F887-4DB0-B01D-04B9295FBD98}" destId="{CA1C7D92-9862-4CFC-8BEF-4CF4C41601A4}" srcOrd="7" destOrd="0" presId="urn:microsoft.com/office/officeart/2005/8/layout/list1"/>
    <dgm:cxn modelId="{A96E2D5E-145B-45DD-A3D3-9F7E354377F6}" type="presParOf" srcId="{8A35531E-F887-4DB0-B01D-04B9295FBD98}" destId="{9554CFDB-AB82-4029-9F93-F4DB0091EDB7}" srcOrd="8" destOrd="0" presId="urn:microsoft.com/office/officeart/2005/8/layout/list1"/>
    <dgm:cxn modelId="{74BACC20-B56A-489B-B530-BD1D7CD1BC50}" type="presParOf" srcId="{9554CFDB-AB82-4029-9F93-F4DB0091EDB7}" destId="{1F97F132-8632-40E0-8912-BA45B287FDFB}" srcOrd="0" destOrd="0" presId="urn:microsoft.com/office/officeart/2005/8/layout/list1"/>
    <dgm:cxn modelId="{8E3F6754-4A55-4919-B663-54AE888B45C7}" type="presParOf" srcId="{9554CFDB-AB82-4029-9F93-F4DB0091EDB7}" destId="{4701FE5E-1931-4CEA-82FA-A7823DB12967}" srcOrd="1" destOrd="0" presId="urn:microsoft.com/office/officeart/2005/8/layout/list1"/>
    <dgm:cxn modelId="{3B458083-E441-4105-A726-8BEB1036C2FC}" type="presParOf" srcId="{8A35531E-F887-4DB0-B01D-04B9295FBD98}" destId="{31F5BCCD-DB76-4038-AB6B-73680C2C698E}" srcOrd="9" destOrd="0" presId="urn:microsoft.com/office/officeart/2005/8/layout/list1"/>
    <dgm:cxn modelId="{8DF9B302-AD6C-4287-B7ED-C11983140154}" type="presParOf" srcId="{8A35531E-F887-4DB0-B01D-04B9295FBD98}" destId="{06F7ADD7-BAEC-47B6-B337-BC553D363D9C}" srcOrd="10" destOrd="0" presId="urn:microsoft.com/office/officeart/2005/8/layout/list1"/>
    <dgm:cxn modelId="{05D3A91B-B795-4DD1-A0E6-43D24575C01E}" type="presParOf" srcId="{8A35531E-F887-4DB0-B01D-04B9295FBD98}" destId="{09BB62C8-36D0-41B9-BFF8-9EE155008975}" srcOrd="11" destOrd="0" presId="urn:microsoft.com/office/officeart/2005/8/layout/list1"/>
    <dgm:cxn modelId="{7A9C1E92-C03E-4959-BB30-8DCB89D07212}" type="presParOf" srcId="{8A35531E-F887-4DB0-B01D-04B9295FBD98}" destId="{40DD9508-DF16-4F81-821A-AFEA09DEA653}" srcOrd="12" destOrd="0" presId="urn:microsoft.com/office/officeart/2005/8/layout/list1"/>
    <dgm:cxn modelId="{27DDAB16-6E9C-43E1-AD15-41BF4E4A2343}" type="presParOf" srcId="{40DD9508-DF16-4F81-821A-AFEA09DEA653}" destId="{A4AAAD8F-E41A-4653-A025-3258B980BA93}" srcOrd="0" destOrd="0" presId="urn:microsoft.com/office/officeart/2005/8/layout/list1"/>
    <dgm:cxn modelId="{1041914C-3E1A-4D28-9055-32EAE49EC5C0}" type="presParOf" srcId="{40DD9508-DF16-4F81-821A-AFEA09DEA653}" destId="{D9274BF6-9E1B-417E-8661-E8A606438208}" srcOrd="1" destOrd="0" presId="urn:microsoft.com/office/officeart/2005/8/layout/list1"/>
    <dgm:cxn modelId="{DA92C8ED-15F0-469B-83C7-ED350F6ADA49}" type="presParOf" srcId="{8A35531E-F887-4DB0-B01D-04B9295FBD98}" destId="{6FEF2804-5727-410E-90BE-0A39CF47A0E9}" srcOrd="13" destOrd="0" presId="urn:microsoft.com/office/officeart/2005/8/layout/list1"/>
    <dgm:cxn modelId="{574A34BA-149F-45F4-97C7-8BF1C4383FC0}" type="presParOf" srcId="{8A35531E-F887-4DB0-B01D-04B9295FBD98}" destId="{0E3205C5-3786-45F2-8D80-7175A81CC2E7}" srcOrd="1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AC5EB30-A907-4693-9027-9E8B59EB4EB1}" type="doc">
      <dgm:prSet loTypeId="urn:microsoft.com/office/officeart/2005/8/layout/arrow4" loCatId="process" qsTypeId="urn:microsoft.com/office/officeart/2005/8/quickstyle/3d3" qsCatId="3D" csTypeId="urn:microsoft.com/office/officeart/2005/8/colors/colorful5" csCatId="colorful" phldr="1"/>
      <dgm:spPr/>
      <dgm:t>
        <a:bodyPr/>
        <a:lstStyle/>
        <a:p>
          <a:endParaRPr lang="zh-TW" altLang="en-US"/>
        </a:p>
      </dgm:t>
    </dgm:pt>
    <dgm:pt modelId="{447ED3A0-9F14-4C02-8171-C473FF4658A4}">
      <dgm:prSet phldrT="[文字]"/>
      <dgm:spPr/>
      <dgm:t>
        <a:bodyPr/>
        <a:lstStyle/>
        <a:p>
          <a:r>
            <a:rPr lang="zh-TW" altLang="en-US" dirty="0" smtClean="0">
              <a:latin typeface="華康海報體W9" pitchFamily="81" charset="-120"/>
              <a:ea typeface="華康海報體W9" pitchFamily="81" charset="-120"/>
            </a:rPr>
            <a:t>考試專業化</a:t>
          </a:r>
          <a:endParaRPr lang="zh-TW" altLang="en-US" dirty="0">
            <a:latin typeface="華康海報體W9" pitchFamily="81" charset="-120"/>
            <a:ea typeface="華康海報體W9" pitchFamily="81" charset="-120"/>
          </a:endParaRPr>
        </a:p>
      </dgm:t>
    </dgm:pt>
    <dgm:pt modelId="{57302C8E-40B6-424C-B432-4A4AD86AFEBF}" type="parTrans" cxnId="{E38ABC6E-63E6-4D5F-9A8A-977964E2B556}">
      <dgm:prSet/>
      <dgm:spPr/>
      <dgm:t>
        <a:bodyPr/>
        <a:lstStyle/>
        <a:p>
          <a:endParaRPr lang="zh-TW" altLang="en-US"/>
        </a:p>
      </dgm:t>
    </dgm:pt>
    <dgm:pt modelId="{CBDF4EB7-9583-44EF-A83E-77952E314BA6}" type="sibTrans" cxnId="{E38ABC6E-63E6-4D5F-9A8A-977964E2B556}">
      <dgm:prSet/>
      <dgm:spPr/>
      <dgm:t>
        <a:bodyPr/>
        <a:lstStyle/>
        <a:p>
          <a:endParaRPr lang="zh-TW" altLang="en-US"/>
        </a:p>
      </dgm:t>
    </dgm:pt>
    <dgm:pt modelId="{AABBAFD4-357A-4FEC-A615-2891E30779BB}">
      <dgm:prSet phldrT="[文字]"/>
      <dgm:spPr/>
      <dgm:t>
        <a:bodyPr/>
        <a:lstStyle/>
        <a:p>
          <a:r>
            <a:rPr lang="zh-TW" altLang="en-US" dirty="0" smtClean="0">
              <a:latin typeface="華康海報體W9" pitchFamily="81" charset="-120"/>
              <a:ea typeface="華康海報體W9" pitchFamily="81" charset="-120"/>
            </a:rPr>
            <a:t>招生多元化</a:t>
          </a:r>
          <a:endParaRPr lang="zh-TW" altLang="en-US" dirty="0">
            <a:latin typeface="華康海報體W9" pitchFamily="81" charset="-120"/>
            <a:ea typeface="華康海報體W9" pitchFamily="81" charset="-120"/>
          </a:endParaRPr>
        </a:p>
      </dgm:t>
    </dgm:pt>
    <dgm:pt modelId="{71C0D8C8-4D7A-42CF-8CFB-5F3826021337}" type="parTrans" cxnId="{A5A2BC1B-C205-4604-99F4-229318559F5F}">
      <dgm:prSet/>
      <dgm:spPr/>
      <dgm:t>
        <a:bodyPr/>
        <a:lstStyle/>
        <a:p>
          <a:endParaRPr lang="zh-TW" altLang="en-US"/>
        </a:p>
      </dgm:t>
    </dgm:pt>
    <dgm:pt modelId="{A68458AF-9D90-472E-BEDD-865327E84E1A}" type="sibTrans" cxnId="{A5A2BC1B-C205-4604-99F4-229318559F5F}">
      <dgm:prSet/>
      <dgm:spPr/>
      <dgm:t>
        <a:bodyPr/>
        <a:lstStyle/>
        <a:p>
          <a:endParaRPr lang="zh-TW" altLang="en-US"/>
        </a:p>
      </dgm:t>
    </dgm:pt>
    <dgm:pt modelId="{7B2A16D8-2F44-47D1-B293-E9FC4DF563E2}" type="pres">
      <dgm:prSet presAssocID="{DAC5EB30-A907-4693-9027-9E8B59EB4EB1}" presName="compositeShape" presStyleCnt="0">
        <dgm:presLayoutVars>
          <dgm:chMax val="2"/>
          <dgm:dir/>
          <dgm:resizeHandles val="exact"/>
        </dgm:presLayoutVars>
      </dgm:prSet>
      <dgm:spPr/>
      <dgm:t>
        <a:bodyPr/>
        <a:lstStyle/>
        <a:p>
          <a:endParaRPr lang="zh-TW" altLang="en-US"/>
        </a:p>
      </dgm:t>
    </dgm:pt>
    <dgm:pt modelId="{B10CD700-9CF1-41E2-967D-DCA1093C3CBB}" type="pres">
      <dgm:prSet presAssocID="{447ED3A0-9F14-4C02-8171-C473FF4658A4}" presName="upArrow" presStyleLbl="node1" presStyleIdx="0" presStyleCnt="2" custScaleX="76433"/>
      <dgm:spPr>
        <a:solidFill>
          <a:srgbClr val="92D050"/>
        </a:solidFill>
      </dgm:spPr>
      <dgm:t>
        <a:bodyPr/>
        <a:lstStyle/>
        <a:p>
          <a:endParaRPr lang="zh-TW" altLang="en-US"/>
        </a:p>
      </dgm:t>
    </dgm:pt>
    <dgm:pt modelId="{346766C9-B74F-43B9-AC70-7CCEB952B1BE}" type="pres">
      <dgm:prSet presAssocID="{447ED3A0-9F14-4C02-8171-C473FF4658A4}" presName="upArrowText" presStyleLbl="revTx" presStyleIdx="0" presStyleCnt="2" custScaleX="112737">
        <dgm:presLayoutVars>
          <dgm:chMax val="0"/>
          <dgm:bulletEnabled val="1"/>
        </dgm:presLayoutVars>
      </dgm:prSet>
      <dgm:spPr/>
      <dgm:t>
        <a:bodyPr/>
        <a:lstStyle/>
        <a:p>
          <a:endParaRPr lang="zh-TW" altLang="en-US"/>
        </a:p>
      </dgm:t>
    </dgm:pt>
    <dgm:pt modelId="{8374D667-2E57-48DA-9141-6893BC696FA9}" type="pres">
      <dgm:prSet presAssocID="{AABBAFD4-357A-4FEC-A615-2891E30779BB}" presName="downArrow" presStyleLbl="node1" presStyleIdx="1" presStyleCnt="2" custScaleX="81484" custLinFactNeighborX="-8610" custLinFactNeighborY="-272"/>
      <dgm:spPr/>
      <dgm:t>
        <a:bodyPr/>
        <a:lstStyle/>
        <a:p>
          <a:endParaRPr lang="zh-TW" altLang="en-US"/>
        </a:p>
      </dgm:t>
    </dgm:pt>
    <dgm:pt modelId="{6C9A0027-DB6C-41F2-9D22-D87C305867F5}" type="pres">
      <dgm:prSet presAssocID="{AABBAFD4-357A-4FEC-A615-2891E30779BB}" presName="downArrowText" presStyleLbl="revTx" presStyleIdx="1" presStyleCnt="2" custScaleX="105281">
        <dgm:presLayoutVars>
          <dgm:chMax val="0"/>
          <dgm:bulletEnabled val="1"/>
        </dgm:presLayoutVars>
      </dgm:prSet>
      <dgm:spPr/>
      <dgm:t>
        <a:bodyPr/>
        <a:lstStyle/>
        <a:p>
          <a:endParaRPr lang="zh-TW" altLang="en-US"/>
        </a:p>
      </dgm:t>
    </dgm:pt>
  </dgm:ptLst>
  <dgm:cxnLst>
    <dgm:cxn modelId="{E38ABC6E-63E6-4D5F-9A8A-977964E2B556}" srcId="{DAC5EB30-A907-4693-9027-9E8B59EB4EB1}" destId="{447ED3A0-9F14-4C02-8171-C473FF4658A4}" srcOrd="0" destOrd="0" parTransId="{57302C8E-40B6-424C-B432-4A4AD86AFEBF}" sibTransId="{CBDF4EB7-9583-44EF-A83E-77952E314BA6}"/>
    <dgm:cxn modelId="{240493D1-ED54-4E07-82CA-F3779823B549}" type="presOf" srcId="{AABBAFD4-357A-4FEC-A615-2891E30779BB}" destId="{6C9A0027-DB6C-41F2-9D22-D87C305867F5}" srcOrd="0" destOrd="0" presId="urn:microsoft.com/office/officeart/2005/8/layout/arrow4"/>
    <dgm:cxn modelId="{A5A2BC1B-C205-4604-99F4-229318559F5F}" srcId="{DAC5EB30-A907-4693-9027-9E8B59EB4EB1}" destId="{AABBAFD4-357A-4FEC-A615-2891E30779BB}" srcOrd="1" destOrd="0" parTransId="{71C0D8C8-4D7A-42CF-8CFB-5F3826021337}" sibTransId="{A68458AF-9D90-472E-BEDD-865327E84E1A}"/>
    <dgm:cxn modelId="{FF01EEAE-8AA8-4BE3-85B0-EBFE08F4ABC0}" type="presOf" srcId="{DAC5EB30-A907-4693-9027-9E8B59EB4EB1}" destId="{7B2A16D8-2F44-47D1-B293-E9FC4DF563E2}" srcOrd="0" destOrd="0" presId="urn:microsoft.com/office/officeart/2005/8/layout/arrow4"/>
    <dgm:cxn modelId="{B439929D-63C4-4C08-9546-CA46450A76BA}" type="presOf" srcId="{447ED3A0-9F14-4C02-8171-C473FF4658A4}" destId="{346766C9-B74F-43B9-AC70-7CCEB952B1BE}" srcOrd="0" destOrd="0" presId="urn:microsoft.com/office/officeart/2005/8/layout/arrow4"/>
    <dgm:cxn modelId="{E2438EF0-F6E6-42EB-A6B7-F1973C6000C8}" type="presParOf" srcId="{7B2A16D8-2F44-47D1-B293-E9FC4DF563E2}" destId="{B10CD700-9CF1-41E2-967D-DCA1093C3CBB}" srcOrd="0" destOrd="0" presId="urn:microsoft.com/office/officeart/2005/8/layout/arrow4"/>
    <dgm:cxn modelId="{DBA37EE5-94AC-4535-8BDC-0550190CDADD}" type="presParOf" srcId="{7B2A16D8-2F44-47D1-B293-E9FC4DF563E2}" destId="{346766C9-B74F-43B9-AC70-7CCEB952B1BE}" srcOrd="1" destOrd="0" presId="urn:microsoft.com/office/officeart/2005/8/layout/arrow4"/>
    <dgm:cxn modelId="{2B5AECD1-3221-49E0-8F3D-D2C3D1B28E56}" type="presParOf" srcId="{7B2A16D8-2F44-47D1-B293-E9FC4DF563E2}" destId="{8374D667-2E57-48DA-9141-6893BC696FA9}" srcOrd="2" destOrd="0" presId="urn:microsoft.com/office/officeart/2005/8/layout/arrow4"/>
    <dgm:cxn modelId="{CEEA9A09-62F1-4EF7-AB96-2000B08E2978}" type="presParOf" srcId="{7B2A16D8-2F44-47D1-B293-E9FC4DF563E2}" destId="{6C9A0027-DB6C-41F2-9D22-D87C305867F5}" srcOrd="3" destOrd="0" presId="urn:microsoft.com/office/officeart/2005/8/layout/arrow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3F176B7-8583-45B0-BB20-E3C71228C7B4}" type="doc">
      <dgm:prSet loTypeId="urn:microsoft.com/office/officeart/2005/8/layout/vList5" loCatId="list" qsTypeId="urn:microsoft.com/office/officeart/2005/8/quickstyle/simple1#2" qsCatId="simple" csTypeId="urn:microsoft.com/office/officeart/2005/8/colors/accent2_2" csCatId="accent2" phldr="1"/>
      <dgm:spPr/>
      <dgm:t>
        <a:bodyPr/>
        <a:lstStyle/>
        <a:p>
          <a:endParaRPr lang="zh-TW" altLang="en-US"/>
        </a:p>
      </dgm:t>
    </dgm:pt>
    <dgm:pt modelId="{2B24A2DC-5FBE-42B7-9953-5A35B1E16D27}">
      <dgm:prSet phldrT="[文字]"/>
      <dgm:spPr>
        <a:solidFill>
          <a:srgbClr val="0099FF"/>
        </a:solidFill>
      </dgm:spPr>
      <dgm:t>
        <a:bodyPr/>
        <a:lstStyle/>
        <a:p>
          <a:r>
            <a:rPr lang="zh-TW" altLang="en-US" dirty="0" smtClean="0">
              <a:latin typeface="華康中特圓體" pitchFamily="49" charset="-120"/>
              <a:ea typeface="華康中特圓體" pitchFamily="49" charset="-120"/>
            </a:rPr>
            <a:t>甄選</a:t>
          </a:r>
          <a:endParaRPr lang="en-US" altLang="zh-TW" dirty="0" smtClean="0">
            <a:latin typeface="華康中特圓體" pitchFamily="49" charset="-120"/>
            <a:ea typeface="華康中特圓體" pitchFamily="49" charset="-120"/>
          </a:endParaRPr>
        </a:p>
        <a:p>
          <a:r>
            <a:rPr lang="zh-TW" altLang="en-US" dirty="0" smtClean="0">
              <a:latin typeface="華康中特圓體" pitchFamily="49" charset="-120"/>
              <a:ea typeface="華康中特圓體" pitchFamily="49" charset="-120"/>
            </a:rPr>
            <a:t>入學</a:t>
          </a:r>
          <a:endParaRPr lang="zh-TW" altLang="en-US" dirty="0">
            <a:latin typeface="華康中特圓體" pitchFamily="49" charset="-120"/>
            <a:ea typeface="華康中特圓體" pitchFamily="49" charset="-120"/>
          </a:endParaRPr>
        </a:p>
      </dgm:t>
    </dgm:pt>
    <dgm:pt modelId="{7BAF1434-2C29-4965-98C9-13A6AF8672C3}" type="parTrans" cxnId="{88D33E3C-2BAB-46ED-968E-351426076A3F}">
      <dgm:prSet/>
      <dgm:spPr/>
      <dgm:t>
        <a:bodyPr/>
        <a:lstStyle/>
        <a:p>
          <a:endParaRPr lang="zh-TW" altLang="en-US"/>
        </a:p>
      </dgm:t>
    </dgm:pt>
    <dgm:pt modelId="{A03C54C9-5656-418F-9FA8-26C166FD67A0}" type="sibTrans" cxnId="{88D33E3C-2BAB-46ED-968E-351426076A3F}">
      <dgm:prSet/>
      <dgm:spPr/>
      <dgm:t>
        <a:bodyPr/>
        <a:lstStyle/>
        <a:p>
          <a:endParaRPr lang="zh-TW" altLang="en-US"/>
        </a:p>
      </dgm:t>
    </dgm:pt>
    <dgm:pt modelId="{29182380-26B2-4368-801C-16AED08268F7}">
      <dgm:prSet phldrT="[文字]" custT="1"/>
      <dgm:spPr>
        <a:solidFill>
          <a:schemeClr val="bg1">
            <a:alpha val="90000"/>
          </a:schemeClr>
        </a:solidFill>
      </dgm:spPr>
      <dgm:t>
        <a:bodyPr/>
        <a:lstStyle/>
        <a:p>
          <a:r>
            <a:rPr lang="zh-TW" altLang="en-US" sz="4400" b="1" dirty="0" smtClean="0">
              <a:latin typeface="華康采風體W3(P)" pitchFamily="66" charset="-120"/>
              <a:ea typeface="華康采風體W3(P)" pitchFamily="66" charset="-120"/>
              <a:hlinkClick xmlns:r="http://schemas.openxmlformats.org/officeDocument/2006/relationships" r:id="rId1" action="ppaction://hlinksldjump"/>
            </a:rPr>
            <a:t>繁星推薦</a:t>
          </a:r>
          <a:endParaRPr lang="zh-TW" altLang="en-US" sz="4400" b="1" dirty="0">
            <a:latin typeface="華康采風體W3(P)" pitchFamily="66" charset="-120"/>
            <a:ea typeface="華康采風體W3(P)" pitchFamily="66" charset="-120"/>
          </a:endParaRPr>
        </a:p>
      </dgm:t>
    </dgm:pt>
    <dgm:pt modelId="{4B5B3B03-A4C4-447E-9C06-D9606D0F382D}" type="parTrans" cxnId="{4490E09E-DE8C-47C9-85A3-5E2E6FE839C1}">
      <dgm:prSet/>
      <dgm:spPr/>
      <dgm:t>
        <a:bodyPr/>
        <a:lstStyle/>
        <a:p>
          <a:endParaRPr lang="zh-TW" altLang="en-US"/>
        </a:p>
      </dgm:t>
    </dgm:pt>
    <dgm:pt modelId="{D42B7A45-465F-42C7-8441-D1C2B575B08E}" type="sibTrans" cxnId="{4490E09E-DE8C-47C9-85A3-5E2E6FE839C1}">
      <dgm:prSet/>
      <dgm:spPr/>
      <dgm:t>
        <a:bodyPr/>
        <a:lstStyle/>
        <a:p>
          <a:endParaRPr lang="zh-TW" altLang="en-US"/>
        </a:p>
      </dgm:t>
    </dgm:pt>
    <dgm:pt modelId="{9B96E328-1E00-4796-89EC-EECB1E5A4FF4}">
      <dgm:prSet phldrT="[文字]" custT="1"/>
      <dgm:spPr>
        <a:solidFill>
          <a:schemeClr val="bg1">
            <a:alpha val="90000"/>
          </a:schemeClr>
        </a:solidFill>
      </dgm:spPr>
      <dgm:t>
        <a:bodyPr/>
        <a:lstStyle/>
        <a:p>
          <a:r>
            <a:rPr lang="zh-TW" altLang="en-US" sz="4400" b="1" dirty="0" smtClean="0">
              <a:latin typeface="華康采風體W3(P)" pitchFamily="66" charset="-120"/>
              <a:ea typeface="華康采風體W3(P)" pitchFamily="66" charset="-120"/>
              <a:hlinkClick xmlns:r="http://schemas.openxmlformats.org/officeDocument/2006/relationships" r:id="" action="ppaction://noaction"/>
            </a:rPr>
            <a:t>個人申請</a:t>
          </a:r>
          <a:endParaRPr lang="zh-TW" altLang="en-US" sz="4400" b="1" dirty="0">
            <a:latin typeface="華康采風體W3(P)" pitchFamily="66" charset="-120"/>
            <a:ea typeface="華康采風體W3(P)" pitchFamily="66" charset="-120"/>
          </a:endParaRPr>
        </a:p>
      </dgm:t>
    </dgm:pt>
    <dgm:pt modelId="{79A54415-4484-47AB-8163-8655BE4875BD}" type="parTrans" cxnId="{D5AB7340-E425-49DF-BD94-C00EF6F65371}">
      <dgm:prSet/>
      <dgm:spPr/>
      <dgm:t>
        <a:bodyPr/>
        <a:lstStyle/>
        <a:p>
          <a:endParaRPr lang="zh-TW" altLang="en-US"/>
        </a:p>
      </dgm:t>
    </dgm:pt>
    <dgm:pt modelId="{ED59FDB2-2E89-4C3C-BC38-3DDC64CFA313}" type="sibTrans" cxnId="{D5AB7340-E425-49DF-BD94-C00EF6F65371}">
      <dgm:prSet/>
      <dgm:spPr/>
      <dgm:t>
        <a:bodyPr/>
        <a:lstStyle/>
        <a:p>
          <a:endParaRPr lang="zh-TW" altLang="en-US"/>
        </a:p>
      </dgm:t>
    </dgm:pt>
    <dgm:pt modelId="{F98BB31A-D7E8-4F30-892E-FFF6DCF444AB}">
      <dgm:prSet phldrT="[文字]"/>
      <dgm:spPr>
        <a:solidFill>
          <a:srgbClr val="0099FF"/>
        </a:solidFill>
      </dgm:spPr>
      <dgm:t>
        <a:bodyPr/>
        <a:lstStyle/>
        <a:p>
          <a:r>
            <a:rPr lang="zh-TW" altLang="en-US" dirty="0" smtClean="0">
              <a:latin typeface="華康中特圓體" pitchFamily="49" charset="-120"/>
              <a:ea typeface="華康中特圓體" pitchFamily="49" charset="-120"/>
            </a:rPr>
            <a:t>考試</a:t>
          </a:r>
          <a:endParaRPr lang="en-US" altLang="zh-TW" dirty="0" smtClean="0">
            <a:latin typeface="華康中特圓體" pitchFamily="49" charset="-120"/>
            <a:ea typeface="華康中特圓體" pitchFamily="49" charset="-120"/>
          </a:endParaRPr>
        </a:p>
        <a:p>
          <a:r>
            <a:rPr lang="zh-TW" altLang="en-US" dirty="0" smtClean="0">
              <a:latin typeface="華康中特圓體" pitchFamily="49" charset="-120"/>
              <a:ea typeface="華康中特圓體" pitchFamily="49" charset="-120"/>
            </a:rPr>
            <a:t>分發</a:t>
          </a:r>
          <a:endParaRPr lang="zh-TW" altLang="en-US" dirty="0">
            <a:latin typeface="華康中特圓體" pitchFamily="49" charset="-120"/>
            <a:ea typeface="華康中特圓體" pitchFamily="49" charset="-120"/>
          </a:endParaRPr>
        </a:p>
      </dgm:t>
    </dgm:pt>
    <dgm:pt modelId="{15D5168C-0EF3-4815-8E0F-404A8107E13F}" type="parTrans" cxnId="{5775B1ED-BB88-42B5-8288-E7EBAB19389C}">
      <dgm:prSet/>
      <dgm:spPr/>
      <dgm:t>
        <a:bodyPr/>
        <a:lstStyle/>
        <a:p>
          <a:endParaRPr lang="zh-TW" altLang="en-US"/>
        </a:p>
      </dgm:t>
    </dgm:pt>
    <dgm:pt modelId="{3CDB1108-4A94-4009-9FD1-A2E15F438D63}" type="sibTrans" cxnId="{5775B1ED-BB88-42B5-8288-E7EBAB19389C}">
      <dgm:prSet/>
      <dgm:spPr/>
      <dgm:t>
        <a:bodyPr/>
        <a:lstStyle/>
        <a:p>
          <a:endParaRPr lang="zh-TW" altLang="en-US"/>
        </a:p>
      </dgm:t>
    </dgm:pt>
    <dgm:pt modelId="{797533A1-76C6-4B46-8DDC-644FDFB8943C}">
      <dgm:prSet phldrT="[文字]" custT="1"/>
      <dgm:spPr>
        <a:solidFill>
          <a:schemeClr val="bg1">
            <a:alpha val="90000"/>
          </a:schemeClr>
        </a:solidFill>
      </dgm:spPr>
      <dgm:t>
        <a:bodyPr/>
        <a:lstStyle/>
        <a:p>
          <a:r>
            <a:rPr lang="zh-TW" altLang="en-US" sz="3600" b="0" dirty="0" smtClean="0">
              <a:latin typeface="華康中特圓體" pitchFamily="49" charset="-120"/>
              <a:ea typeface="華康中特圓體" pitchFamily="49" charset="-120"/>
            </a:rPr>
            <a:t>參加</a:t>
          </a:r>
          <a:r>
            <a:rPr lang="zh-TW" altLang="en-US" sz="3600" b="0" u="sng" dirty="0" smtClean="0">
              <a:latin typeface="華康中特圓體" pitchFamily="49" charset="-120"/>
              <a:ea typeface="華康中特圓體" pitchFamily="49" charset="-120"/>
            </a:rPr>
            <a:t>指定科目考試</a:t>
          </a:r>
          <a:r>
            <a:rPr lang="zh-TW" altLang="en-US" sz="3600" b="0" dirty="0" smtClean="0">
              <a:latin typeface="華康中特圓體" pitchFamily="49" charset="-120"/>
              <a:ea typeface="華康中特圓體" pitchFamily="49" charset="-120"/>
            </a:rPr>
            <a:t>，上網選填志願、分發</a:t>
          </a:r>
          <a:endParaRPr lang="zh-TW" altLang="en-US" sz="3600" b="0" dirty="0">
            <a:latin typeface="華康中特圓體" pitchFamily="49" charset="-120"/>
            <a:ea typeface="華康中特圓體" pitchFamily="49" charset="-120"/>
          </a:endParaRPr>
        </a:p>
      </dgm:t>
    </dgm:pt>
    <dgm:pt modelId="{F6678BC9-1B58-4563-B3CB-481ACA8543FD}" type="parTrans" cxnId="{46BC6EF7-3545-4B17-863D-0DD8904B2BA0}">
      <dgm:prSet/>
      <dgm:spPr/>
      <dgm:t>
        <a:bodyPr/>
        <a:lstStyle/>
        <a:p>
          <a:endParaRPr lang="zh-TW" altLang="en-US"/>
        </a:p>
      </dgm:t>
    </dgm:pt>
    <dgm:pt modelId="{F979F85D-7CB7-4920-9E31-315626742FB9}" type="sibTrans" cxnId="{46BC6EF7-3545-4B17-863D-0DD8904B2BA0}">
      <dgm:prSet/>
      <dgm:spPr/>
      <dgm:t>
        <a:bodyPr/>
        <a:lstStyle/>
        <a:p>
          <a:endParaRPr lang="zh-TW" altLang="en-US"/>
        </a:p>
      </dgm:t>
    </dgm:pt>
    <dgm:pt modelId="{2CDB092C-01F7-43A9-885C-C153352CB3A7}">
      <dgm:prSet phldrT="[文字]" custT="1"/>
      <dgm:spPr>
        <a:solidFill>
          <a:schemeClr val="bg1">
            <a:alpha val="90000"/>
          </a:schemeClr>
        </a:solidFill>
      </dgm:spPr>
      <dgm:t>
        <a:bodyPr/>
        <a:lstStyle/>
        <a:p>
          <a:r>
            <a:rPr lang="zh-TW" altLang="en-US" sz="4400" b="1" dirty="0" smtClean="0">
              <a:latin typeface="華康采風體W3(P)" pitchFamily="66" charset="-120"/>
              <a:ea typeface="華康采風體W3(P)" pitchFamily="66" charset="-120"/>
              <a:hlinkClick xmlns:r="http://schemas.openxmlformats.org/officeDocument/2006/relationships" r:id="rId2" action="ppaction://hlinksldjump"/>
            </a:rPr>
            <a:t>科大申請</a:t>
          </a:r>
          <a:endParaRPr lang="zh-TW" altLang="en-US" sz="4400" b="1" dirty="0">
            <a:latin typeface="華康采風體W3(P)" pitchFamily="66" charset="-120"/>
            <a:ea typeface="華康采風體W3(P)" pitchFamily="66" charset="-120"/>
          </a:endParaRPr>
        </a:p>
      </dgm:t>
    </dgm:pt>
    <dgm:pt modelId="{DA0D4016-7C08-42E1-A6AD-00C3F5F38E40}" type="parTrans" cxnId="{1D333955-800F-4572-A669-3D8EDB12B283}">
      <dgm:prSet/>
      <dgm:spPr/>
      <dgm:t>
        <a:bodyPr/>
        <a:lstStyle/>
        <a:p>
          <a:endParaRPr lang="zh-TW" altLang="en-US"/>
        </a:p>
      </dgm:t>
    </dgm:pt>
    <dgm:pt modelId="{08E5E9D9-4A41-442F-BDBE-40F0D9DECD73}" type="sibTrans" cxnId="{1D333955-800F-4572-A669-3D8EDB12B283}">
      <dgm:prSet/>
      <dgm:spPr/>
      <dgm:t>
        <a:bodyPr/>
        <a:lstStyle/>
        <a:p>
          <a:endParaRPr lang="zh-TW" altLang="en-US"/>
        </a:p>
      </dgm:t>
    </dgm:pt>
    <dgm:pt modelId="{AA7B30BA-BE81-448A-B4FB-A0FF949C9E82}" type="pres">
      <dgm:prSet presAssocID="{53F176B7-8583-45B0-BB20-E3C71228C7B4}" presName="Name0" presStyleCnt="0">
        <dgm:presLayoutVars>
          <dgm:dir/>
          <dgm:animLvl val="lvl"/>
          <dgm:resizeHandles val="exact"/>
        </dgm:presLayoutVars>
      </dgm:prSet>
      <dgm:spPr/>
      <dgm:t>
        <a:bodyPr/>
        <a:lstStyle/>
        <a:p>
          <a:endParaRPr lang="zh-TW" altLang="en-US"/>
        </a:p>
      </dgm:t>
    </dgm:pt>
    <dgm:pt modelId="{17419D6B-D258-42D3-ADA5-5734CB68DFE2}" type="pres">
      <dgm:prSet presAssocID="{2B24A2DC-5FBE-42B7-9953-5A35B1E16D27}" presName="linNode" presStyleCnt="0"/>
      <dgm:spPr/>
      <dgm:t>
        <a:bodyPr/>
        <a:lstStyle/>
        <a:p>
          <a:endParaRPr lang="zh-TW" altLang="en-US"/>
        </a:p>
      </dgm:t>
    </dgm:pt>
    <dgm:pt modelId="{9A214C9B-281A-4017-88E4-65E411C72EB3}" type="pres">
      <dgm:prSet presAssocID="{2B24A2DC-5FBE-42B7-9953-5A35B1E16D27}" presName="parentText" presStyleLbl="node1" presStyleIdx="0" presStyleCnt="2" custScaleX="95139" custScaleY="114636">
        <dgm:presLayoutVars>
          <dgm:chMax val="1"/>
          <dgm:bulletEnabled val="1"/>
        </dgm:presLayoutVars>
      </dgm:prSet>
      <dgm:spPr/>
      <dgm:t>
        <a:bodyPr/>
        <a:lstStyle/>
        <a:p>
          <a:endParaRPr lang="zh-TW" altLang="en-US"/>
        </a:p>
      </dgm:t>
    </dgm:pt>
    <dgm:pt modelId="{E3AE3A35-A6A2-4309-B6FC-711A68D00913}" type="pres">
      <dgm:prSet presAssocID="{2B24A2DC-5FBE-42B7-9953-5A35B1E16D27}" presName="descendantText" presStyleLbl="alignAccFollowNode1" presStyleIdx="0" presStyleCnt="2" custScaleY="145667">
        <dgm:presLayoutVars>
          <dgm:bulletEnabled val="1"/>
        </dgm:presLayoutVars>
      </dgm:prSet>
      <dgm:spPr/>
      <dgm:t>
        <a:bodyPr/>
        <a:lstStyle/>
        <a:p>
          <a:endParaRPr lang="zh-TW" altLang="en-US"/>
        </a:p>
      </dgm:t>
    </dgm:pt>
    <dgm:pt modelId="{63EA0ACE-2F4B-4BBA-9922-AF3728D0E754}" type="pres">
      <dgm:prSet presAssocID="{A03C54C9-5656-418F-9FA8-26C166FD67A0}" presName="sp" presStyleCnt="0"/>
      <dgm:spPr/>
      <dgm:t>
        <a:bodyPr/>
        <a:lstStyle/>
        <a:p>
          <a:endParaRPr lang="zh-TW" altLang="en-US"/>
        </a:p>
      </dgm:t>
    </dgm:pt>
    <dgm:pt modelId="{EA10370C-6636-4DDB-BD8A-1660DB13E9FB}" type="pres">
      <dgm:prSet presAssocID="{F98BB31A-D7E8-4F30-892E-FFF6DCF444AB}" presName="linNode" presStyleCnt="0"/>
      <dgm:spPr/>
      <dgm:t>
        <a:bodyPr/>
        <a:lstStyle/>
        <a:p>
          <a:endParaRPr lang="zh-TW" altLang="en-US"/>
        </a:p>
      </dgm:t>
    </dgm:pt>
    <dgm:pt modelId="{42D3AEC6-5ABC-4C54-8ADC-E835CD75D321}" type="pres">
      <dgm:prSet presAssocID="{F98BB31A-D7E8-4F30-892E-FFF6DCF444AB}" presName="parentText" presStyleLbl="node1" presStyleIdx="1" presStyleCnt="2" custScaleX="95139">
        <dgm:presLayoutVars>
          <dgm:chMax val="1"/>
          <dgm:bulletEnabled val="1"/>
        </dgm:presLayoutVars>
      </dgm:prSet>
      <dgm:spPr/>
      <dgm:t>
        <a:bodyPr/>
        <a:lstStyle/>
        <a:p>
          <a:endParaRPr lang="zh-TW" altLang="en-US"/>
        </a:p>
      </dgm:t>
    </dgm:pt>
    <dgm:pt modelId="{DB4B54CE-E3F4-4173-8254-2E6DEB888AA1}" type="pres">
      <dgm:prSet presAssocID="{F98BB31A-D7E8-4F30-892E-FFF6DCF444AB}" presName="descendantText" presStyleLbl="alignAccFollowNode1" presStyleIdx="1" presStyleCnt="2">
        <dgm:presLayoutVars>
          <dgm:bulletEnabled val="1"/>
        </dgm:presLayoutVars>
      </dgm:prSet>
      <dgm:spPr/>
      <dgm:t>
        <a:bodyPr/>
        <a:lstStyle/>
        <a:p>
          <a:endParaRPr lang="zh-TW" altLang="en-US"/>
        </a:p>
      </dgm:t>
    </dgm:pt>
  </dgm:ptLst>
  <dgm:cxnLst>
    <dgm:cxn modelId="{1D333955-800F-4572-A669-3D8EDB12B283}" srcId="{2B24A2DC-5FBE-42B7-9953-5A35B1E16D27}" destId="{2CDB092C-01F7-43A9-885C-C153352CB3A7}" srcOrd="2" destOrd="0" parTransId="{DA0D4016-7C08-42E1-A6AD-00C3F5F38E40}" sibTransId="{08E5E9D9-4A41-442F-BDBE-40F0D9DECD73}"/>
    <dgm:cxn modelId="{88D33E3C-2BAB-46ED-968E-351426076A3F}" srcId="{53F176B7-8583-45B0-BB20-E3C71228C7B4}" destId="{2B24A2DC-5FBE-42B7-9953-5A35B1E16D27}" srcOrd="0" destOrd="0" parTransId="{7BAF1434-2C29-4965-98C9-13A6AF8672C3}" sibTransId="{A03C54C9-5656-418F-9FA8-26C166FD67A0}"/>
    <dgm:cxn modelId="{F8AA5D68-0AD7-441C-BF36-F8D16DA8FE26}" type="presOf" srcId="{2CDB092C-01F7-43A9-885C-C153352CB3A7}" destId="{E3AE3A35-A6A2-4309-B6FC-711A68D00913}" srcOrd="0" destOrd="2" presId="urn:microsoft.com/office/officeart/2005/8/layout/vList5"/>
    <dgm:cxn modelId="{AED97E6E-1F8C-47C8-A6DF-61529FDEB04D}" type="presOf" srcId="{9B96E328-1E00-4796-89EC-EECB1E5A4FF4}" destId="{E3AE3A35-A6A2-4309-B6FC-711A68D00913}" srcOrd="0" destOrd="1" presId="urn:microsoft.com/office/officeart/2005/8/layout/vList5"/>
    <dgm:cxn modelId="{C1684B62-BBE9-4A22-A2E8-773B5B50ECCD}" type="presOf" srcId="{2B24A2DC-5FBE-42B7-9953-5A35B1E16D27}" destId="{9A214C9B-281A-4017-88E4-65E411C72EB3}" srcOrd="0" destOrd="0" presId="urn:microsoft.com/office/officeart/2005/8/layout/vList5"/>
    <dgm:cxn modelId="{A758C60A-2B5C-4119-BF5E-41D9C96A459C}" type="presOf" srcId="{53F176B7-8583-45B0-BB20-E3C71228C7B4}" destId="{AA7B30BA-BE81-448A-B4FB-A0FF949C9E82}" srcOrd="0" destOrd="0" presId="urn:microsoft.com/office/officeart/2005/8/layout/vList5"/>
    <dgm:cxn modelId="{D2E114AC-6E5F-4660-BABD-B9610E763122}" type="presOf" srcId="{F98BB31A-D7E8-4F30-892E-FFF6DCF444AB}" destId="{42D3AEC6-5ABC-4C54-8ADC-E835CD75D321}" srcOrd="0" destOrd="0" presId="urn:microsoft.com/office/officeart/2005/8/layout/vList5"/>
    <dgm:cxn modelId="{5775B1ED-BB88-42B5-8288-E7EBAB19389C}" srcId="{53F176B7-8583-45B0-BB20-E3C71228C7B4}" destId="{F98BB31A-D7E8-4F30-892E-FFF6DCF444AB}" srcOrd="1" destOrd="0" parTransId="{15D5168C-0EF3-4815-8E0F-404A8107E13F}" sibTransId="{3CDB1108-4A94-4009-9FD1-A2E15F438D63}"/>
    <dgm:cxn modelId="{9EB7E7DE-508A-41EE-9617-22F3E22BEDA1}" type="presOf" srcId="{29182380-26B2-4368-801C-16AED08268F7}" destId="{E3AE3A35-A6A2-4309-B6FC-711A68D00913}" srcOrd="0" destOrd="0" presId="urn:microsoft.com/office/officeart/2005/8/layout/vList5"/>
    <dgm:cxn modelId="{D5AB7340-E425-49DF-BD94-C00EF6F65371}" srcId="{2B24A2DC-5FBE-42B7-9953-5A35B1E16D27}" destId="{9B96E328-1E00-4796-89EC-EECB1E5A4FF4}" srcOrd="1" destOrd="0" parTransId="{79A54415-4484-47AB-8163-8655BE4875BD}" sibTransId="{ED59FDB2-2E89-4C3C-BC38-3DDC64CFA313}"/>
    <dgm:cxn modelId="{85A73CBD-A0A4-429B-B623-06E8CAFE755A}" type="presOf" srcId="{797533A1-76C6-4B46-8DDC-644FDFB8943C}" destId="{DB4B54CE-E3F4-4173-8254-2E6DEB888AA1}" srcOrd="0" destOrd="0" presId="urn:microsoft.com/office/officeart/2005/8/layout/vList5"/>
    <dgm:cxn modelId="{4490E09E-DE8C-47C9-85A3-5E2E6FE839C1}" srcId="{2B24A2DC-5FBE-42B7-9953-5A35B1E16D27}" destId="{29182380-26B2-4368-801C-16AED08268F7}" srcOrd="0" destOrd="0" parTransId="{4B5B3B03-A4C4-447E-9C06-D9606D0F382D}" sibTransId="{D42B7A45-465F-42C7-8441-D1C2B575B08E}"/>
    <dgm:cxn modelId="{46BC6EF7-3545-4B17-863D-0DD8904B2BA0}" srcId="{F98BB31A-D7E8-4F30-892E-FFF6DCF444AB}" destId="{797533A1-76C6-4B46-8DDC-644FDFB8943C}" srcOrd="0" destOrd="0" parTransId="{F6678BC9-1B58-4563-B3CB-481ACA8543FD}" sibTransId="{F979F85D-7CB7-4920-9E31-315626742FB9}"/>
    <dgm:cxn modelId="{2CA37084-B449-426A-80B1-1FACBC23A88F}" type="presParOf" srcId="{AA7B30BA-BE81-448A-B4FB-A0FF949C9E82}" destId="{17419D6B-D258-42D3-ADA5-5734CB68DFE2}" srcOrd="0" destOrd="0" presId="urn:microsoft.com/office/officeart/2005/8/layout/vList5"/>
    <dgm:cxn modelId="{89DC4B4E-E19A-4083-8948-270AD83A2AA7}" type="presParOf" srcId="{17419D6B-D258-42D3-ADA5-5734CB68DFE2}" destId="{9A214C9B-281A-4017-88E4-65E411C72EB3}" srcOrd="0" destOrd="0" presId="urn:microsoft.com/office/officeart/2005/8/layout/vList5"/>
    <dgm:cxn modelId="{22E91251-0B3A-4087-8CB8-4EA16CC9A256}" type="presParOf" srcId="{17419D6B-D258-42D3-ADA5-5734CB68DFE2}" destId="{E3AE3A35-A6A2-4309-B6FC-711A68D00913}" srcOrd="1" destOrd="0" presId="urn:microsoft.com/office/officeart/2005/8/layout/vList5"/>
    <dgm:cxn modelId="{A83F8EB9-0460-4266-8129-520FD2648045}" type="presParOf" srcId="{AA7B30BA-BE81-448A-B4FB-A0FF949C9E82}" destId="{63EA0ACE-2F4B-4BBA-9922-AF3728D0E754}" srcOrd="1" destOrd="0" presId="urn:microsoft.com/office/officeart/2005/8/layout/vList5"/>
    <dgm:cxn modelId="{FD09964B-134E-4263-BF18-39B5302CD983}" type="presParOf" srcId="{AA7B30BA-BE81-448A-B4FB-A0FF949C9E82}" destId="{EA10370C-6636-4DDB-BD8A-1660DB13E9FB}" srcOrd="2" destOrd="0" presId="urn:microsoft.com/office/officeart/2005/8/layout/vList5"/>
    <dgm:cxn modelId="{B516A518-9FC9-44CA-8E04-C59B2E478EAB}" type="presParOf" srcId="{EA10370C-6636-4DDB-BD8A-1660DB13E9FB}" destId="{42D3AEC6-5ABC-4C54-8ADC-E835CD75D321}" srcOrd="0" destOrd="0" presId="urn:microsoft.com/office/officeart/2005/8/layout/vList5"/>
    <dgm:cxn modelId="{9499A027-EB3E-4F17-AE8B-99CFA3847FD0}" type="presParOf" srcId="{EA10370C-6636-4DDB-BD8A-1660DB13E9FB}" destId="{DB4B54CE-E3F4-4173-8254-2E6DEB888AA1}"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12B9AF0-A3D2-4644-A1F3-D780FFC9FE2B}" type="doc">
      <dgm:prSet loTypeId="urn:microsoft.com/office/officeart/2005/8/layout/chevron2" loCatId="process" qsTypeId="urn:microsoft.com/office/officeart/2005/8/quickstyle/simple1" qsCatId="simple" csTypeId="urn:microsoft.com/office/officeart/2005/8/colors/colorful1#1" csCatId="colorful" phldr="1"/>
      <dgm:spPr/>
      <dgm:t>
        <a:bodyPr/>
        <a:lstStyle/>
        <a:p>
          <a:endParaRPr lang="zh-TW" altLang="en-US"/>
        </a:p>
      </dgm:t>
    </dgm:pt>
    <dgm:pt modelId="{823A9EC4-A1F4-4D8A-87C8-CA185C50BC1B}">
      <dgm:prSet phldrT="[文字]"/>
      <dgm:spPr/>
      <dgm:t>
        <a:bodyPr/>
        <a:lstStyle/>
        <a:p>
          <a:r>
            <a:rPr lang="zh-TW" altLang="en-US" dirty="0" smtClean="0">
              <a:latin typeface="華康中圓體" pitchFamily="49" charset="-120"/>
              <a:ea typeface="華康中圓體" pitchFamily="49" charset="-120"/>
            </a:rPr>
            <a:t>第一階段</a:t>
          </a:r>
          <a:endParaRPr lang="zh-TW" altLang="en-US" dirty="0">
            <a:latin typeface="華康中圓體" pitchFamily="49" charset="-120"/>
            <a:ea typeface="華康中圓體" pitchFamily="49" charset="-120"/>
          </a:endParaRPr>
        </a:p>
      </dgm:t>
    </dgm:pt>
    <dgm:pt modelId="{540CB2ED-8352-44FB-8AB9-EA229B55F7A4}" type="parTrans" cxnId="{B9A87C31-A3AC-45E6-A7CF-D35B8D99DE63}">
      <dgm:prSet/>
      <dgm:spPr/>
      <dgm:t>
        <a:bodyPr/>
        <a:lstStyle/>
        <a:p>
          <a:endParaRPr lang="zh-TW" altLang="en-US"/>
        </a:p>
      </dgm:t>
    </dgm:pt>
    <dgm:pt modelId="{356C6285-37B2-47C2-B765-366807E16D76}" type="sibTrans" cxnId="{B9A87C31-A3AC-45E6-A7CF-D35B8D99DE63}">
      <dgm:prSet/>
      <dgm:spPr/>
      <dgm:t>
        <a:bodyPr/>
        <a:lstStyle/>
        <a:p>
          <a:endParaRPr lang="zh-TW" altLang="en-US"/>
        </a:p>
      </dgm:t>
    </dgm:pt>
    <dgm:pt modelId="{9D260893-B82D-4A65-B12C-2502AAD0661F}">
      <dgm:prSet phldrT="[文字]" custT="1"/>
      <dgm:spPr/>
      <dgm:t>
        <a:bodyPr/>
        <a:lstStyle/>
        <a:p>
          <a:r>
            <a:rPr lang="zh-TW" altLang="en-US" sz="3600" dirty="0" smtClean="0">
              <a:latin typeface="華康中圓體" pitchFamily="49" charset="-120"/>
              <a:ea typeface="華康中圓體" pitchFamily="49" charset="-120"/>
            </a:rPr>
            <a:t>依學科能力測驗成績進行檢定及</a:t>
          </a:r>
          <a:r>
            <a:rPr lang="en-US" altLang="zh-TW" sz="3600" dirty="0" smtClean="0">
              <a:latin typeface="華康中圓體" pitchFamily="49" charset="-120"/>
              <a:ea typeface="華康中圓體" pitchFamily="49" charset="-120"/>
            </a:rPr>
            <a:t/>
          </a:r>
          <a:br>
            <a:rPr lang="en-US" altLang="zh-TW" sz="3600" dirty="0" smtClean="0">
              <a:latin typeface="華康中圓體" pitchFamily="49" charset="-120"/>
              <a:ea typeface="華康中圓體" pitchFamily="49" charset="-120"/>
            </a:rPr>
          </a:br>
          <a:r>
            <a:rPr lang="zh-TW" altLang="en-US" sz="3600" dirty="0" smtClean="0">
              <a:latin typeface="華康中圓體" pitchFamily="49" charset="-120"/>
              <a:ea typeface="華康中圓體" pitchFamily="49" charset="-120"/>
            </a:rPr>
            <a:t> 篩選。</a:t>
          </a:r>
          <a:endParaRPr lang="zh-TW" altLang="en-US" sz="3600" dirty="0">
            <a:latin typeface="華康中圓體" pitchFamily="49" charset="-120"/>
            <a:ea typeface="華康中圓體" pitchFamily="49" charset="-120"/>
          </a:endParaRPr>
        </a:p>
      </dgm:t>
    </dgm:pt>
    <dgm:pt modelId="{A4E76122-2F96-4CA0-9BB3-A09D2D4FF641}" type="parTrans" cxnId="{50234E4B-2147-4613-9973-CD8B916F8D99}">
      <dgm:prSet/>
      <dgm:spPr/>
      <dgm:t>
        <a:bodyPr/>
        <a:lstStyle/>
        <a:p>
          <a:endParaRPr lang="zh-TW" altLang="en-US"/>
        </a:p>
      </dgm:t>
    </dgm:pt>
    <dgm:pt modelId="{382822B1-F163-4851-9A97-B88AD8DE3532}" type="sibTrans" cxnId="{50234E4B-2147-4613-9973-CD8B916F8D99}">
      <dgm:prSet/>
      <dgm:spPr/>
      <dgm:t>
        <a:bodyPr/>
        <a:lstStyle/>
        <a:p>
          <a:endParaRPr lang="zh-TW" altLang="en-US"/>
        </a:p>
      </dgm:t>
    </dgm:pt>
    <dgm:pt modelId="{E1EE34B0-B194-49F9-A181-3AF5C108A2D5}">
      <dgm:prSet phldrT="[文字]"/>
      <dgm:spPr/>
      <dgm:t>
        <a:bodyPr/>
        <a:lstStyle/>
        <a:p>
          <a:r>
            <a:rPr lang="zh-TW" altLang="en-US" dirty="0" smtClean="0">
              <a:latin typeface="華康中圓體" pitchFamily="49" charset="-120"/>
              <a:ea typeface="華康中圓體" pitchFamily="49" charset="-120"/>
            </a:rPr>
            <a:t>第二階段</a:t>
          </a:r>
          <a:endParaRPr lang="zh-TW" altLang="en-US" dirty="0">
            <a:latin typeface="華康中圓體" pitchFamily="49" charset="-120"/>
            <a:ea typeface="華康中圓體" pitchFamily="49" charset="-120"/>
          </a:endParaRPr>
        </a:p>
      </dgm:t>
    </dgm:pt>
    <dgm:pt modelId="{6D546D7E-48E3-4E2E-8065-CDAC099729F9}" type="parTrans" cxnId="{8555EDF3-BDDF-4B1A-9404-F8EE97112F61}">
      <dgm:prSet/>
      <dgm:spPr/>
      <dgm:t>
        <a:bodyPr/>
        <a:lstStyle/>
        <a:p>
          <a:endParaRPr lang="zh-TW" altLang="en-US"/>
        </a:p>
      </dgm:t>
    </dgm:pt>
    <dgm:pt modelId="{57DD46D0-D6E7-401F-B0EB-95F08D93E5BF}" type="sibTrans" cxnId="{8555EDF3-BDDF-4B1A-9404-F8EE97112F61}">
      <dgm:prSet/>
      <dgm:spPr/>
      <dgm:t>
        <a:bodyPr/>
        <a:lstStyle/>
        <a:p>
          <a:endParaRPr lang="zh-TW" altLang="en-US"/>
        </a:p>
      </dgm:t>
    </dgm:pt>
    <dgm:pt modelId="{C68D30AA-2C88-44F6-9B9C-F83B915E0AC4}">
      <dgm:prSet phldrT="[文字]" custT="1"/>
      <dgm:spPr/>
      <dgm:t>
        <a:bodyPr/>
        <a:lstStyle/>
        <a:p>
          <a:r>
            <a:rPr lang="zh-TW" altLang="en-US" sz="2800" b="0" dirty="0" smtClean="0">
              <a:latin typeface="華康中圓體" pitchFamily="49" charset="-120"/>
              <a:ea typeface="華康中圓體" pitchFamily="49" charset="-120"/>
            </a:rPr>
            <a:t>較為多元，含口試、筆試、備審資料審查、小論文及實作等。</a:t>
          </a:r>
          <a:endParaRPr lang="zh-TW" altLang="en-US" sz="2800" b="0" dirty="0">
            <a:latin typeface="華康中圓體" pitchFamily="49" charset="-120"/>
            <a:ea typeface="華康中圓體" pitchFamily="49" charset="-120"/>
          </a:endParaRPr>
        </a:p>
      </dgm:t>
    </dgm:pt>
    <dgm:pt modelId="{7F8CE45B-142D-4863-8CAB-E7C154F98825}" type="parTrans" cxnId="{E3DB2E1C-85CD-4894-A401-F9D7EEDF6469}">
      <dgm:prSet/>
      <dgm:spPr/>
      <dgm:t>
        <a:bodyPr/>
        <a:lstStyle/>
        <a:p>
          <a:endParaRPr lang="zh-TW" altLang="en-US"/>
        </a:p>
      </dgm:t>
    </dgm:pt>
    <dgm:pt modelId="{D5DD8973-B396-4603-BDE0-6D1A30FEE1A0}" type="sibTrans" cxnId="{E3DB2E1C-85CD-4894-A401-F9D7EEDF6469}">
      <dgm:prSet/>
      <dgm:spPr/>
      <dgm:t>
        <a:bodyPr/>
        <a:lstStyle/>
        <a:p>
          <a:endParaRPr lang="zh-TW" altLang="en-US"/>
        </a:p>
      </dgm:t>
    </dgm:pt>
    <dgm:pt modelId="{35FA4C2E-987C-4A76-90F1-593AA02B9312}">
      <dgm:prSet custT="1"/>
      <dgm:spPr/>
      <dgm:t>
        <a:bodyPr/>
        <a:lstStyle/>
        <a:p>
          <a:r>
            <a:rPr lang="zh-TW" altLang="en-US" sz="2800" b="0" dirty="0" smtClean="0">
              <a:latin typeface="華康中圓體" pitchFamily="49" charset="-120"/>
              <a:ea typeface="華康中圓體" pitchFamily="49" charset="-120"/>
            </a:rPr>
            <a:t>備審資料製作：自傳、讀書計畫、數理英文能力證明、</a:t>
          </a:r>
          <a:r>
            <a:rPr lang="zh-TW" altLang="en-US" sz="2800" b="0" dirty="0" smtClean="0">
              <a:solidFill>
                <a:srgbClr val="FF0000"/>
              </a:solidFill>
              <a:latin typeface="華康中圓體" pitchFamily="49" charset="-120"/>
              <a:ea typeface="華康中圓體" pitchFamily="49" charset="-120"/>
            </a:rPr>
            <a:t>活動經驗</a:t>
          </a:r>
          <a:r>
            <a:rPr lang="zh-TW" altLang="en-US" sz="2800" b="0" dirty="0" smtClean="0">
              <a:latin typeface="華康中圓體" pitchFamily="49" charset="-120"/>
              <a:ea typeface="華康中圓體" pitchFamily="49" charset="-120"/>
            </a:rPr>
            <a:t>（高一、二努力累積的）</a:t>
          </a:r>
          <a:endParaRPr lang="zh-TW" altLang="en-US" sz="2800" b="0" dirty="0">
            <a:latin typeface="華康中圓體" pitchFamily="49" charset="-120"/>
            <a:ea typeface="華康中圓體" pitchFamily="49" charset="-120"/>
          </a:endParaRPr>
        </a:p>
      </dgm:t>
    </dgm:pt>
    <dgm:pt modelId="{D49DE12B-8BAD-4187-98D9-49D636CDFD7F}" type="parTrans" cxnId="{BE598BB5-000F-4E36-B513-201E44B19D1B}">
      <dgm:prSet/>
      <dgm:spPr/>
      <dgm:t>
        <a:bodyPr/>
        <a:lstStyle/>
        <a:p>
          <a:endParaRPr lang="zh-TW" altLang="en-US"/>
        </a:p>
      </dgm:t>
    </dgm:pt>
    <dgm:pt modelId="{6AF9390C-F586-4E14-B5DC-29CFB2C9D150}" type="sibTrans" cxnId="{BE598BB5-000F-4E36-B513-201E44B19D1B}">
      <dgm:prSet/>
      <dgm:spPr/>
      <dgm:t>
        <a:bodyPr/>
        <a:lstStyle/>
        <a:p>
          <a:endParaRPr lang="zh-TW" altLang="en-US"/>
        </a:p>
      </dgm:t>
    </dgm:pt>
    <dgm:pt modelId="{B8649600-49E8-4A56-93C4-3741855C97BD}" type="pres">
      <dgm:prSet presAssocID="{112B9AF0-A3D2-4644-A1F3-D780FFC9FE2B}" presName="linearFlow" presStyleCnt="0">
        <dgm:presLayoutVars>
          <dgm:dir/>
          <dgm:animLvl val="lvl"/>
          <dgm:resizeHandles val="exact"/>
        </dgm:presLayoutVars>
      </dgm:prSet>
      <dgm:spPr/>
      <dgm:t>
        <a:bodyPr/>
        <a:lstStyle/>
        <a:p>
          <a:endParaRPr lang="zh-TW" altLang="en-US"/>
        </a:p>
      </dgm:t>
    </dgm:pt>
    <dgm:pt modelId="{47132552-6130-483B-B94E-CE8381862717}" type="pres">
      <dgm:prSet presAssocID="{823A9EC4-A1F4-4D8A-87C8-CA185C50BC1B}" presName="composite" presStyleCnt="0"/>
      <dgm:spPr/>
      <dgm:t>
        <a:bodyPr/>
        <a:lstStyle/>
        <a:p>
          <a:endParaRPr lang="zh-TW" altLang="en-US"/>
        </a:p>
      </dgm:t>
    </dgm:pt>
    <dgm:pt modelId="{B17E34BC-51B0-48DF-BBAC-B6635CE9AE3E}" type="pres">
      <dgm:prSet presAssocID="{823A9EC4-A1F4-4D8A-87C8-CA185C50BC1B}" presName="parentText" presStyleLbl="alignNode1" presStyleIdx="0" presStyleCnt="2">
        <dgm:presLayoutVars>
          <dgm:chMax val="1"/>
          <dgm:bulletEnabled val="1"/>
        </dgm:presLayoutVars>
      </dgm:prSet>
      <dgm:spPr/>
      <dgm:t>
        <a:bodyPr/>
        <a:lstStyle/>
        <a:p>
          <a:endParaRPr lang="zh-TW" altLang="en-US"/>
        </a:p>
      </dgm:t>
    </dgm:pt>
    <dgm:pt modelId="{B8B143A6-699B-4553-918B-6030C53096D6}" type="pres">
      <dgm:prSet presAssocID="{823A9EC4-A1F4-4D8A-87C8-CA185C50BC1B}" presName="descendantText" presStyleLbl="alignAcc1" presStyleIdx="0" presStyleCnt="2">
        <dgm:presLayoutVars>
          <dgm:bulletEnabled val="1"/>
        </dgm:presLayoutVars>
      </dgm:prSet>
      <dgm:spPr/>
      <dgm:t>
        <a:bodyPr/>
        <a:lstStyle/>
        <a:p>
          <a:endParaRPr lang="zh-TW" altLang="en-US"/>
        </a:p>
      </dgm:t>
    </dgm:pt>
    <dgm:pt modelId="{C44888D7-D145-4D6D-903D-C6D1C770D65C}" type="pres">
      <dgm:prSet presAssocID="{356C6285-37B2-47C2-B765-366807E16D76}" presName="sp" presStyleCnt="0"/>
      <dgm:spPr/>
      <dgm:t>
        <a:bodyPr/>
        <a:lstStyle/>
        <a:p>
          <a:endParaRPr lang="zh-TW" altLang="en-US"/>
        </a:p>
      </dgm:t>
    </dgm:pt>
    <dgm:pt modelId="{28CC55E4-3CE1-4FAC-B08E-FA65A64315DB}" type="pres">
      <dgm:prSet presAssocID="{E1EE34B0-B194-49F9-A181-3AF5C108A2D5}" presName="composite" presStyleCnt="0"/>
      <dgm:spPr/>
      <dgm:t>
        <a:bodyPr/>
        <a:lstStyle/>
        <a:p>
          <a:endParaRPr lang="zh-TW" altLang="en-US"/>
        </a:p>
      </dgm:t>
    </dgm:pt>
    <dgm:pt modelId="{D982BAC9-E515-420E-B259-F3A3C7C39CF9}" type="pres">
      <dgm:prSet presAssocID="{E1EE34B0-B194-49F9-A181-3AF5C108A2D5}" presName="parentText" presStyleLbl="alignNode1" presStyleIdx="1" presStyleCnt="2">
        <dgm:presLayoutVars>
          <dgm:chMax val="1"/>
          <dgm:bulletEnabled val="1"/>
        </dgm:presLayoutVars>
      </dgm:prSet>
      <dgm:spPr/>
      <dgm:t>
        <a:bodyPr/>
        <a:lstStyle/>
        <a:p>
          <a:endParaRPr lang="zh-TW" altLang="en-US"/>
        </a:p>
      </dgm:t>
    </dgm:pt>
    <dgm:pt modelId="{55E1BA44-40B5-4568-84FA-4BAF550ED2AA}" type="pres">
      <dgm:prSet presAssocID="{E1EE34B0-B194-49F9-A181-3AF5C108A2D5}" presName="descendantText" presStyleLbl="alignAcc1" presStyleIdx="1" presStyleCnt="2" custScaleY="207261">
        <dgm:presLayoutVars>
          <dgm:bulletEnabled val="1"/>
        </dgm:presLayoutVars>
      </dgm:prSet>
      <dgm:spPr/>
      <dgm:t>
        <a:bodyPr/>
        <a:lstStyle/>
        <a:p>
          <a:endParaRPr lang="zh-TW" altLang="en-US"/>
        </a:p>
      </dgm:t>
    </dgm:pt>
  </dgm:ptLst>
  <dgm:cxnLst>
    <dgm:cxn modelId="{C3BC9AE9-EFBE-4DED-BE5C-7BA5CBE61425}" type="presOf" srcId="{9D260893-B82D-4A65-B12C-2502AAD0661F}" destId="{B8B143A6-699B-4553-918B-6030C53096D6}" srcOrd="0" destOrd="0" presId="urn:microsoft.com/office/officeart/2005/8/layout/chevron2"/>
    <dgm:cxn modelId="{BE598BB5-000F-4E36-B513-201E44B19D1B}" srcId="{E1EE34B0-B194-49F9-A181-3AF5C108A2D5}" destId="{35FA4C2E-987C-4A76-90F1-593AA02B9312}" srcOrd="1" destOrd="0" parTransId="{D49DE12B-8BAD-4187-98D9-49D636CDFD7F}" sibTransId="{6AF9390C-F586-4E14-B5DC-29CFB2C9D150}"/>
    <dgm:cxn modelId="{982291EB-6240-47E1-8C1B-458E952D5389}" type="presOf" srcId="{C68D30AA-2C88-44F6-9B9C-F83B915E0AC4}" destId="{55E1BA44-40B5-4568-84FA-4BAF550ED2AA}" srcOrd="0" destOrd="0" presId="urn:microsoft.com/office/officeart/2005/8/layout/chevron2"/>
    <dgm:cxn modelId="{E3DB2E1C-85CD-4894-A401-F9D7EEDF6469}" srcId="{E1EE34B0-B194-49F9-A181-3AF5C108A2D5}" destId="{C68D30AA-2C88-44F6-9B9C-F83B915E0AC4}" srcOrd="0" destOrd="0" parTransId="{7F8CE45B-142D-4863-8CAB-E7C154F98825}" sibTransId="{D5DD8973-B396-4603-BDE0-6D1A30FEE1A0}"/>
    <dgm:cxn modelId="{BE64C1D8-FAE6-45AE-A02F-B8739226DB6D}" type="presOf" srcId="{35FA4C2E-987C-4A76-90F1-593AA02B9312}" destId="{55E1BA44-40B5-4568-84FA-4BAF550ED2AA}" srcOrd="0" destOrd="1" presId="urn:microsoft.com/office/officeart/2005/8/layout/chevron2"/>
    <dgm:cxn modelId="{501626E4-668F-4B90-9D91-215FE5B9E32C}" type="presOf" srcId="{E1EE34B0-B194-49F9-A181-3AF5C108A2D5}" destId="{D982BAC9-E515-420E-B259-F3A3C7C39CF9}" srcOrd="0" destOrd="0" presId="urn:microsoft.com/office/officeart/2005/8/layout/chevron2"/>
    <dgm:cxn modelId="{50234E4B-2147-4613-9973-CD8B916F8D99}" srcId="{823A9EC4-A1F4-4D8A-87C8-CA185C50BC1B}" destId="{9D260893-B82D-4A65-B12C-2502AAD0661F}" srcOrd="0" destOrd="0" parTransId="{A4E76122-2F96-4CA0-9BB3-A09D2D4FF641}" sibTransId="{382822B1-F163-4851-9A97-B88AD8DE3532}"/>
    <dgm:cxn modelId="{8555EDF3-BDDF-4B1A-9404-F8EE97112F61}" srcId="{112B9AF0-A3D2-4644-A1F3-D780FFC9FE2B}" destId="{E1EE34B0-B194-49F9-A181-3AF5C108A2D5}" srcOrd="1" destOrd="0" parTransId="{6D546D7E-48E3-4E2E-8065-CDAC099729F9}" sibTransId="{57DD46D0-D6E7-401F-B0EB-95F08D93E5BF}"/>
    <dgm:cxn modelId="{2A41DDFB-EC12-4BBF-8E76-6A9EC3ED1633}" type="presOf" srcId="{112B9AF0-A3D2-4644-A1F3-D780FFC9FE2B}" destId="{B8649600-49E8-4A56-93C4-3741855C97BD}" srcOrd="0" destOrd="0" presId="urn:microsoft.com/office/officeart/2005/8/layout/chevron2"/>
    <dgm:cxn modelId="{B9A87C31-A3AC-45E6-A7CF-D35B8D99DE63}" srcId="{112B9AF0-A3D2-4644-A1F3-D780FFC9FE2B}" destId="{823A9EC4-A1F4-4D8A-87C8-CA185C50BC1B}" srcOrd="0" destOrd="0" parTransId="{540CB2ED-8352-44FB-8AB9-EA229B55F7A4}" sibTransId="{356C6285-37B2-47C2-B765-366807E16D76}"/>
    <dgm:cxn modelId="{166B8974-E2E8-4CA0-9D5B-7046988AEF86}" type="presOf" srcId="{823A9EC4-A1F4-4D8A-87C8-CA185C50BC1B}" destId="{B17E34BC-51B0-48DF-BBAC-B6635CE9AE3E}" srcOrd="0" destOrd="0" presId="urn:microsoft.com/office/officeart/2005/8/layout/chevron2"/>
    <dgm:cxn modelId="{41C82025-B9C9-4341-8F52-1FE6314E7315}" type="presParOf" srcId="{B8649600-49E8-4A56-93C4-3741855C97BD}" destId="{47132552-6130-483B-B94E-CE8381862717}" srcOrd="0" destOrd="0" presId="urn:microsoft.com/office/officeart/2005/8/layout/chevron2"/>
    <dgm:cxn modelId="{D471BE05-0275-4FFB-9A6E-60CBB53BCC1E}" type="presParOf" srcId="{47132552-6130-483B-B94E-CE8381862717}" destId="{B17E34BC-51B0-48DF-BBAC-B6635CE9AE3E}" srcOrd="0" destOrd="0" presId="urn:microsoft.com/office/officeart/2005/8/layout/chevron2"/>
    <dgm:cxn modelId="{DC5780D1-7164-4A16-BE79-910F97935EB8}" type="presParOf" srcId="{47132552-6130-483B-B94E-CE8381862717}" destId="{B8B143A6-699B-4553-918B-6030C53096D6}" srcOrd="1" destOrd="0" presId="urn:microsoft.com/office/officeart/2005/8/layout/chevron2"/>
    <dgm:cxn modelId="{0EC8EB78-264D-4375-A3FC-E4B5F63FAFD6}" type="presParOf" srcId="{B8649600-49E8-4A56-93C4-3741855C97BD}" destId="{C44888D7-D145-4D6D-903D-C6D1C770D65C}" srcOrd="1" destOrd="0" presId="urn:microsoft.com/office/officeart/2005/8/layout/chevron2"/>
    <dgm:cxn modelId="{DE946430-42B5-41E6-B871-D3E09818DC50}" type="presParOf" srcId="{B8649600-49E8-4A56-93C4-3741855C97BD}" destId="{28CC55E4-3CE1-4FAC-B08E-FA65A64315DB}" srcOrd="2" destOrd="0" presId="urn:microsoft.com/office/officeart/2005/8/layout/chevron2"/>
    <dgm:cxn modelId="{6D80F4F7-7FDA-4BAE-8D13-DFFBE2A02C14}" type="presParOf" srcId="{28CC55E4-3CE1-4FAC-B08E-FA65A64315DB}" destId="{D982BAC9-E515-420E-B259-F3A3C7C39CF9}" srcOrd="0" destOrd="0" presId="urn:microsoft.com/office/officeart/2005/8/layout/chevron2"/>
    <dgm:cxn modelId="{787552A4-11F2-443D-878F-3F9B0553A63F}" type="presParOf" srcId="{28CC55E4-3CE1-4FAC-B08E-FA65A64315DB}" destId="{55E1BA44-40B5-4568-84FA-4BAF550ED2AA}"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4A68B93-0607-4C3B-9F2B-C80FDEC488ED}" type="doc">
      <dgm:prSet loTypeId="urn:microsoft.com/office/officeart/2005/8/layout/process2" loCatId="process" qsTypeId="urn:microsoft.com/office/officeart/2005/8/quickstyle/simple3" qsCatId="simple" csTypeId="urn:microsoft.com/office/officeart/2005/8/colors/accent6_5" csCatId="accent6" phldr="1"/>
      <dgm:spPr/>
    </dgm:pt>
    <dgm:pt modelId="{96A05FF2-D02F-4711-BFB0-0D50753984AC}">
      <dgm:prSet phldrT="[文字]">
        <dgm:style>
          <a:lnRef idx="1">
            <a:schemeClr val="accent6"/>
          </a:lnRef>
          <a:fillRef idx="2">
            <a:schemeClr val="accent6"/>
          </a:fillRef>
          <a:effectRef idx="1">
            <a:schemeClr val="accent6"/>
          </a:effectRef>
          <a:fontRef idx="minor">
            <a:schemeClr val="dk1"/>
          </a:fontRef>
        </dgm:style>
      </dgm:prSet>
      <dgm:spPr/>
      <dgm:t>
        <a:bodyPr/>
        <a:lstStyle/>
        <a:p>
          <a:r>
            <a:rPr lang="zh-TW" altLang="en-US" dirty="0" smtClean="0">
              <a:latin typeface="華康少女文字W5" pitchFamily="81" charset="-120"/>
              <a:ea typeface="華康少女文字W5" pitchFamily="81" charset="-120"/>
            </a:rPr>
            <a:t>學測成績篩選</a:t>
          </a:r>
          <a:endParaRPr lang="zh-TW" altLang="en-US" dirty="0">
            <a:latin typeface="華康少女文字W5" pitchFamily="81" charset="-120"/>
            <a:ea typeface="華康少女文字W5" pitchFamily="81" charset="-120"/>
          </a:endParaRPr>
        </a:p>
      </dgm:t>
    </dgm:pt>
    <dgm:pt modelId="{759F4E45-D142-4C33-A314-7A9933D47CB0}" type="parTrans" cxnId="{A8776610-2BA8-4EB9-9E7B-4C0A47413C74}">
      <dgm:prSet/>
      <dgm:spPr/>
      <dgm:t>
        <a:bodyPr/>
        <a:lstStyle/>
        <a:p>
          <a:endParaRPr lang="zh-TW" altLang="en-US"/>
        </a:p>
      </dgm:t>
    </dgm:pt>
    <dgm:pt modelId="{E42B5358-71B6-4EFF-BABA-C67E71E7B74D}" type="sibTrans" cxnId="{A8776610-2BA8-4EB9-9E7B-4C0A47413C74}">
      <dgm:prSet/>
      <dgm:spPr/>
      <dgm:t>
        <a:bodyPr/>
        <a:lstStyle/>
        <a:p>
          <a:endParaRPr lang="zh-TW" altLang="en-US"/>
        </a:p>
      </dgm:t>
    </dgm:pt>
    <dgm:pt modelId="{E40946FF-45B5-45E3-BD00-A6348AE23B25}">
      <dgm:prSet phldrT="[文字]">
        <dgm:style>
          <a:lnRef idx="1">
            <a:schemeClr val="accent6"/>
          </a:lnRef>
          <a:fillRef idx="2">
            <a:schemeClr val="accent6"/>
          </a:fillRef>
          <a:effectRef idx="1">
            <a:schemeClr val="accent6"/>
          </a:effectRef>
          <a:fontRef idx="minor">
            <a:schemeClr val="dk1"/>
          </a:fontRef>
        </dgm:style>
      </dgm:prSet>
      <dgm:spPr/>
      <dgm:t>
        <a:bodyPr/>
        <a:lstStyle/>
        <a:p>
          <a:r>
            <a:rPr lang="zh-TW" altLang="en-US" dirty="0" smtClean="0">
              <a:latin typeface="華康少女文字W5" pitchFamily="81" charset="-120"/>
              <a:ea typeface="華康少女文字W5" pitchFamily="81" charset="-120"/>
            </a:rPr>
            <a:t>甄試（書面資料審查、面試）</a:t>
          </a:r>
          <a:endParaRPr lang="zh-TW" altLang="en-US" dirty="0">
            <a:latin typeface="華康少女文字W5" pitchFamily="81" charset="-120"/>
            <a:ea typeface="華康少女文字W5" pitchFamily="81" charset="-120"/>
          </a:endParaRPr>
        </a:p>
      </dgm:t>
    </dgm:pt>
    <dgm:pt modelId="{A6EAC81B-D408-4EE1-8300-7E03E0613170}" type="parTrans" cxnId="{ADA86783-07A2-43FB-A2BC-3DB354F40491}">
      <dgm:prSet/>
      <dgm:spPr/>
      <dgm:t>
        <a:bodyPr/>
        <a:lstStyle/>
        <a:p>
          <a:endParaRPr lang="zh-TW" altLang="en-US"/>
        </a:p>
      </dgm:t>
    </dgm:pt>
    <dgm:pt modelId="{49E0D3C3-D3B3-41DE-B3D6-9DAA1D812936}" type="sibTrans" cxnId="{ADA86783-07A2-43FB-A2BC-3DB354F40491}">
      <dgm:prSet/>
      <dgm:spPr/>
      <dgm:t>
        <a:bodyPr/>
        <a:lstStyle/>
        <a:p>
          <a:endParaRPr lang="zh-TW" altLang="en-US"/>
        </a:p>
      </dgm:t>
    </dgm:pt>
    <dgm:pt modelId="{E53F11A5-A4A2-480C-AA91-46E6CF43BB2A}" type="pres">
      <dgm:prSet presAssocID="{84A68B93-0607-4C3B-9F2B-C80FDEC488ED}" presName="linearFlow" presStyleCnt="0">
        <dgm:presLayoutVars>
          <dgm:resizeHandles val="exact"/>
        </dgm:presLayoutVars>
      </dgm:prSet>
      <dgm:spPr/>
    </dgm:pt>
    <dgm:pt modelId="{EB3358CA-8D5A-47CD-8CB3-E7A2F47D1199}" type="pres">
      <dgm:prSet presAssocID="{96A05FF2-D02F-4711-BFB0-0D50753984AC}" presName="node" presStyleLbl="node1" presStyleIdx="0" presStyleCnt="2" custLinFactNeighborY="-3220">
        <dgm:presLayoutVars>
          <dgm:bulletEnabled val="1"/>
        </dgm:presLayoutVars>
      </dgm:prSet>
      <dgm:spPr/>
      <dgm:t>
        <a:bodyPr/>
        <a:lstStyle/>
        <a:p>
          <a:endParaRPr lang="zh-TW" altLang="en-US"/>
        </a:p>
      </dgm:t>
    </dgm:pt>
    <dgm:pt modelId="{06614B07-8AB2-40B7-8FFC-9530715DD2E0}" type="pres">
      <dgm:prSet presAssocID="{E42B5358-71B6-4EFF-BABA-C67E71E7B74D}" presName="sibTrans" presStyleLbl="sibTrans2D1" presStyleIdx="0" presStyleCnt="1"/>
      <dgm:spPr/>
      <dgm:t>
        <a:bodyPr/>
        <a:lstStyle/>
        <a:p>
          <a:endParaRPr lang="zh-TW" altLang="en-US"/>
        </a:p>
      </dgm:t>
    </dgm:pt>
    <dgm:pt modelId="{2E678873-403A-4D67-B02D-D6E3532D3526}" type="pres">
      <dgm:prSet presAssocID="{E42B5358-71B6-4EFF-BABA-C67E71E7B74D}" presName="connectorText" presStyleLbl="sibTrans2D1" presStyleIdx="0" presStyleCnt="1"/>
      <dgm:spPr/>
      <dgm:t>
        <a:bodyPr/>
        <a:lstStyle/>
        <a:p>
          <a:endParaRPr lang="zh-TW" altLang="en-US"/>
        </a:p>
      </dgm:t>
    </dgm:pt>
    <dgm:pt modelId="{E7D73E12-C589-4C09-9C78-6A705F85ACF3}" type="pres">
      <dgm:prSet presAssocID="{E40946FF-45B5-45E3-BD00-A6348AE23B25}" presName="node" presStyleLbl="node1" presStyleIdx="1" presStyleCnt="2">
        <dgm:presLayoutVars>
          <dgm:bulletEnabled val="1"/>
        </dgm:presLayoutVars>
      </dgm:prSet>
      <dgm:spPr/>
      <dgm:t>
        <a:bodyPr/>
        <a:lstStyle/>
        <a:p>
          <a:endParaRPr lang="zh-TW" altLang="en-US"/>
        </a:p>
      </dgm:t>
    </dgm:pt>
  </dgm:ptLst>
  <dgm:cxnLst>
    <dgm:cxn modelId="{A8776610-2BA8-4EB9-9E7B-4C0A47413C74}" srcId="{84A68B93-0607-4C3B-9F2B-C80FDEC488ED}" destId="{96A05FF2-D02F-4711-BFB0-0D50753984AC}" srcOrd="0" destOrd="0" parTransId="{759F4E45-D142-4C33-A314-7A9933D47CB0}" sibTransId="{E42B5358-71B6-4EFF-BABA-C67E71E7B74D}"/>
    <dgm:cxn modelId="{A54B9299-BE8B-441B-87C6-F5A18D262974}" type="presOf" srcId="{E42B5358-71B6-4EFF-BABA-C67E71E7B74D}" destId="{2E678873-403A-4D67-B02D-D6E3532D3526}" srcOrd="1" destOrd="0" presId="urn:microsoft.com/office/officeart/2005/8/layout/process2"/>
    <dgm:cxn modelId="{A1AA03DB-15DE-402B-BD09-DE10B39E8833}" type="presOf" srcId="{E40946FF-45B5-45E3-BD00-A6348AE23B25}" destId="{E7D73E12-C589-4C09-9C78-6A705F85ACF3}" srcOrd="0" destOrd="0" presId="urn:microsoft.com/office/officeart/2005/8/layout/process2"/>
    <dgm:cxn modelId="{919356A9-D28B-4356-A8A5-634FF373793C}" type="presOf" srcId="{E42B5358-71B6-4EFF-BABA-C67E71E7B74D}" destId="{06614B07-8AB2-40B7-8FFC-9530715DD2E0}" srcOrd="0" destOrd="0" presId="urn:microsoft.com/office/officeart/2005/8/layout/process2"/>
    <dgm:cxn modelId="{DC826732-4CBE-4357-A8EB-2E565F556351}" type="presOf" srcId="{84A68B93-0607-4C3B-9F2B-C80FDEC488ED}" destId="{E53F11A5-A4A2-480C-AA91-46E6CF43BB2A}" srcOrd="0" destOrd="0" presId="urn:microsoft.com/office/officeart/2005/8/layout/process2"/>
    <dgm:cxn modelId="{06BF1D3C-C498-4989-98FE-7E8CB69AFC02}" type="presOf" srcId="{96A05FF2-D02F-4711-BFB0-0D50753984AC}" destId="{EB3358CA-8D5A-47CD-8CB3-E7A2F47D1199}" srcOrd="0" destOrd="0" presId="urn:microsoft.com/office/officeart/2005/8/layout/process2"/>
    <dgm:cxn modelId="{ADA86783-07A2-43FB-A2BC-3DB354F40491}" srcId="{84A68B93-0607-4C3B-9F2B-C80FDEC488ED}" destId="{E40946FF-45B5-45E3-BD00-A6348AE23B25}" srcOrd="1" destOrd="0" parTransId="{A6EAC81B-D408-4EE1-8300-7E03E0613170}" sibTransId="{49E0D3C3-D3B3-41DE-B3D6-9DAA1D812936}"/>
    <dgm:cxn modelId="{12B5BDB3-8CAC-4A9B-8D3B-3BFEB2201C56}" type="presParOf" srcId="{E53F11A5-A4A2-480C-AA91-46E6CF43BB2A}" destId="{EB3358CA-8D5A-47CD-8CB3-E7A2F47D1199}" srcOrd="0" destOrd="0" presId="urn:microsoft.com/office/officeart/2005/8/layout/process2"/>
    <dgm:cxn modelId="{43E3091F-8916-420E-8392-7B8A41485A7C}" type="presParOf" srcId="{E53F11A5-A4A2-480C-AA91-46E6CF43BB2A}" destId="{06614B07-8AB2-40B7-8FFC-9530715DD2E0}" srcOrd="1" destOrd="0" presId="urn:microsoft.com/office/officeart/2005/8/layout/process2"/>
    <dgm:cxn modelId="{347D02D8-BE13-4A91-B52B-EF36C1D92FE1}" type="presParOf" srcId="{06614B07-8AB2-40B7-8FFC-9530715DD2E0}" destId="{2E678873-403A-4D67-B02D-D6E3532D3526}" srcOrd="0" destOrd="0" presId="urn:microsoft.com/office/officeart/2005/8/layout/process2"/>
    <dgm:cxn modelId="{18407203-1221-41DB-A594-7109F5171DC6}" type="presParOf" srcId="{E53F11A5-A4A2-480C-AA91-46E6CF43BB2A}" destId="{E7D73E12-C589-4C09-9C78-6A705F85ACF3}" srcOrd="2"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4A68B93-0607-4C3B-9F2B-C80FDEC488ED}" type="doc">
      <dgm:prSet loTypeId="urn:microsoft.com/office/officeart/2005/8/layout/process2" loCatId="process" qsTypeId="urn:microsoft.com/office/officeart/2005/8/quickstyle/simple3" qsCatId="simple" csTypeId="urn:microsoft.com/office/officeart/2005/8/colors/accent3_5" csCatId="accent3" phldr="1"/>
      <dgm:spPr/>
    </dgm:pt>
    <dgm:pt modelId="{96A05FF2-D02F-4711-BFB0-0D50753984AC}">
      <dgm:prSet phldrT="[文字]" custT="1"/>
      <dgm:spPr/>
      <dgm:t>
        <a:bodyPr/>
        <a:lstStyle/>
        <a:p>
          <a:r>
            <a:rPr lang="zh-TW" altLang="en-US" sz="3200" dirty="0" smtClean="0">
              <a:latin typeface="華康少女文字W5" pitchFamily="81" charset="-120"/>
              <a:ea typeface="華康少女文字W5" pitchFamily="81" charset="-120"/>
            </a:rPr>
            <a:t>學測成績篩選</a:t>
          </a:r>
          <a:endParaRPr lang="zh-TW" altLang="en-US" sz="3200" dirty="0">
            <a:latin typeface="華康少女文字W5" pitchFamily="81" charset="-120"/>
            <a:ea typeface="華康少女文字W5" pitchFamily="81" charset="-120"/>
          </a:endParaRPr>
        </a:p>
      </dgm:t>
    </dgm:pt>
    <dgm:pt modelId="{759F4E45-D142-4C33-A314-7A9933D47CB0}" type="parTrans" cxnId="{A8776610-2BA8-4EB9-9E7B-4C0A47413C74}">
      <dgm:prSet/>
      <dgm:spPr/>
      <dgm:t>
        <a:bodyPr/>
        <a:lstStyle/>
        <a:p>
          <a:endParaRPr lang="zh-TW" altLang="en-US"/>
        </a:p>
      </dgm:t>
    </dgm:pt>
    <dgm:pt modelId="{E42B5358-71B6-4EFF-BABA-C67E71E7B74D}" type="sibTrans" cxnId="{A8776610-2BA8-4EB9-9E7B-4C0A47413C74}">
      <dgm:prSet/>
      <dgm:spPr/>
      <dgm:t>
        <a:bodyPr/>
        <a:lstStyle/>
        <a:p>
          <a:endParaRPr lang="zh-TW" altLang="en-US"/>
        </a:p>
      </dgm:t>
    </dgm:pt>
    <dgm:pt modelId="{E40946FF-45B5-45E3-BD00-A6348AE23B25}">
      <dgm:prSet phldrT="[文字]" custT="1"/>
      <dgm:spPr/>
      <dgm:t>
        <a:bodyPr/>
        <a:lstStyle/>
        <a:p>
          <a:r>
            <a:rPr lang="zh-TW" altLang="en-US" sz="2400" dirty="0" smtClean="0">
              <a:latin typeface="華康少女文字W5" pitchFamily="81" charset="-120"/>
              <a:ea typeface="華康少女文字W5" pitchFamily="81" charset="-120"/>
            </a:rPr>
            <a:t>生活及情緒適應問卷、智力測驗、口試、面試及專長測驗</a:t>
          </a:r>
          <a:endParaRPr lang="zh-TW" altLang="en-US" sz="2400" dirty="0">
            <a:latin typeface="華康少女文字W5" pitchFamily="81" charset="-120"/>
            <a:ea typeface="華康少女文字W5" pitchFamily="81" charset="-120"/>
          </a:endParaRPr>
        </a:p>
      </dgm:t>
    </dgm:pt>
    <dgm:pt modelId="{A6EAC81B-D408-4EE1-8300-7E03E0613170}" type="parTrans" cxnId="{ADA86783-07A2-43FB-A2BC-3DB354F40491}">
      <dgm:prSet/>
      <dgm:spPr/>
      <dgm:t>
        <a:bodyPr/>
        <a:lstStyle/>
        <a:p>
          <a:endParaRPr lang="zh-TW" altLang="en-US"/>
        </a:p>
      </dgm:t>
    </dgm:pt>
    <dgm:pt modelId="{49E0D3C3-D3B3-41DE-B3D6-9DAA1D812936}" type="sibTrans" cxnId="{ADA86783-07A2-43FB-A2BC-3DB354F40491}">
      <dgm:prSet/>
      <dgm:spPr/>
      <dgm:t>
        <a:bodyPr/>
        <a:lstStyle/>
        <a:p>
          <a:endParaRPr lang="zh-TW" altLang="en-US"/>
        </a:p>
      </dgm:t>
    </dgm:pt>
    <dgm:pt modelId="{522ECAB5-4176-4370-A163-585515C1CD54}">
      <dgm:prSet phldrT="[文字]" custT="1"/>
      <dgm:spPr/>
      <dgm:t>
        <a:bodyPr/>
        <a:lstStyle/>
        <a:p>
          <a:r>
            <a:rPr lang="zh-TW" altLang="en-US" sz="3200" dirty="0" smtClean="0">
              <a:latin typeface="華康少女文字W5" pitchFamily="81" charset="-120"/>
              <a:ea typeface="華康少女文字W5" pitchFamily="81" charset="-120"/>
            </a:rPr>
            <a:t>體檢</a:t>
          </a:r>
          <a:endParaRPr lang="zh-TW" altLang="en-US" sz="3200" dirty="0">
            <a:latin typeface="華康少女文字W5" pitchFamily="81" charset="-120"/>
            <a:ea typeface="華康少女文字W5" pitchFamily="81" charset="-120"/>
          </a:endParaRPr>
        </a:p>
      </dgm:t>
    </dgm:pt>
    <dgm:pt modelId="{1AFD7643-BCBA-4AAF-9499-2A13C9B32F37}" type="parTrans" cxnId="{60FA5A41-C5E3-459E-87CE-F9A1D71C69D5}">
      <dgm:prSet/>
      <dgm:spPr/>
      <dgm:t>
        <a:bodyPr/>
        <a:lstStyle/>
        <a:p>
          <a:endParaRPr lang="zh-TW" altLang="en-US"/>
        </a:p>
      </dgm:t>
    </dgm:pt>
    <dgm:pt modelId="{FC36D57C-0DFC-4897-ADCC-F537A2C0F3DB}" type="sibTrans" cxnId="{60FA5A41-C5E3-459E-87CE-F9A1D71C69D5}">
      <dgm:prSet/>
      <dgm:spPr/>
      <dgm:t>
        <a:bodyPr/>
        <a:lstStyle/>
        <a:p>
          <a:endParaRPr lang="zh-TW" altLang="en-US"/>
        </a:p>
      </dgm:t>
    </dgm:pt>
    <dgm:pt modelId="{E53F11A5-A4A2-480C-AA91-46E6CF43BB2A}" type="pres">
      <dgm:prSet presAssocID="{84A68B93-0607-4C3B-9F2B-C80FDEC488ED}" presName="linearFlow" presStyleCnt="0">
        <dgm:presLayoutVars>
          <dgm:resizeHandles val="exact"/>
        </dgm:presLayoutVars>
      </dgm:prSet>
      <dgm:spPr/>
    </dgm:pt>
    <dgm:pt modelId="{C7ABCD11-2FD6-45ED-A5D3-4E2C5C7FB0BE}" type="pres">
      <dgm:prSet presAssocID="{522ECAB5-4176-4370-A163-585515C1CD54}" presName="node" presStyleLbl="node1" presStyleIdx="0" presStyleCnt="3" custLinFactNeighborX="1069" custLinFactNeighborY="14398">
        <dgm:presLayoutVars>
          <dgm:bulletEnabled val="1"/>
        </dgm:presLayoutVars>
      </dgm:prSet>
      <dgm:spPr/>
      <dgm:t>
        <a:bodyPr/>
        <a:lstStyle/>
        <a:p>
          <a:endParaRPr lang="zh-TW" altLang="en-US"/>
        </a:p>
      </dgm:t>
    </dgm:pt>
    <dgm:pt modelId="{FABE4872-8CDA-431B-BD67-EBC501FC18D2}" type="pres">
      <dgm:prSet presAssocID="{FC36D57C-0DFC-4897-ADCC-F537A2C0F3DB}" presName="sibTrans" presStyleLbl="sibTrans2D1" presStyleIdx="0" presStyleCnt="2"/>
      <dgm:spPr/>
      <dgm:t>
        <a:bodyPr/>
        <a:lstStyle/>
        <a:p>
          <a:endParaRPr lang="zh-TW" altLang="en-US"/>
        </a:p>
      </dgm:t>
    </dgm:pt>
    <dgm:pt modelId="{E3B43C9C-D530-42F6-975F-83FBC75AFC06}" type="pres">
      <dgm:prSet presAssocID="{FC36D57C-0DFC-4897-ADCC-F537A2C0F3DB}" presName="connectorText" presStyleLbl="sibTrans2D1" presStyleIdx="0" presStyleCnt="2"/>
      <dgm:spPr/>
      <dgm:t>
        <a:bodyPr/>
        <a:lstStyle/>
        <a:p>
          <a:endParaRPr lang="zh-TW" altLang="en-US"/>
        </a:p>
      </dgm:t>
    </dgm:pt>
    <dgm:pt modelId="{EB3358CA-8D5A-47CD-8CB3-E7A2F47D1199}" type="pres">
      <dgm:prSet presAssocID="{96A05FF2-D02F-4711-BFB0-0D50753984AC}" presName="node" presStyleLbl="node1" presStyleIdx="1" presStyleCnt="3" custLinFactNeighborX="-74811" custLinFactNeighborY="-15701">
        <dgm:presLayoutVars>
          <dgm:bulletEnabled val="1"/>
        </dgm:presLayoutVars>
      </dgm:prSet>
      <dgm:spPr/>
      <dgm:t>
        <a:bodyPr/>
        <a:lstStyle/>
        <a:p>
          <a:endParaRPr lang="zh-TW" altLang="en-US"/>
        </a:p>
      </dgm:t>
    </dgm:pt>
    <dgm:pt modelId="{06614B07-8AB2-40B7-8FFC-9530715DD2E0}" type="pres">
      <dgm:prSet presAssocID="{E42B5358-71B6-4EFF-BABA-C67E71E7B74D}" presName="sibTrans" presStyleLbl="sibTrans2D1" presStyleIdx="1" presStyleCnt="2"/>
      <dgm:spPr/>
      <dgm:t>
        <a:bodyPr/>
        <a:lstStyle/>
        <a:p>
          <a:endParaRPr lang="zh-TW" altLang="en-US"/>
        </a:p>
      </dgm:t>
    </dgm:pt>
    <dgm:pt modelId="{2E678873-403A-4D67-B02D-D6E3532D3526}" type="pres">
      <dgm:prSet presAssocID="{E42B5358-71B6-4EFF-BABA-C67E71E7B74D}" presName="connectorText" presStyleLbl="sibTrans2D1" presStyleIdx="1" presStyleCnt="2"/>
      <dgm:spPr/>
      <dgm:t>
        <a:bodyPr/>
        <a:lstStyle/>
        <a:p>
          <a:endParaRPr lang="zh-TW" altLang="en-US"/>
        </a:p>
      </dgm:t>
    </dgm:pt>
    <dgm:pt modelId="{E7D73E12-C589-4C09-9C78-6A705F85ACF3}" type="pres">
      <dgm:prSet presAssocID="{E40946FF-45B5-45E3-BD00-A6348AE23B25}" presName="node" presStyleLbl="node1" presStyleIdx="2" presStyleCnt="3">
        <dgm:presLayoutVars>
          <dgm:bulletEnabled val="1"/>
        </dgm:presLayoutVars>
      </dgm:prSet>
      <dgm:spPr/>
      <dgm:t>
        <a:bodyPr/>
        <a:lstStyle/>
        <a:p>
          <a:endParaRPr lang="zh-TW" altLang="en-US"/>
        </a:p>
      </dgm:t>
    </dgm:pt>
  </dgm:ptLst>
  <dgm:cxnLst>
    <dgm:cxn modelId="{7F89435E-4C5C-43A3-98DE-0EA410AE92CD}" type="presOf" srcId="{FC36D57C-0DFC-4897-ADCC-F537A2C0F3DB}" destId="{E3B43C9C-D530-42F6-975F-83FBC75AFC06}" srcOrd="1" destOrd="0" presId="urn:microsoft.com/office/officeart/2005/8/layout/process2"/>
    <dgm:cxn modelId="{092F44A0-B03B-4AC3-8B7F-CC9D5DBFD1CB}" type="presOf" srcId="{522ECAB5-4176-4370-A163-585515C1CD54}" destId="{C7ABCD11-2FD6-45ED-A5D3-4E2C5C7FB0BE}" srcOrd="0" destOrd="0" presId="urn:microsoft.com/office/officeart/2005/8/layout/process2"/>
    <dgm:cxn modelId="{A8776610-2BA8-4EB9-9E7B-4C0A47413C74}" srcId="{84A68B93-0607-4C3B-9F2B-C80FDEC488ED}" destId="{96A05FF2-D02F-4711-BFB0-0D50753984AC}" srcOrd="1" destOrd="0" parTransId="{759F4E45-D142-4C33-A314-7A9933D47CB0}" sibTransId="{E42B5358-71B6-4EFF-BABA-C67E71E7B74D}"/>
    <dgm:cxn modelId="{324E60DC-7276-4127-9C29-49B5035B7B6B}" type="presOf" srcId="{E42B5358-71B6-4EFF-BABA-C67E71E7B74D}" destId="{06614B07-8AB2-40B7-8FFC-9530715DD2E0}" srcOrd="0" destOrd="0" presId="urn:microsoft.com/office/officeart/2005/8/layout/process2"/>
    <dgm:cxn modelId="{3C98961C-2C7A-4820-9EF7-411AEEC075D9}" type="presOf" srcId="{E42B5358-71B6-4EFF-BABA-C67E71E7B74D}" destId="{2E678873-403A-4D67-B02D-D6E3532D3526}" srcOrd="1" destOrd="0" presId="urn:microsoft.com/office/officeart/2005/8/layout/process2"/>
    <dgm:cxn modelId="{A340B4BE-7D56-441E-87B7-D152EB07F81D}" type="presOf" srcId="{FC36D57C-0DFC-4897-ADCC-F537A2C0F3DB}" destId="{FABE4872-8CDA-431B-BD67-EBC501FC18D2}" srcOrd="0" destOrd="0" presId="urn:microsoft.com/office/officeart/2005/8/layout/process2"/>
    <dgm:cxn modelId="{32DF8EA5-685C-4165-97F8-F902EEC49B9C}" type="presOf" srcId="{96A05FF2-D02F-4711-BFB0-0D50753984AC}" destId="{EB3358CA-8D5A-47CD-8CB3-E7A2F47D1199}" srcOrd="0" destOrd="0" presId="urn:microsoft.com/office/officeart/2005/8/layout/process2"/>
    <dgm:cxn modelId="{ADA86783-07A2-43FB-A2BC-3DB354F40491}" srcId="{84A68B93-0607-4C3B-9F2B-C80FDEC488ED}" destId="{E40946FF-45B5-45E3-BD00-A6348AE23B25}" srcOrd="2" destOrd="0" parTransId="{A6EAC81B-D408-4EE1-8300-7E03E0613170}" sibTransId="{49E0D3C3-D3B3-41DE-B3D6-9DAA1D812936}"/>
    <dgm:cxn modelId="{60FA5A41-C5E3-459E-87CE-F9A1D71C69D5}" srcId="{84A68B93-0607-4C3B-9F2B-C80FDEC488ED}" destId="{522ECAB5-4176-4370-A163-585515C1CD54}" srcOrd="0" destOrd="0" parTransId="{1AFD7643-BCBA-4AAF-9499-2A13C9B32F37}" sibTransId="{FC36D57C-0DFC-4897-ADCC-F537A2C0F3DB}"/>
    <dgm:cxn modelId="{06EDCD15-94C7-4CE1-984C-EB7930D73DF9}" type="presOf" srcId="{84A68B93-0607-4C3B-9F2B-C80FDEC488ED}" destId="{E53F11A5-A4A2-480C-AA91-46E6CF43BB2A}" srcOrd="0" destOrd="0" presId="urn:microsoft.com/office/officeart/2005/8/layout/process2"/>
    <dgm:cxn modelId="{E7B66216-B08F-4F92-BD56-88F7AC40E54D}" type="presOf" srcId="{E40946FF-45B5-45E3-BD00-A6348AE23B25}" destId="{E7D73E12-C589-4C09-9C78-6A705F85ACF3}" srcOrd="0" destOrd="0" presId="urn:microsoft.com/office/officeart/2005/8/layout/process2"/>
    <dgm:cxn modelId="{38966DC3-675B-420C-8FFA-7751A54D6EF9}" type="presParOf" srcId="{E53F11A5-A4A2-480C-AA91-46E6CF43BB2A}" destId="{C7ABCD11-2FD6-45ED-A5D3-4E2C5C7FB0BE}" srcOrd="0" destOrd="0" presId="urn:microsoft.com/office/officeart/2005/8/layout/process2"/>
    <dgm:cxn modelId="{2D8C93FA-BF99-4993-930F-4DF009D1689A}" type="presParOf" srcId="{E53F11A5-A4A2-480C-AA91-46E6CF43BB2A}" destId="{FABE4872-8CDA-431B-BD67-EBC501FC18D2}" srcOrd="1" destOrd="0" presId="urn:microsoft.com/office/officeart/2005/8/layout/process2"/>
    <dgm:cxn modelId="{3E151206-A79A-46C0-99DA-A32D45BC926E}" type="presParOf" srcId="{FABE4872-8CDA-431B-BD67-EBC501FC18D2}" destId="{E3B43C9C-D530-42F6-975F-83FBC75AFC06}" srcOrd="0" destOrd="0" presId="urn:microsoft.com/office/officeart/2005/8/layout/process2"/>
    <dgm:cxn modelId="{5289CBD2-12AE-463D-8B5B-CB1014F3FF34}" type="presParOf" srcId="{E53F11A5-A4A2-480C-AA91-46E6CF43BB2A}" destId="{EB3358CA-8D5A-47CD-8CB3-E7A2F47D1199}" srcOrd="2" destOrd="0" presId="urn:microsoft.com/office/officeart/2005/8/layout/process2"/>
    <dgm:cxn modelId="{25FDCACF-B321-48E8-BFA1-0B36098BBF46}" type="presParOf" srcId="{E53F11A5-A4A2-480C-AA91-46E6CF43BB2A}" destId="{06614B07-8AB2-40B7-8FFC-9530715DD2E0}" srcOrd="3" destOrd="0" presId="urn:microsoft.com/office/officeart/2005/8/layout/process2"/>
    <dgm:cxn modelId="{923B3837-FA5C-4E02-A436-3C646588FC70}" type="presParOf" srcId="{06614B07-8AB2-40B7-8FFC-9530715DD2E0}" destId="{2E678873-403A-4D67-B02D-D6E3532D3526}" srcOrd="0" destOrd="0" presId="urn:microsoft.com/office/officeart/2005/8/layout/process2"/>
    <dgm:cxn modelId="{732E997A-8A97-4DEE-B541-021CB653C9FA}" type="presParOf" srcId="{E53F11A5-A4A2-480C-AA91-46E6CF43BB2A}" destId="{E7D73E12-C589-4C09-9C78-6A705F85ACF3}" srcOrd="4"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4A68B93-0607-4C3B-9F2B-C80FDEC488ED}" type="doc">
      <dgm:prSet loTypeId="urn:microsoft.com/office/officeart/2005/8/layout/process2" loCatId="process" qsTypeId="urn:microsoft.com/office/officeart/2005/8/quickstyle/simple3" qsCatId="simple" csTypeId="urn:microsoft.com/office/officeart/2005/8/colors/accent6_5" csCatId="accent6" phldr="1"/>
      <dgm:spPr/>
    </dgm:pt>
    <dgm:pt modelId="{96A05FF2-D02F-4711-BFB0-0D50753984AC}">
      <dgm:prSet phldrT="[文字]">
        <dgm:style>
          <a:lnRef idx="1">
            <a:schemeClr val="accent6"/>
          </a:lnRef>
          <a:fillRef idx="2">
            <a:schemeClr val="accent6"/>
          </a:fillRef>
          <a:effectRef idx="1">
            <a:schemeClr val="accent6"/>
          </a:effectRef>
          <a:fontRef idx="minor">
            <a:schemeClr val="dk1"/>
          </a:fontRef>
        </dgm:style>
      </dgm:prSet>
      <dgm:spPr/>
      <dgm:t>
        <a:bodyPr/>
        <a:lstStyle/>
        <a:p>
          <a:r>
            <a:rPr lang="zh-TW" altLang="en-US" dirty="0" smtClean="0">
              <a:latin typeface="華康少女文字W5" pitchFamily="81" charset="-120"/>
              <a:ea typeface="華康少女文字W5" pitchFamily="81" charset="-120"/>
            </a:rPr>
            <a:t>學測成績篩選</a:t>
          </a:r>
          <a:endParaRPr lang="zh-TW" altLang="en-US" dirty="0">
            <a:latin typeface="華康少女文字W5" pitchFamily="81" charset="-120"/>
            <a:ea typeface="華康少女文字W5" pitchFamily="81" charset="-120"/>
          </a:endParaRPr>
        </a:p>
      </dgm:t>
    </dgm:pt>
    <dgm:pt modelId="{759F4E45-D142-4C33-A314-7A9933D47CB0}" type="parTrans" cxnId="{A8776610-2BA8-4EB9-9E7B-4C0A47413C74}">
      <dgm:prSet/>
      <dgm:spPr/>
      <dgm:t>
        <a:bodyPr/>
        <a:lstStyle/>
        <a:p>
          <a:endParaRPr lang="zh-TW" altLang="en-US"/>
        </a:p>
      </dgm:t>
    </dgm:pt>
    <dgm:pt modelId="{E42B5358-71B6-4EFF-BABA-C67E71E7B74D}" type="sibTrans" cxnId="{A8776610-2BA8-4EB9-9E7B-4C0A47413C74}">
      <dgm:prSet/>
      <dgm:spPr/>
      <dgm:t>
        <a:bodyPr/>
        <a:lstStyle/>
        <a:p>
          <a:endParaRPr lang="zh-TW" altLang="en-US"/>
        </a:p>
      </dgm:t>
    </dgm:pt>
    <dgm:pt modelId="{E40946FF-45B5-45E3-BD00-A6348AE23B25}">
      <dgm:prSet phldrT="[文字]">
        <dgm:style>
          <a:lnRef idx="1">
            <a:schemeClr val="accent6"/>
          </a:lnRef>
          <a:fillRef idx="2">
            <a:schemeClr val="accent6"/>
          </a:fillRef>
          <a:effectRef idx="1">
            <a:schemeClr val="accent6"/>
          </a:effectRef>
          <a:fontRef idx="minor">
            <a:schemeClr val="dk1"/>
          </a:fontRef>
        </dgm:style>
      </dgm:prSet>
      <dgm:spPr/>
      <dgm:t>
        <a:bodyPr/>
        <a:lstStyle/>
        <a:p>
          <a:r>
            <a:rPr lang="zh-TW" altLang="en-US" dirty="0" smtClean="0">
              <a:latin typeface="華康少女文字W5" pitchFamily="81" charset="-120"/>
              <a:ea typeface="華康少女文字W5" pitchFamily="81" charset="-120"/>
            </a:rPr>
            <a:t>體格檢查、口試、體能測驗</a:t>
          </a:r>
          <a:endParaRPr lang="zh-TW" altLang="en-US" dirty="0">
            <a:latin typeface="華康少女文字W5" pitchFamily="81" charset="-120"/>
            <a:ea typeface="華康少女文字W5" pitchFamily="81" charset="-120"/>
          </a:endParaRPr>
        </a:p>
      </dgm:t>
    </dgm:pt>
    <dgm:pt modelId="{A6EAC81B-D408-4EE1-8300-7E03E0613170}" type="parTrans" cxnId="{ADA86783-07A2-43FB-A2BC-3DB354F40491}">
      <dgm:prSet/>
      <dgm:spPr/>
      <dgm:t>
        <a:bodyPr/>
        <a:lstStyle/>
        <a:p>
          <a:endParaRPr lang="zh-TW" altLang="en-US"/>
        </a:p>
      </dgm:t>
    </dgm:pt>
    <dgm:pt modelId="{49E0D3C3-D3B3-41DE-B3D6-9DAA1D812936}" type="sibTrans" cxnId="{ADA86783-07A2-43FB-A2BC-3DB354F40491}">
      <dgm:prSet/>
      <dgm:spPr/>
      <dgm:t>
        <a:bodyPr/>
        <a:lstStyle/>
        <a:p>
          <a:endParaRPr lang="zh-TW" altLang="en-US"/>
        </a:p>
      </dgm:t>
    </dgm:pt>
    <dgm:pt modelId="{E53F11A5-A4A2-480C-AA91-46E6CF43BB2A}" type="pres">
      <dgm:prSet presAssocID="{84A68B93-0607-4C3B-9F2B-C80FDEC488ED}" presName="linearFlow" presStyleCnt="0">
        <dgm:presLayoutVars>
          <dgm:resizeHandles val="exact"/>
        </dgm:presLayoutVars>
      </dgm:prSet>
      <dgm:spPr/>
    </dgm:pt>
    <dgm:pt modelId="{EB3358CA-8D5A-47CD-8CB3-E7A2F47D1199}" type="pres">
      <dgm:prSet presAssocID="{96A05FF2-D02F-4711-BFB0-0D50753984AC}" presName="node" presStyleLbl="node1" presStyleIdx="0" presStyleCnt="2" custLinFactNeighborY="-3220">
        <dgm:presLayoutVars>
          <dgm:bulletEnabled val="1"/>
        </dgm:presLayoutVars>
      </dgm:prSet>
      <dgm:spPr/>
      <dgm:t>
        <a:bodyPr/>
        <a:lstStyle/>
        <a:p>
          <a:endParaRPr lang="zh-TW" altLang="en-US"/>
        </a:p>
      </dgm:t>
    </dgm:pt>
    <dgm:pt modelId="{06614B07-8AB2-40B7-8FFC-9530715DD2E0}" type="pres">
      <dgm:prSet presAssocID="{E42B5358-71B6-4EFF-BABA-C67E71E7B74D}" presName="sibTrans" presStyleLbl="sibTrans2D1" presStyleIdx="0" presStyleCnt="1"/>
      <dgm:spPr/>
      <dgm:t>
        <a:bodyPr/>
        <a:lstStyle/>
        <a:p>
          <a:endParaRPr lang="zh-TW" altLang="en-US"/>
        </a:p>
      </dgm:t>
    </dgm:pt>
    <dgm:pt modelId="{2E678873-403A-4D67-B02D-D6E3532D3526}" type="pres">
      <dgm:prSet presAssocID="{E42B5358-71B6-4EFF-BABA-C67E71E7B74D}" presName="connectorText" presStyleLbl="sibTrans2D1" presStyleIdx="0" presStyleCnt="1"/>
      <dgm:spPr/>
      <dgm:t>
        <a:bodyPr/>
        <a:lstStyle/>
        <a:p>
          <a:endParaRPr lang="zh-TW" altLang="en-US"/>
        </a:p>
      </dgm:t>
    </dgm:pt>
    <dgm:pt modelId="{E7D73E12-C589-4C09-9C78-6A705F85ACF3}" type="pres">
      <dgm:prSet presAssocID="{E40946FF-45B5-45E3-BD00-A6348AE23B25}" presName="node" presStyleLbl="node1" presStyleIdx="1" presStyleCnt="2">
        <dgm:presLayoutVars>
          <dgm:bulletEnabled val="1"/>
        </dgm:presLayoutVars>
      </dgm:prSet>
      <dgm:spPr/>
      <dgm:t>
        <a:bodyPr/>
        <a:lstStyle/>
        <a:p>
          <a:endParaRPr lang="zh-TW" altLang="en-US"/>
        </a:p>
      </dgm:t>
    </dgm:pt>
  </dgm:ptLst>
  <dgm:cxnLst>
    <dgm:cxn modelId="{C36779A6-99AB-4CFC-B76C-95A0DCADE5A3}" type="presOf" srcId="{84A68B93-0607-4C3B-9F2B-C80FDEC488ED}" destId="{E53F11A5-A4A2-480C-AA91-46E6CF43BB2A}" srcOrd="0" destOrd="0" presId="urn:microsoft.com/office/officeart/2005/8/layout/process2"/>
    <dgm:cxn modelId="{8488DC8E-7F8D-4DCD-8045-F74E2C80B3AB}" type="presOf" srcId="{E42B5358-71B6-4EFF-BABA-C67E71E7B74D}" destId="{2E678873-403A-4D67-B02D-D6E3532D3526}" srcOrd="1" destOrd="0" presId="urn:microsoft.com/office/officeart/2005/8/layout/process2"/>
    <dgm:cxn modelId="{A8776610-2BA8-4EB9-9E7B-4C0A47413C74}" srcId="{84A68B93-0607-4C3B-9F2B-C80FDEC488ED}" destId="{96A05FF2-D02F-4711-BFB0-0D50753984AC}" srcOrd="0" destOrd="0" parTransId="{759F4E45-D142-4C33-A314-7A9933D47CB0}" sibTransId="{E42B5358-71B6-4EFF-BABA-C67E71E7B74D}"/>
    <dgm:cxn modelId="{70FA480D-5CF9-4F89-ADEF-E91502BEFAEB}" type="presOf" srcId="{E42B5358-71B6-4EFF-BABA-C67E71E7B74D}" destId="{06614B07-8AB2-40B7-8FFC-9530715DD2E0}" srcOrd="0" destOrd="0" presId="urn:microsoft.com/office/officeart/2005/8/layout/process2"/>
    <dgm:cxn modelId="{E882FFA5-342D-4D08-842E-A0EDD0C8367B}" type="presOf" srcId="{96A05FF2-D02F-4711-BFB0-0D50753984AC}" destId="{EB3358CA-8D5A-47CD-8CB3-E7A2F47D1199}" srcOrd="0" destOrd="0" presId="urn:microsoft.com/office/officeart/2005/8/layout/process2"/>
    <dgm:cxn modelId="{4D9EF484-F7E2-4E4E-B632-4F6B90BB398C}" type="presOf" srcId="{E40946FF-45B5-45E3-BD00-A6348AE23B25}" destId="{E7D73E12-C589-4C09-9C78-6A705F85ACF3}" srcOrd="0" destOrd="0" presId="urn:microsoft.com/office/officeart/2005/8/layout/process2"/>
    <dgm:cxn modelId="{ADA86783-07A2-43FB-A2BC-3DB354F40491}" srcId="{84A68B93-0607-4C3B-9F2B-C80FDEC488ED}" destId="{E40946FF-45B5-45E3-BD00-A6348AE23B25}" srcOrd="1" destOrd="0" parTransId="{A6EAC81B-D408-4EE1-8300-7E03E0613170}" sibTransId="{49E0D3C3-D3B3-41DE-B3D6-9DAA1D812936}"/>
    <dgm:cxn modelId="{00F960C2-7967-40FC-A357-ECC45009AC53}" type="presParOf" srcId="{E53F11A5-A4A2-480C-AA91-46E6CF43BB2A}" destId="{EB3358CA-8D5A-47CD-8CB3-E7A2F47D1199}" srcOrd="0" destOrd="0" presId="urn:microsoft.com/office/officeart/2005/8/layout/process2"/>
    <dgm:cxn modelId="{0E63F922-2853-4FC2-BBCC-F631E0716B27}" type="presParOf" srcId="{E53F11A5-A4A2-480C-AA91-46E6CF43BB2A}" destId="{06614B07-8AB2-40B7-8FFC-9530715DD2E0}" srcOrd="1" destOrd="0" presId="urn:microsoft.com/office/officeart/2005/8/layout/process2"/>
    <dgm:cxn modelId="{0B7F7D54-A4A3-4EEF-953F-EC1FA68115A8}" type="presParOf" srcId="{06614B07-8AB2-40B7-8FFC-9530715DD2E0}" destId="{2E678873-403A-4D67-B02D-D6E3532D3526}" srcOrd="0" destOrd="0" presId="urn:microsoft.com/office/officeart/2005/8/layout/process2"/>
    <dgm:cxn modelId="{4C10F1BF-2C1C-4326-B28A-8129F2469ADC}" type="presParOf" srcId="{E53F11A5-A4A2-480C-AA91-46E6CF43BB2A}" destId="{E7D73E12-C589-4C09-9C78-6A705F85ACF3}" srcOrd="2"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4A68B93-0607-4C3B-9F2B-C80FDEC488ED}" type="doc">
      <dgm:prSet loTypeId="urn:microsoft.com/office/officeart/2005/8/layout/process2" loCatId="process" qsTypeId="urn:microsoft.com/office/officeart/2005/8/quickstyle/simple3" qsCatId="simple" csTypeId="urn:microsoft.com/office/officeart/2005/8/colors/accent3_2" csCatId="accent3" phldr="1"/>
      <dgm:spPr/>
    </dgm:pt>
    <dgm:pt modelId="{96A05FF2-D02F-4711-BFB0-0D50753984AC}">
      <dgm:prSet phldrT="[文字]" custT="1"/>
      <dgm:spPr/>
      <dgm:t>
        <a:bodyPr/>
        <a:lstStyle/>
        <a:p>
          <a:r>
            <a:rPr lang="zh-TW" altLang="en-US" sz="3200" dirty="0" smtClean="0">
              <a:latin typeface="華康少女文字W5" pitchFamily="81" charset="-120"/>
              <a:ea typeface="華康少女文字W5" pitchFamily="81" charset="-120"/>
            </a:rPr>
            <a:t>通過語文檢定</a:t>
          </a:r>
          <a:endParaRPr lang="zh-TW" altLang="en-US" sz="3200" dirty="0">
            <a:latin typeface="華康少女文字W5" pitchFamily="81" charset="-120"/>
            <a:ea typeface="華康少女文字W5" pitchFamily="81" charset="-120"/>
          </a:endParaRPr>
        </a:p>
      </dgm:t>
    </dgm:pt>
    <dgm:pt modelId="{759F4E45-D142-4C33-A314-7A9933D47CB0}" type="parTrans" cxnId="{A8776610-2BA8-4EB9-9E7B-4C0A47413C74}">
      <dgm:prSet/>
      <dgm:spPr/>
      <dgm:t>
        <a:bodyPr/>
        <a:lstStyle/>
        <a:p>
          <a:endParaRPr lang="zh-TW" altLang="en-US"/>
        </a:p>
      </dgm:t>
    </dgm:pt>
    <dgm:pt modelId="{E42B5358-71B6-4EFF-BABA-C67E71E7B74D}" type="sibTrans" cxnId="{A8776610-2BA8-4EB9-9E7B-4C0A47413C74}">
      <dgm:prSet/>
      <dgm:spPr/>
      <dgm:t>
        <a:bodyPr/>
        <a:lstStyle/>
        <a:p>
          <a:endParaRPr lang="zh-TW" altLang="en-US"/>
        </a:p>
      </dgm:t>
    </dgm:pt>
    <dgm:pt modelId="{E40946FF-45B5-45E3-BD00-A6348AE23B25}">
      <dgm:prSet phldrT="[文字]" custT="1"/>
      <dgm:spPr/>
      <dgm:t>
        <a:bodyPr/>
        <a:lstStyle/>
        <a:p>
          <a:r>
            <a:rPr lang="zh-TW" altLang="en-US" sz="3200" dirty="0" smtClean="0">
              <a:latin typeface="華康少女文字W5" pitchFamily="81" charset="-120"/>
              <a:ea typeface="華康少女文字W5" pitchFamily="81" charset="-120"/>
            </a:rPr>
            <a:t>提出申請</a:t>
          </a:r>
          <a:endParaRPr lang="zh-TW" altLang="en-US" sz="3200" dirty="0">
            <a:latin typeface="華康少女文字W5" pitchFamily="81" charset="-120"/>
            <a:ea typeface="華康少女文字W5" pitchFamily="81" charset="-120"/>
          </a:endParaRPr>
        </a:p>
      </dgm:t>
    </dgm:pt>
    <dgm:pt modelId="{A6EAC81B-D408-4EE1-8300-7E03E0613170}" type="parTrans" cxnId="{ADA86783-07A2-43FB-A2BC-3DB354F40491}">
      <dgm:prSet/>
      <dgm:spPr/>
      <dgm:t>
        <a:bodyPr/>
        <a:lstStyle/>
        <a:p>
          <a:endParaRPr lang="zh-TW" altLang="en-US"/>
        </a:p>
      </dgm:t>
    </dgm:pt>
    <dgm:pt modelId="{49E0D3C3-D3B3-41DE-B3D6-9DAA1D812936}" type="sibTrans" cxnId="{ADA86783-07A2-43FB-A2BC-3DB354F40491}">
      <dgm:prSet/>
      <dgm:spPr/>
      <dgm:t>
        <a:bodyPr/>
        <a:lstStyle/>
        <a:p>
          <a:endParaRPr lang="zh-TW" altLang="en-US"/>
        </a:p>
      </dgm:t>
    </dgm:pt>
    <dgm:pt modelId="{522ECAB5-4176-4370-A163-585515C1CD54}">
      <dgm:prSet phldrT="[文字]" custT="1"/>
      <dgm:spPr/>
      <dgm:t>
        <a:bodyPr/>
        <a:lstStyle/>
        <a:p>
          <a:r>
            <a:rPr lang="zh-TW" altLang="en-US" sz="3200" dirty="0" smtClean="0">
              <a:latin typeface="華康少女文字W5" pitchFamily="81" charset="-120"/>
              <a:ea typeface="華康少女文字W5" pitchFamily="81" charset="-120"/>
            </a:rPr>
            <a:t>蒐集資料</a:t>
          </a:r>
          <a:endParaRPr lang="zh-TW" altLang="en-US" sz="3200" dirty="0">
            <a:latin typeface="華康少女文字W5" pitchFamily="81" charset="-120"/>
            <a:ea typeface="華康少女文字W5" pitchFamily="81" charset="-120"/>
          </a:endParaRPr>
        </a:p>
      </dgm:t>
    </dgm:pt>
    <dgm:pt modelId="{1AFD7643-BCBA-4AAF-9499-2A13C9B32F37}" type="parTrans" cxnId="{60FA5A41-C5E3-459E-87CE-F9A1D71C69D5}">
      <dgm:prSet/>
      <dgm:spPr/>
      <dgm:t>
        <a:bodyPr/>
        <a:lstStyle/>
        <a:p>
          <a:endParaRPr lang="zh-TW" altLang="en-US"/>
        </a:p>
      </dgm:t>
    </dgm:pt>
    <dgm:pt modelId="{FC36D57C-0DFC-4897-ADCC-F537A2C0F3DB}" type="sibTrans" cxnId="{60FA5A41-C5E3-459E-87CE-F9A1D71C69D5}">
      <dgm:prSet/>
      <dgm:spPr/>
      <dgm:t>
        <a:bodyPr/>
        <a:lstStyle/>
        <a:p>
          <a:endParaRPr lang="zh-TW" altLang="en-US"/>
        </a:p>
      </dgm:t>
    </dgm:pt>
    <dgm:pt modelId="{E53F11A5-A4A2-480C-AA91-46E6CF43BB2A}" type="pres">
      <dgm:prSet presAssocID="{84A68B93-0607-4C3B-9F2B-C80FDEC488ED}" presName="linearFlow" presStyleCnt="0">
        <dgm:presLayoutVars>
          <dgm:resizeHandles val="exact"/>
        </dgm:presLayoutVars>
      </dgm:prSet>
      <dgm:spPr/>
    </dgm:pt>
    <dgm:pt modelId="{C7ABCD11-2FD6-45ED-A5D3-4E2C5C7FB0BE}" type="pres">
      <dgm:prSet presAssocID="{522ECAB5-4176-4370-A163-585515C1CD54}" presName="node" presStyleLbl="node1" presStyleIdx="0" presStyleCnt="3">
        <dgm:presLayoutVars>
          <dgm:bulletEnabled val="1"/>
        </dgm:presLayoutVars>
      </dgm:prSet>
      <dgm:spPr/>
      <dgm:t>
        <a:bodyPr/>
        <a:lstStyle/>
        <a:p>
          <a:endParaRPr lang="zh-TW" altLang="en-US"/>
        </a:p>
      </dgm:t>
    </dgm:pt>
    <dgm:pt modelId="{FABE4872-8CDA-431B-BD67-EBC501FC18D2}" type="pres">
      <dgm:prSet presAssocID="{FC36D57C-0DFC-4897-ADCC-F537A2C0F3DB}" presName="sibTrans" presStyleLbl="sibTrans2D1" presStyleIdx="0" presStyleCnt="2"/>
      <dgm:spPr/>
      <dgm:t>
        <a:bodyPr/>
        <a:lstStyle/>
        <a:p>
          <a:endParaRPr lang="zh-TW" altLang="en-US"/>
        </a:p>
      </dgm:t>
    </dgm:pt>
    <dgm:pt modelId="{E3B43C9C-D530-42F6-975F-83FBC75AFC06}" type="pres">
      <dgm:prSet presAssocID="{FC36D57C-0DFC-4897-ADCC-F537A2C0F3DB}" presName="connectorText" presStyleLbl="sibTrans2D1" presStyleIdx="0" presStyleCnt="2"/>
      <dgm:spPr/>
      <dgm:t>
        <a:bodyPr/>
        <a:lstStyle/>
        <a:p>
          <a:endParaRPr lang="zh-TW" altLang="en-US"/>
        </a:p>
      </dgm:t>
    </dgm:pt>
    <dgm:pt modelId="{EB3358CA-8D5A-47CD-8CB3-E7A2F47D1199}" type="pres">
      <dgm:prSet presAssocID="{96A05FF2-D02F-4711-BFB0-0D50753984AC}" presName="node" presStyleLbl="node1" presStyleIdx="1" presStyleCnt="3">
        <dgm:presLayoutVars>
          <dgm:bulletEnabled val="1"/>
        </dgm:presLayoutVars>
      </dgm:prSet>
      <dgm:spPr/>
      <dgm:t>
        <a:bodyPr/>
        <a:lstStyle/>
        <a:p>
          <a:endParaRPr lang="zh-TW" altLang="en-US"/>
        </a:p>
      </dgm:t>
    </dgm:pt>
    <dgm:pt modelId="{06614B07-8AB2-40B7-8FFC-9530715DD2E0}" type="pres">
      <dgm:prSet presAssocID="{E42B5358-71B6-4EFF-BABA-C67E71E7B74D}" presName="sibTrans" presStyleLbl="sibTrans2D1" presStyleIdx="1" presStyleCnt="2"/>
      <dgm:spPr/>
      <dgm:t>
        <a:bodyPr/>
        <a:lstStyle/>
        <a:p>
          <a:endParaRPr lang="zh-TW" altLang="en-US"/>
        </a:p>
      </dgm:t>
    </dgm:pt>
    <dgm:pt modelId="{2E678873-403A-4D67-B02D-D6E3532D3526}" type="pres">
      <dgm:prSet presAssocID="{E42B5358-71B6-4EFF-BABA-C67E71E7B74D}" presName="connectorText" presStyleLbl="sibTrans2D1" presStyleIdx="1" presStyleCnt="2"/>
      <dgm:spPr/>
      <dgm:t>
        <a:bodyPr/>
        <a:lstStyle/>
        <a:p>
          <a:endParaRPr lang="zh-TW" altLang="en-US"/>
        </a:p>
      </dgm:t>
    </dgm:pt>
    <dgm:pt modelId="{E7D73E12-C589-4C09-9C78-6A705F85ACF3}" type="pres">
      <dgm:prSet presAssocID="{E40946FF-45B5-45E3-BD00-A6348AE23B25}" presName="node" presStyleLbl="node1" presStyleIdx="2" presStyleCnt="3">
        <dgm:presLayoutVars>
          <dgm:bulletEnabled val="1"/>
        </dgm:presLayoutVars>
      </dgm:prSet>
      <dgm:spPr/>
      <dgm:t>
        <a:bodyPr/>
        <a:lstStyle/>
        <a:p>
          <a:endParaRPr lang="zh-TW" altLang="en-US"/>
        </a:p>
      </dgm:t>
    </dgm:pt>
  </dgm:ptLst>
  <dgm:cxnLst>
    <dgm:cxn modelId="{0309363D-0934-4DBA-9387-321A33C424B8}" type="presOf" srcId="{FC36D57C-0DFC-4897-ADCC-F537A2C0F3DB}" destId="{FABE4872-8CDA-431B-BD67-EBC501FC18D2}" srcOrd="0" destOrd="0" presId="urn:microsoft.com/office/officeart/2005/8/layout/process2"/>
    <dgm:cxn modelId="{29759883-9B14-4960-8C7E-1EA89D362C4A}" type="presOf" srcId="{522ECAB5-4176-4370-A163-585515C1CD54}" destId="{C7ABCD11-2FD6-45ED-A5D3-4E2C5C7FB0BE}" srcOrd="0" destOrd="0" presId="urn:microsoft.com/office/officeart/2005/8/layout/process2"/>
    <dgm:cxn modelId="{297D26AF-A030-49D6-8C06-68D2B43C9F7A}" type="presOf" srcId="{E42B5358-71B6-4EFF-BABA-C67E71E7B74D}" destId="{2E678873-403A-4D67-B02D-D6E3532D3526}" srcOrd="1" destOrd="0" presId="urn:microsoft.com/office/officeart/2005/8/layout/process2"/>
    <dgm:cxn modelId="{FA027053-AC5D-43E7-9E7F-D6024A3A3525}" type="presOf" srcId="{E42B5358-71B6-4EFF-BABA-C67E71E7B74D}" destId="{06614B07-8AB2-40B7-8FFC-9530715DD2E0}" srcOrd="0" destOrd="0" presId="urn:microsoft.com/office/officeart/2005/8/layout/process2"/>
    <dgm:cxn modelId="{A8776610-2BA8-4EB9-9E7B-4C0A47413C74}" srcId="{84A68B93-0607-4C3B-9F2B-C80FDEC488ED}" destId="{96A05FF2-D02F-4711-BFB0-0D50753984AC}" srcOrd="1" destOrd="0" parTransId="{759F4E45-D142-4C33-A314-7A9933D47CB0}" sibTransId="{E42B5358-71B6-4EFF-BABA-C67E71E7B74D}"/>
    <dgm:cxn modelId="{5B2F48C5-1D6A-421B-8A1F-3A3D054C0F47}" type="presOf" srcId="{E40946FF-45B5-45E3-BD00-A6348AE23B25}" destId="{E7D73E12-C589-4C09-9C78-6A705F85ACF3}" srcOrd="0" destOrd="0" presId="urn:microsoft.com/office/officeart/2005/8/layout/process2"/>
    <dgm:cxn modelId="{ADA86783-07A2-43FB-A2BC-3DB354F40491}" srcId="{84A68B93-0607-4C3B-9F2B-C80FDEC488ED}" destId="{E40946FF-45B5-45E3-BD00-A6348AE23B25}" srcOrd="2" destOrd="0" parTransId="{A6EAC81B-D408-4EE1-8300-7E03E0613170}" sibTransId="{49E0D3C3-D3B3-41DE-B3D6-9DAA1D812936}"/>
    <dgm:cxn modelId="{60FA5A41-C5E3-459E-87CE-F9A1D71C69D5}" srcId="{84A68B93-0607-4C3B-9F2B-C80FDEC488ED}" destId="{522ECAB5-4176-4370-A163-585515C1CD54}" srcOrd="0" destOrd="0" parTransId="{1AFD7643-BCBA-4AAF-9499-2A13C9B32F37}" sibTransId="{FC36D57C-0DFC-4897-ADCC-F537A2C0F3DB}"/>
    <dgm:cxn modelId="{EDB3E651-C79B-43E5-AA27-C7E40197470B}" type="presOf" srcId="{96A05FF2-D02F-4711-BFB0-0D50753984AC}" destId="{EB3358CA-8D5A-47CD-8CB3-E7A2F47D1199}" srcOrd="0" destOrd="0" presId="urn:microsoft.com/office/officeart/2005/8/layout/process2"/>
    <dgm:cxn modelId="{8551848A-661C-41AA-B988-A292159E6401}" type="presOf" srcId="{FC36D57C-0DFC-4897-ADCC-F537A2C0F3DB}" destId="{E3B43C9C-D530-42F6-975F-83FBC75AFC06}" srcOrd="1" destOrd="0" presId="urn:microsoft.com/office/officeart/2005/8/layout/process2"/>
    <dgm:cxn modelId="{080FB4BD-6822-431B-A917-38ABC1CC943D}" type="presOf" srcId="{84A68B93-0607-4C3B-9F2B-C80FDEC488ED}" destId="{E53F11A5-A4A2-480C-AA91-46E6CF43BB2A}" srcOrd="0" destOrd="0" presId="urn:microsoft.com/office/officeart/2005/8/layout/process2"/>
    <dgm:cxn modelId="{969F160C-6773-443A-8602-49CBE7DB66E2}" type="presParOf" srcId="{E53F11A5-A4A2-480C-AA91-46E6CF43BB2A}" destId="{C7ABCD11-2FD6-45ED-A5D3-4E2C5C7FB0BE}" srcOrd="0" destOrd="0" presId="urn:microsoft.com/office/officeart/2005/8/layout/process2"/>
    <dgm:cxn modelId="{76CD5D58-84CE-425B-92F0-E733E4AE7423}" type="presParOf" srcId="{E53F11A5-A4A2-480C-AA91-46E6CF43BB2A}" destId="{FABE4872-8CDA-431B-BD67-EBC501FC18D2}" srcOrd="1" destOrd="0" presId="urn:microsoft.com/office/officeart/2005/8/layout/process2"/>
    <dgm:cxn modelId="{A793C239-79C6-41F2-88D1-CB30D7E0BBCB}" type="presParOf" srcId="{FABE4872-8CDA-431B-BD67-EBC501FC18D2}" destId="{E3B43C9C-D530-42F6-975F-83FBC75AFC06}" srcOrd="0" destOrd="0" presId="urn:microsoft.com/office/officeart/2005/8/layout/process2"/>
    <dgm:cxn modelId="{E0B7F1B5-F208-402B-A25E-E884324F0102}" type="presParOf" srcId="{E53F11A5-A4A2-480C-AA91-46E6CF43BB2A}" destId="{EB3358CA-8D5A-47CD-8CB3-E7A2F47D1199}" srcOrd="2" destOrd="0" presId="urn:microsoft.com/office/officeart/2005/8/layout/process2"/>
    <dgm:cxn modelId="{3B7E4822-246D-43A8-86C8-157CB27C844F}" type="presParOf" srcId="{E53F11A5-A4A2-480C-AA91-46E6CF43BB2A}" destId="{06614B07-8AB2-40B7-8FFC-9530715DD2E0}" srcOrd="3" destOrd="0" presId="urn:microsoft.com/office/officeart/2005/8/layout/process2"/>
    <dgm:cxn modelId="{700EB43C-1A6D-4EE0-85E3-A0E5B792AED8}" type="presParOf" srcId="{06614B07-8AB2-40B7-8FFC-9530715DD2E0}" destId="{2E678873-403A-4D67-B02D-D6E3532D3526}" srcOrd="0" destOrd="0" presId="urn:microsoft.com/office/officeart/2005/8/layout/process2"/>
    <dgm:cxn modelId="{B937920E-04B2-47F0-B017-173E704D264B}" type="presParOf" srcId="{E53F11A5-A4A2-480C-AA91-46E6CF43BB2A}" destId="{E7D73E12-C589-4C09-9C78-6A705F85ACF3}" srcOrd="4"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12A8D97-AC90-4967-A24F-16275ACA0787}" type="doc">
      <dgm:prSet loTypeId="urn:microsoft.com/office/officeart/2005/8/layout/radial5" loCatId="cycle" qsTypeId="urn:microsoft.com/office/officeart/2005/8/quickstyle/simple1" qsCatId="simple" csTypeId="urn:microsoft.com/office/officeart/2005/8/colors/colorful5" csCatId="colorful" phldr="1"/>
      <dgm:spPr/>
      <dgm:t>
        <a:bodyPr/>
        <a:lstStyle/>
        <a:p>
          <a:endParaRPr lang="zh-TW" altLang="en-US"/>
        </a:p>
      </dgm:t>
    </dgm:pt>
    <dgm:pt modelId="{7CA79201-3DDB-473E-ADC2-6B04EF555351}">
      <dgm:prSet phldrT="[文字]"/>
      <dgm:spPr>
        <a:solidFill>
          <a:srgbClr val="FF9999"/>
        </a:solidFill>
      </dgm:spPr>
      <dgm:t>
        <a:bodyPr/>
        <a:lstStyle/>
        <a:p>
          <a:r>
            <a:rPr lang="zh-TW" altLang="en-US" dirty="0" smtClean="0">
              <a:latin typeface="華康中圓體" pitchFamily="49" charset="-120"/>
              <a:ea typeface="華康中圓體" pitchFamily="49" charset="-120"/>
            </a:rPr>
            <a:t>認識</a:t>
          </a:r>
          <a:endParaRPr lang="zh-TW" altLang="en-US" dirty="0">
            <a:latin typeface="華康中圓體" pitchFamily="49" charset="-120"/>
            <a:ea typeface="華康中圓體" pitchFamily="49" charset="-120"/>
          </a:endParaRPr>
        </a:p>
      </dgm:t>
    </dgm:pt>
    <dgm:pt modelId="{A248B929-AD52-46A7-8333-1EED1FB74632}" type="parTrans" cxnId="{EF330CF8-7B50-411A-83B9-5F9FF496CFD4}">
      <dgm:prSet/>
      <dgm:spPr/>
      <dgm:t>
        <a:bodyPr/>
        <a:lstStyle/>
        <a:p>
          <a:endParaRPr lang="zh-TW" altLang="en-US"/>
        </a:p>
      </dgm:t>
    </dgm:pt>
    <dgm:pt modelId="{9B99E536-1CBD-4C59-8D27-230C1F3FECE4}" type="sibTrans" cxnId="{EF330CF8-7B50-411A-83B9-5F9FF496CFD4}">
      <dgm:prSet/>
      <dgm:spPr/>
      <dgm:t>
        <a:bodyPr/>
        <a:lstStyle/>
        <a:p>
          <a:endParaRPr lang="zh-TW" altLang="en-US"/>
        </a:p>
      </dgm:t>
    </dgm:pt>
    <dgm:pt modelId="{ECC2BDD8-54C1-4145-9B23-46D64CBD108C}">
      <dgm:prSet phldrT="[文字]"/>
      <dgm:spPr/>
      <dgm:t>
        <a:bodyPr/>
        <a:lstStyle/>
        <a:p>
          <a:r>
            <a:rPr lang="zh-TW" altLang="en-US" dirty="0" smtClean="0">
              <a:latin typeface="華康中圓體" pitchFamily="49" charset="-120"/>
              <a:ea typeface="華康中圓體" pitchFamily="49" charset="-120"/>
            </a:rPr>
            <a:t>我是誰</a:t>
          </a:r>
          <a:endParaRPr lang="zh-TW" altLang="en-US" dirty="0">
            <a:latin typeface="華康中圓體" pitchFamily="49" charset="-120"/>
            <a:ea typeface="華康中圓體" pitchFamily="49" charset="-120"/>
          </a:endParaRPr>
        </a:p>
      </dgm:t>
    </dgm:pt>
    <dgm:pt modelId="{62288538-9597-4200-A5AA-ADAA159333EC}" type="parTrans" cxnId="{278D6813-73BB-4278-BF97-D3D5A1AB2163}">
      <dgm:prSet/>
      <dgm:spPr/>
      <dgm:t>
        <a:bodyPr/>
        <a:lstStyle/>
        <a:p>
          <a:endParaRPr lang="zh-TW" altLang="en-US"/>
        </a:p>
      </dgm:t>
    </dgm:pt>
    <dgm:pt modelId="{4F0EC7E5-0A44-406A-9A3B-24F5C8D84439}" type="sibTrans" cxnId="{278D6813-73BB-4278-BF97-D3D5A1AB2163}">
      <dgm:prSet/>
      <dgm:spPr/>
      <dgm:t>
        <a:bodyPr/>
        <a:lstStyle/>
        <a:p>
          <a:endParaRPr lang="zh-TW" altLang="en-US"/>
        </a:p>
      </dgm:t>
    </dgm:pt>
    <dgm:pt modelId="{27B22827-D7BB-433D-A9F5-EF5625808E15}">
      <dgm:prSet phldrT="[文字]"/>
      <dgm:spPr/>
      <dgm:t>
        <a:bodyPr/>
        <a:lstStyle/>
        <a:p>
          <a:r>
            <a:rPr lang="zh-TW" altLang="en-US" dirty="0" smtClean="0">
              <a:latin typeface="華康中圓體" pitchFamily="49" charset="-120"/>
              <a:ea typeface="華康中圓體" pitchFamily="49" charset="-120"/>
            </a:rPr>
            <a:t>為什麼想念此科系</a:t>
          </a:r>
          <a:endParaRPr lang="zh-TW" altLang="en-US" dirty="0">
            <a:latin typeface="華康中圓體" pitchFamily="49" charset="-120"/>
            <a:ea typeface="華康中圓體" pitchFamily="49" charset="-120"/>
          </a:endParaRPr>
        </a:p>
      </dgm:t>
    </dgm:pt>
    <dgm:pt modelId="{AAB94FB5-DD6B-4037-8338-A2A770728BCB}" type="parTrans" cxnId="{23456AAB-698F-413C-A5BF-0BEC20200BFC}">
      <dgm:prSet/>
      <dgm:spPr/>
      <dgm:t>
        <a:bodyPr/>
        <a:lstStyle/>
        <a:p>
          <a:endParaRPr lang="zh-TW" altLang="en-US"/>
        </a:p>
      </dgm:t>
    </dgm:pt>
    <dgm:pt modelId="{0898BD67-25A5-43F1-8E0E-B624D23B67EB}" type="sibTrans" cxnId="{23456AAB-698F-413C-A5BF-0BEC20200BFC}">
      <dgm:prSet/>
      <dgm:spPr/>
      <dgm:t>
        <a:bodyPr/>
        <a:lstStyle/>
        <a:p>
          <a:endParaRPr lang="zh-TW" altLang="en-US"/>
        </a:p>
      </dgm:t>
    </dgm:pt>
    <dgm:pt modelId="{F377F1F7-A603-48C0-B2A1-F7FA6606B58A}">
      <dgm:prSet phldrT="[文字]"/>
      <dgm:spPr/>
      <dgm:t>
        <a:bodyPr/>
        <a:lstStyle/>
        <a:p>
          <a:r>
            <a:rPr lang="zh-TW" altLang="en-US" dirty="0" smtClean="0">
              <a:latin typeface="華康中圓體" pitchFamily="49" charset="-120"/>
              <a:ea typeface="華康中圓體" pitchFamily="49" charset="-120"/>
            </a:rPr>
            <a:t>教授為什麼要錄取你</a:t>
          </a:r>
          <a:endParaRPr lang="zh-TW" altLang="en-US" dirty="0">
            <a:latin typeface="華康中圓體" pitchFamily="49" charset="-120"/>
            <a:ea typeface="華康中圓體" pitchFamily="49" charset="-120"/>
          </a:endParaRPr>
        </a:p>
      </dgm:t>
    </dgm:pt>
    <dgm:pt modelId="{868839DE-9B44-40DB-8037-39EE546E69EC}" type="parTrans" cxnId="{F0FD1070-C800-4A48-8CBA-DE6F69432D28}">
      <dgm:prSet/>
      <dgm:spPr/>
      <dgm:t>
        <a:bodyPr/>
        <a:lstStyle/>
        <a:p>
          <a:endParaRPr lang="zh-TW" altLang="en-US"/>
        </a:p>
      </dgm:t>
    </dgm:pt>
    <dgm:pt modelId="{6677DB5E-2C9C-4680-B1AC-ED369164BCC0}" type="sibTrans" cxnId="{F0FD1070-C800-4A48-8CBA-DE6F69432D28}">
      <dgm:prSet/>
      <dgm:spPr/>
      <dgm:t>
        <a:bodyPr/>
        <a:lstStyle/>
        <a:p>
          <a:endParaRPr lang="zh-TW" altLang="en-US"/>
        </a:p>
      </dgm:t>
    </dgm:pt>
    <dgm:pt modelId="{9874F60F-E3E6-4268-950C-C649BDEC5D16}" type="pres">
      <dgm:prSet presAssocID="{C12A8D97-AC90-4967-A24F-16275ACA0787}" presName="Name0" presStyleCnt="0">
        <dgm:presLayoutVars>
          <dgm:chMax val="1"/>
          <dgm:dir/>
          <dgm:animLvl val="ctr"/>
          <dgm:resizeHandles val="exact"/>
        </dgm:presLayoutVars>
      </dgm:prSet>
      <dgm:spPr/>
      <dgm:t>
        <a:bodyPr/>
        <a:lstStyle/>
        <a:p>
          <a:endParaRPr lang="zh-TW" altLang="en-US"/>
        </a:p>
      </dgm:t>
    </dgm:pt>
    <dgm:pt modelId="{6C043D87-C8FE-4C63-8931-5026CBB720F5}" type="pres">
      <dgm:prSet presAssocID="{7CA79201-3DDB-473E-ADC2-6B04EF555351}" presName="centerShape" presStyleLbl="node0" presStyleIdx="0" presStyleCnt="1" custScaleX="84880" custScaleY="59442" custLinFactNeighborX="6035" custLinFactNeighborY="-8810"/>
      <dgm:spPr/>
      <dgm:t>
        <a:bodyPr/>
        <a:lstStyle/>
        <a:p>
          <a:endParaRPr lang="zh-TW" altLang="en-US"/>
        </a:p>
      </dgm:t>
    </dgm:pt>
    <dgm:pt modelId="{CD0B7437-9B76-40E3-BCEC-CD7D25C58FEC}" type="pres">
      <dgm:prSet presAssocID="{62288538-9597-4200-A5AA-ADAA159333EC}" presName="parTrans" presStyleLbl="sibTrans2D1" presStyleIdx="0" presStyleCnt="3" custFlipHor="1" custScaleX="129046"/>
      <dgm:spPr/>
      <dgm:t>
        <a:bodyPr/>
        <a:lstStyle/>
        <a:p>
          <a:endParaRPr lang="zh-TW" altLang="en-US"/>
        </a:p>
      </dgm:t>
    </dgm:pt>
    <dgm:pt modelId="{70E7046F-6503-4C9C-BEB5-DE484B3B87C7}" type="pres">
      <dgm:prSet presAssocID="{62288538-9597-4200-A5AA-ADAA159333EC}" presName="connectorText" presStyleLbl="sibTrans2D1" presStyleIdx="0" presStyleCnt="3"/>
      <dgm:spPr/>
      <dgm:t>
        <a:bodyPr/>
        <a:lstStyle/>
        <a:p>
          <a:endParaRPr lang="zh-TW" altLang="en-US"/>
        </a:p>
      </dgm:t>
    </dgm:pt>
    <dgm:pt modelId="{68580C2B-87F9-44BA-9D52-16BBCFD5B304}" type="pres">
      <dgm:prSet presAssocID="{ECC2BDD8-54C1-4145-9B23-46D64CBD108C}" presName="node" presStyleLbl="node1" presStyleIdx="0" presStyleCnt="3" custRadScaleRad="98532" custRadScaleInc="15854">
        <dgm:presLayoutVars>
          <dgm:bulletEnabled val="1"/>
        </dgm:presLayoutVars>
      </dgm:prSet>
      <dgm:spPr/>
      <dgm:t>
        <a:bodyPr/>
        <a:lstStyle/>
        <a:p>
          <a:endParaRPr lang="zh-TW" altLang="en-US"/>
        </a:p>
      </dgm:t>
    </dgm:pt>
    <dgm:pt modelId="{C3A9F51D-86D1-4936-9392-E11CE4CCDC50}" type="pres">
      <dgm:prSet presAssocID="{AAB94FB5-DD6B-4037-8338-A2A770728BCB}" presName="parTrans" presStyleLbl="sibTrans2D1" presStyleIdx="1" presStyleCnt="3"/>
      <dgm:spPr/>
      <dgm:t>
        <a:bodyPr/>
        <a:lstStyle/>
        <a:p>
          <a:endParaRPr lang="zh-TW" altLang="en-US"/>
        </a:p>
      </dgm:t>
    </dgm:pt>
    <dgm:pt modelId="{8105C387-F610-441B-AEF4-FB8F4123BBA1}" type="pres">
      <dgm:prSet presAssocID="{AAB94FB5-DD6B-4037-8338-A2A770728BCB}" presName="connectorText" presStyleLbl="sibTrans2D1" presStyleIdx="1" presStyleCnt="3"/>
      <dgm:spPr/>
      <dgm:t>
        <a:bodyPr/>
        <a:lstStyle/>
        <a:p>
          <a:endParaRPr lang="zh-TW" altLang="en-US"/>
        </a:p>
      </dgm:t>
    </dgm:pt>
    <dgm:pt modelId="{BEE633A7-377B-4752-B204-822858AA7DFE}" type="pres">
      <dgm:prSet presAssocID="{27B22827-D7BB-433D-A9F5-EF5625808E15}" presName="node" presStyleLbl="node1" presStyleIdx="1" presStyleCnt="3" custRadScaleRad="64580" custRadScaleInc="186429">
        <dgm:presLayoutVars>
          <dgm:bulletEnabled val="1"/>
        </dgm:presLayoutVars>
      </dgm:prSet>
      <dgm:spPr/>
      <dgm:t>
        <a:bodyPr/>
        <a:lstStyle/>
        <a:p>
          <a:endParaRPr lang="zh-TW" altLang="en-US"/>
        </a:p>
      </dgm:t>
    </dgm:pt>
    <dgm:pt modelId="{8E2CFD74-7281-449C-B940-EDCC474404AE}" type="pres">
      <dgm:prSet presAssocID="{868839DE-9B44-40DB-8037-39EE546E69EC}" presName="parTrans" presStyleLbl="sibTrans2D1" presStyleIdx="2" presStyleCnt="3"/>
      <dgm:spPr/>
      <dgm:t>
        <a:bodyPr/>
        <a:lstStyle/>
        <a:p>
          <a:endParaRPr lang="zh-TW" altLang="en-US"/>
        </a:p>
      </dgm:t>
    </dgm:pt>
    <dgm:pt modelId="{7CBBB82A-4E4B-4316-AC76-02990299C5C3}" type="pres">
      <dgm:prSet presAssocID="{868839DE-9B44-40DB-8037-39EE546E69EC}" presName="connectorText" presStyleLbl="sibTrans2D1" presStyleIdx="2" presStyleCnt="3"/>
      <dgm:spPr/>
      <dgm:t>
        <a:bodyPr/>
        <a:lstStyle/>
        <a:p>
          <a:endParaRPr lang="zh-TW" altLang="en-US"/>
        </a:p>
      </dgm:t>
    </dgm:pt>
    <dgm:pt modelId="{DDC28F26-3272-49BF-9E3E-6A562CC3A7C7}" type="pres">
      <dgm:prSet presAssocID="{F377F1F7-A603-48C0-B2A1-F7FA6606B58A}" presName="node" presStyleLbl="node1" presStyleIdx="2" presStyleCnt="3" custRadScaleRad="89048" custRadScaleInc="-197459">
        <dgm:presLayoutVars>
          <dgm:bulletEnabled val="1"/>
        </dgm:presLayoutVars>
      </dgm:prSet>
      <dgm:spPr/>
      <dgm:t>
        <a:bodyPr/>
        <a:lstStyle/>
        <a:p>
          <a:endParaRPr lang="zh-TW" altLang="en-US"/>
        </a:p>
      </dgm:t>
    </dgm:pt>
  </dgm:ptLst>
  <dgm:cxnLst>
    <dgm:cxn modelId="{67788911-3294-4DED-A755-6035E8701C8F}" type="presOf" srcId="{AAB94FB5-DD6B-4037-8338-A2A770728BCB}" destId="{8105C387-F610-441B-AEF4-FB8F4123BBA1}" srcOrd="1" destOrd="0" presId="urn:microsoft.com/office/officeart/2005/8/layout/radial5"/>
    <dgm:cxn modelId="{31799354-7938-4DEE-A0E7-48387A67B506}" type="presOf" srcId="{7CA79201-3DDB-473E-ADC2-6B04EF555351}" destId="{6C043D87-C8FE-4C63-8931-5026CBB720F5}" srcOrd="0" destOrd="0" presId="urn:microsoft.com/office/officeart/2005/8/layout/radial5"/>
    <dgm:cxn modelId="{36E9ED47-F393-43BE-BD7A-954624EE7E33}" type="presOf" srcId="{ECC2BDD8-54C1-4145-9B23-46D64CBD108C}" destId="{68580C2B-87F9-44BA-9D52-16BBCFD5B304}" srcOrd="0" destOrd="0" presId="urn:microsoft.com/office/officeart/2005/8/layout/radial5"/>
    <dgm:cxn modelId="{CD39FF01-1D5E-4B9D-B7BD-87104639BC4C}" type="presOf" srcId="{868839DE-9B44-40DB-8037-39EE546E69EC}" destId="{7CBBB82A-4E4B-4316-AC76-02990299C5C3}" srcOrd="1" destOrd="0" presId="urn:microsoft.com/office/officeart/2005/8/layout/radial5"/>
    <dgm:cxn modelId="{B48297A3-0741-4D26-B727-104A5B3926CE}" type="presOf" srcId="{62288538-9597-4200-A5AA-ADAA159333EC}" destId="{CD0B7437-9B76-40E3-BCEC-CD7D25C58FEC}" srcOrd="0" destOrd="0" presId="urn:microsoft.com/office/officeart/2005/8/layout/radial5"/>
    <dgm:cxn modelId="{278D6813-73BB-4278-BF97-D3D5A1AB2163}" srcId="{7CA79201-3DDB-473E-ADC2-6B04EF555351}" destId="{ECC2BDD8-54C1-4145-9B23-46D64CBD108C}" srcOrd="0" destOrd="0" parTransId="{62288538-9597-4200-A5AA-ADAA159333EC}" sibTransId="{4F0EC7E5-0A44-406A-9A3B-24F5C8D84439}"/>
    <dgm:cxn modelId="{D8B58B8D-D55A-4B26-83FE-41FBFED43E00}" type="presOf" srcId="{27B22827-D7BB-433D-A9F5-EF5625808E15}" destId="{BEE633A7-377B-4752-B204-822858AA7DFE}" srcOrd="0" destOrd="0" presId="urn:microsoft.com/office/officeart/2005/8/layout/radial5"/>
    <dgm:cxn modelId="{EE79E507-F313-48B1-A5FD-5A0702B28385}" type="presOf" srcId="{F377F1F7-A603-48C0-B2A1-F7FA6606B58A}" destId="{DDC28F26-3272-49BF-9E3E-6A562CC3A7C7}" srcOrd="0" destOrd="0" presId="urn:microsoft.com/office/officeart/2005/8/layout/radial5"/>
    <dgm:cxn modelId="{EF330CF8-7B50-411A-83B9-5F9FF496CFD4}" srcId="{C12A8D97-AC90-4967-A24F-16275ACA0787}" destId="{7CA79201-3DDB-473E-ADC2-6B04EF555351}" srcOrd="0" destOrd="0" parTransId="{A248B929-AD52-46A7-8333-1EED1FB74632}" sibTransId="{9B99E536-1CBD-4C59-8D27-230C1F3FECE4}"/>
    <dgm:cxn modelId="{39522CA0-2C00-465B-808E-1DCD9E1CE56F}" type="presOf" srcId="{62288538-9597-4200-A5AA-ADAA159333EC}" destId="{70E7046F-6503-4C9C-BEB5-DE484B3B87C7}" srcOrd="1" destOrd="0" presId="urn:microsoft.com/office/officeart/2005/8/layout/radial5"/>
    <dgm:cxn modelId="{3D9712D2-56AB-4446-8165-22E88743CA91}" type="presOf" srcId="{868839DE-9B44-40DB-8037-39EE546E69EC}" destId="{8E2CFD74-7281-449C-B940-EDCC474404AE}" srcOrd="0" destOrd="0" presId="urn:microsoft.com/office/officeart/2005/8/layout/radial5"/>
    <dgm:cxn modelId="{F0FD1070-C800-4A48-8CBA-DE6F69432D28}" srcId="{7CA79201-3DDB-473E-ADC2-6B04EF555351}" destId="{F377F1F7-A603-48C0-B2A1-F7FA6606B58A}" srcOrd="2" destOrd="0" parTransId="{868839DE-9B44-40DB-8037-39EE546E69EC}" sibTransId="{6677DB5E-2C9C-4680-B1AC-ED369164BCC0}"/>
    <dgm:cxn modelId="{B8462C44-96C2-460F-AF40-2A2313F8B3AD}" type="presOf" srcId="{AAB94FB5-DD6B-4037-8338-A2A770728BCB}" destId="{C3A9F51D-86D1-4936-9392-E11CE4CCDC50}" srcOrd="0" destOrd="0" presId="urn:microsoft.com/office/officeart/2005/8/layout/radial5"/>
    <dgm:cxn modelId="{4BA33AE4-EED1-4B8E-9503-CD3F0CACF244}" type="presOf" srcId="{C12A8D97-AC90-4967-A24F-16275ACA0787}" destId="{9874F60F-E3E6-4268-950C-C649BDEC5D16}" srcOrd="0" destOrd="0" presId="urn:microsoft.com/office/officeart/2005/8/layout/radial5"/>
    <dgm:cxn modelId="{23456AAB-698F-413C-A5BF-0BEC20200BFC}" srcId="{7CA79201-3DDB-473E-ADC2-6B04EF555351}" destId="{27B22827-D7BB-433D-A9F5-EF5625808E15}" srcOrd="1" destOrd="0" parTransId="{AAB94FB5-DD6B-4037-8338-A2A770728BCB}" sibTransId="{0898BD67-25A5-43F1-8E0E-B624D23B67EB}"/>
    <dgm:cxn modelId="{B3C57C02-26A9-4E38-90D3-166EE9339DC7}" type="presParOf" srcId="{9874F60F-E3E6-4268-950C-C649BDEC5D16}" destId="{6C043D87-C8FE-4C63-8931-5026CBB720F5}" srcOrd="0" destOrd="0" presId="urn:microsoft.com/office/officeart/2005/8/layout/radial5"/>
    <dgm:cxn modelId="{591EF292-EE33-4A29-ACE9-509BA6295FEE}" type="presParOf" srcId="{9874F60F-E3E6-4268-950C-C649BDEC5D16}" destId="{CD0B7437-9B76-40E3-BCEC-CD7D25C58FEC}" srcOrd="1" destOrd="0" presId="urn:microsoft.com/office/officeart/2005/8/layout/radial5"/>
    <dgm:cxn modelId="{9C7ECD34-D463-41E6-8C87-546F9C8D5B1A}" type="presParOf" srcId="{CD0B7437-9B76-40E3-BCEC-CD7D25C58FEC}" destId="{70E7046F-6503-4C9C-BEB5-DE484B3B87C7}" srcOrd="0" destOrd="0" presId="urn:microsoft.com/office/officeart/2005/8/layout/radial5"/>
    <dgm:cxn modelId="{9292A5DF-0111-4098-BF91-5D6241A94290}" type="presParOf" srcId="{9874F60F-E3E6-4268-950C-C649BDEC5D16}" destId="{68580C2B-87F9-44BA-9D52-16BBCFD5B304}" srcOrd="2" destOrd="0" presId="urn:microsoft.com/office/officeart/2005/8/layout/radial5"/>
    <dgm:cxn modelId="{DB1B2713-1D3B-4D8B-8F94-E3588A56AA40}" type="presParOf" srcId="{9874F60F-E3E6-4268-950C-C649BDEC5D16}" destId="{C3A9F51D-86D1-4936-9392-E11CE4CCDC50}" srcOrd="3" destOrd="0" presId="urn:microsoft.com/office/officeart/2005/8/layout/radial5"/>
    <dgm:cxn modelId="{4B347181-8E07-42D1-B197-01ADC22418C2}" type="presParOf" srcId="{C3A9F51D-86D1-4936-9392-E11CE4CCDC50}" destId="{8105C387-F610-441B-AEF4-FB8F4123BBA1}" srcOrd="0" destOrd="0" presId="urn:microsoft.com/office/officeart/2005/8/layout/radial5"/>
    <dgm:cxn modelId="{63FB6EC3-F004-408E-ADB7-690A8A26DFA0}" type="presParOf" srcId="{9874F60F-E3E6-4268-950C-C649BDEC5D16}" destId="{BEE633A7-377B-4752-B204-822858AA7DFE}" srcOrd="4" destOrd="0" presId="urn:microsoft.com/office/officeart/2005/8/layout/radial5"/>
    <dgm:cxn modelId="{0DE03C90-8275-4631-9E7F-14CEF18DEB06}" type="presParOf" srcId="{9874F60F-E3E6-4268-950C-C649BDEC5D16}" destId="{8E2CFD74-7281-449C-B940-EDCC474404AE}" srcOrd="5" destOrd="0" presId="urn:microsoft.com/office/officeart/2005/8/layout/radial5"/>
    <dgm:cxn modelId="{E4AA2266-0F7D-425C-95C7-A0D3E7679B77}" type="presParOf" srcId="{8E2CFD74-7281-449C-B940-EDCC474404AE}" destId="{7CBBB82A-4E4B-4316-AC76-02990299C5C3}" srcOrd="0" destOrd="0" presId="urn:microsoft.com/office/officeart/2005/8/layout/radial5"/>
    <dgm:cxn modelId="{46DDA852-3F31-499C-AC0B-EA9BE97BAA93}" type="presParOf" srcId="{9874F60F-E3E6-4268-950C-C649BDEC5D16}" destId="{DDC28F26-3272-49BF-9E3E-6A562CC3A7C7}" srcOrd="6" destOrd="0" presId="urn:microsoft.com/office/officeart/2005/8/layout/radial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0D349A-EECC-4A8F-B6A2-7A9FCE6DC713}">
      <dsp:nvSpPr>
        <dsp:cNvPr id="0" name=""/>
        <dsp:cNvSpPr/>
      </dsp:nvSpPr>
      <dsp:spPr>
        <a:xfrm>
          <a:off x="0" y="415271"/>
          <a:ext cx="6744071" cy="655200"/>
        </a:xfrm>
        <a:prstGeom prst="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CB919A9-52C6-43E3-BDDE-330D0B6CEAC9}">
      <dsp:nvSpPr>
        <dsp:cNvPr id="0" name=""/>
        <dsp:cNvSpPr/>
      </dsp:nvSpPr>
      <dsp:spPr>
        <a:xfrm>
          <a:off x="337203" y="31511"/>
          <a:ext cx="5809950" cy="767520"/>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8437" tIns="0" rIns="178437" bIns="0" numCol="1" spcCol="1270" anchor="ctr" anchorCtr="0">
          <a:noAutofit/>
        </a:bodyPr>
        <a:lstStyle/>
        <a:p>
          <a:pPr lvl="0" algn="l" defTabSz="1244600">
            <a:lnSpc>
              <a:spcPct val="90000"/>
            </a:lnSpc>
            <a:spcBef>
              <a:spcPct val="0"/>
            </a:spcBef>
            <a:spcAft>
              <a:spcPct val="35000"/>
            </a:spcAft>
          </a:pPr>
          <a:r>
            <a:rPr lang="zh-TW" altLang="en-US" sz="2800" kern="1200" dirty="0" smtClean="0">
              <a:latin typeface="華康POP1體W7(P)" pitchFamily="82" charset="-120"/>
              <a:ea typeface="華康POP1體W7(P)" pitchFamily="82" charset="-120"/>
            </a:rPr>
            <a:t>一、大學多元入學管道</a:t>
          </a:r>
          <a:endParaRPr lang="zh-TW" altLang="en-US" sz="2800" kern="1200" dirty="0">
            <a:latin typeface="華康POP1體W7(P)" pitchFamily="82" charset="-120"/>
            <a:ea typeface="華康POP1體W7(P)" pitchFamily="82" charset="-120"/>
          </a:endParaRPr>
        </a:p>
      </dsp:txBody>
      <dsp:txXfrm>
        <a:off x="374670" y="68978"/>
        <a:ext cx="5735016" cy="692586"/>
      </dsp:txXfrm>
    </dsp:sp>
    <dsp:sp modelId="{6EA939C0-EF1D-4353-B1BD-F5F45CD02F6F}">
      <dsp:nvSpPr>
        <dsp:cNvPr id="0" name=""/>
        <dsp:cNvSpPr/>
      </dsp:nvSpPr>
      <dsp:spPr>
        <a:xfrm>
          <a:off x="0" y="1594631"/>
          <a:ext cx="6744071" cy="655200"/>
        </a:xfrm>
        <a:prstGeom prst="rect">
          <a:avLst/>
        </a:prstGeom>
        <a:solidFill>
          <a:schemeClr val="lt1">
            <a:alpha val="90000"/>
            <a:hueOff val="0"/>
            <a:satOff val="0"/>
            <a:lumOff val="0"/>
            <a:alphaOff val="0"/>
          </a:schemeClr>
        </a:solidFill>
        <a:ln w="25400" cap="flat" cmpd="sng" algn="ctr">
          <a:solidFill>
            <a:schemeClr val="accent5">
              <a:hueOff val="-3311292"/>
              <a:satOff val="13270"/>
              <a:lumOff val="2876"/>
              <a:alphaOff val="0"/>
            </a:schemeClr>
          </a:solidFill>
          <a:prstDash val="solid"/>
        </a:ln>
        <a:effectLst/>
      </dsp:spPr>
      <dsp:style>
        <a:lnRef idx="2">
          <a:scrgbClr r="0" g="0" b="0"/>
        </a:lnRef>
        <a:fillRef idx="1">
          <a:scrgbClr r="0" g="0" b="0"/>
        </a:fillRef>
        <a:effectRef idx="0">
          <a:scrgbClr r="0" g="0" b="0"/>
        </a:effectRef>
        <a:fontRef idx="minor"/>
      </dsp:style>
    </dsp:sp>
    <dsp:sp modelId="{8F474D27-9F4E-4BB8-925A-3765D21AFE8B}">
      <dsp:nvSpPr>
        <dsp:cNvPr id="0" name=""/>
        <dsp:cNvSpPr/>
      </dsp:nvSpPr>
      <dsp:spPr>
        <a:xfrm>
          <a:off x="337203" y="1210871"/>
          <a:ext cx="5809950" cy="767520"/>
        </a:xfrm>
        <a:prstGeom prst="roundRect">
          <a:avLst/>
        </a:prstGeom>
        <a:solidFill>
          <a:schemeClr val="accent5">
            <a:hueOff val="-3311292"/>
            <a:satOff val="13270"/>
            <a:lumOff val="287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8437" tIns="0" rIns="178437" bIns="0" numCol="1" spcCol="1270" anchor="ctr" anchorCtr="0">
          <a:noAutofit/>
        </a:bodyPr>
        <a:lstStyle/>
        <a:p>
          <a:pPr lvl="0" algn="l" defTabSz="1244600">
            <a:lnSpc>
              <a:spcPct val="90000"/>
            </a:lnSpc>
            <a:spcBef>
              <a:spcPct val="0"/>
            </a:spcBef>
            <a:spcAft>
              <a:spcPct val="35000"/>
            </a:spcAft>
          </a:pPr>
          <a:r>
            <a:rPr lang="zh-TW" altLang="en-US" sz="2800" kern="1200" dirty="0" smtClean="0">
              <a:solidFill>
                <a:schemeClr val="tx1"/>
              </a:solidFill>
              <a:latin typeface="華康POP1體W7(P)" pitchFamily="82" charset="-120"/>
              <a:ea typeface="華康POP1體W7(P)" pitchFamily="82" charset="-120"/>
            </a:rPr>
            <a:t>二、一中輔導室生涯輔導</a:t>
          </a:r>
          <a:endParaRPr lang="zh-TW" altLang="en-US" sz="2800" kern="1200" dirty="0">
            <a:solidFill>
              <a:schemeClr val="tx1"/>
            </a:solidFill>
            <a:latin typeface="華康POP1體W7(P)" pitchFamily="82" charset="-120"/>
            <a:ea typeface="華康POP1體W7(P)" pitchFamily="82" charset="-120"/>
          </a:endParaRPr>
        </a:p>
      </dsp:txBody>
      <dsp:txXfrm>
        <a:off x="374670" y="1248338"/>
        <a:ext cx="5735016" cy="692586"/>
      </dsp:txXfrm>
    </dsp:sp>
    <dsp:sp modelId="{06F7ADD7-BAEC-47B6-B337-BC553D363D9C}">
      <dsp:nvSpPr>
        <dsp:cNvPr id="0" name=""/>
        <dsp:cNvSpPr/>
      </dsp:nvSpPr>
      <dsp:spPr>
        <a:xfrm>
          <a:off x="0" y="2773991"/>
          <a:ext cx="6744071" cy="655200"/>
        </a:xfrm>
        <a:prstGeom prst="rect">
          <a:avLst/>
        </a:prstGeom>
        <a:solidFill>
          <a:schemeClr val="lt1">
            <a:alpha val="90000"/>
            <a:hueOff val="0"/>
            <a:satOff val="0"/>
            <a:lumOff val="0"/>
            <a:alphaOff val="0"/>
          </a:schemeClr>
        </a:solidFill>
        <a:ln w="25400" cap="flat" cmpd="sng" algn="ctr">
          <a:solidFill>
            <a:schemeClr val="accent5">
              <a:hueOff val="-6622584"/>
              <a:satOff val="26541"/>
              <a:lumOff val="5752"/>
              <a:alphaOff val="0"/>
            </a:schemeClr>
          </a:solidFill>
          <a:prstDash val="solid"/>
        </a:ln>
        <a:effectLst/>
      </dsp:spPr>
      <dsp:style>
        <a:lnRef idx="2">
          <a:scrgbClr r="0" g="0" b="0"/>
        </a:lnRef>
        <a:fillRef idx="1">
          <a:scrgbClr r="0" g="0" b="0"/>
        </a:fillRef>
        <a:effectRef idx="0">
          <a:scrgbClr r="0" g="0" b="0"/>
        </a:effectRef>
        <a:fontRef idx="minor"/>
      </dsp:style>
    </dsp:sp>
    <dsp:sp modelId="{4701FE5E-1931-4CEA-82FA-A7823DB12967}">
      <dsp:nvSpPr>
        <dsp:cNvPr id="0" name=""/>
        <dsp:cNvSpPr/>
      </dsp:nvSpPr>
      <dsp:spPr>
        <a:xfrm>
          <a:off x="337203" y="2390231"/>
          <a:ext cx="5836151" cy="767520"/>
        </a:xfrm>
        <a:prstGeom prst="roundRect">
          <a:avLst/>
        </a:prstGeom>
        <a:solidFill>
          <a:schemeClr val="accent5">
            <a:hueOff val="-6622584"/>
            <a:satOff val="26541"/>
            <a:lumOff val="575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8437" tIns="0" rIns="178437" bIns="0" numCol="1" spcCol="1270" anchor="ctr" anchorCtr="0">
          <a:noAutofit/>
        </a:bodyPr>
        <a:lstStyle/>
        <a:p>
          <a:pPr lvl="0" algn="l" defTabSz="1244600">
            <a:lnSpc>
              <a:spcPct val="90000"/>
            </a:lnSpc>
            <a:spcBef>
              <a:spcPct val="0"/>
            </a:spcBef>
            <a:spcAft>
              <a:spcPct val="35000"/>
            </a:spcAft>
          </a:pPr>
          <a:r>
            <a:rPr lang="zh-TW" altLang="en-US" sz="2800" kern="1200" dirty="0" smtClean="0">
              <a:solidFill>
                <a:schemeClr val="tx1"/>
              </a:solidFill>
              <a:latin typeface="華康POP1體W7(P)" pitchFamily="82" charset="-120"/>
              <a:ea typeface="華康POP1體W7(P)" pitchFamily="82" charset="-120"/>
            </a:rPr>
            <a:t>三、當孩子的啦啦隊</a:t>
          </a:r>
          <a:r>
            <a:rPr lang="en-US" altLang="zh-TW" sz="2800" kern="1200" dirty="0" smtClean="0">
              <a:solidFill>
                <a:schemeClr val="tx1"/>
              </a:solidFill>
              <a:latin typeface="華康POP1體W7(P)" pitchFamily="82" charset="-120"/>
              <a:ea typeface="華康POP1體W7(P)" pitchFamily="82" charset="-120"/>
            </a:rPr>
            <a:t>~~</a:t>
          </a:r>
        </a:p>
      </dsp:txBody>
      <dsp:txXfrm>
        <a:off x="374670" y="2427698"/>
        <a:ext cx="5761217" cy="692586"/>
      </dsp:txXfrm>
    </dsp:sp>
    <dsp:sp modelId="{0E3205C5-3786-45F2-8D80-7175A81CC2E7}">
      <dsp:nvSpPr>
        <dsp:cNvPr id="0" name=""/>
        <dsp:cNvSpPr/>
      </dsp:nvSpPr>
      <dsp:spPr>
        <a:xfrm>
          <a:off x="0" y="3953352"/>
          <a:ext cx="6744071" cy="655200"/>
        </a:xfrm>
        <a:prstGeom prst="rect">
          <a:avLst/>
        </a:prstGeom>
        <a:solidFill>
          <a:schemeClr val="lt1">
            <a:alpha val="90000"/>
            <a:hueOff val="0"/>
            <a:satOff val="0"/>
            <a:lumOff val="0"/>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dsp:style>
    </dsp:sp>
    <dsp:sp modelId="{D9274BF6-9E1B-417E-8661-E8A606438208}">
      <dsp:nvSpPr>
        <dsp:cNvPr id="0" name=""/>
        <dsp:cNvSpPr/>
      </dsp:nvSpPr>
      <dsp:spPr>
        <a:xfrm>
          <a:off x="337203" y="3569592"/>
          <a:ext cx="5809950" cy="767520"/>
        </a:xfrm>
        <a:prstGeom prst="roundRect">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8437" tIns="0" rIns="178437" bIns="0" numCol="1" spcCol="1270" anchor="ctr" anchorCtr="0">
          <a:noAutofit/>
        </a:bodyPr>
        <a:lstStyle/>
        <a:p>
          <a:pPr lvl="0" algn="l" defTabSz="1244600">
            <a:lnSpc>
              <a:spcPct val="90000"/>
            </a:lnSpc>
            <a:spcBef>
              <a:spcPct val="0"/>
            </a:spcBef>
            <a:spcAft>
              <a:spcPct val="35000"/>
            </a:spcAft>
          </a:pPr>
          <a:r>
            <a:rPr lang="zh-TW" altLang="en-US" sz="2800" kern="1200" dirty="0" smtClean="0">
              <a:latin typeface="華康POP1體W7(P)" pitchFamily="82" charset="-120"/>
              <a:ea typeface="華康POP1體W7(P)" pitchFamily="82" charset="-120"/>
            </a:rPr>
            <a:t>四、</a:t>
          </a:r>
          <a:r>
            <a:rPr lang="en-US" altLang="zh-TW" sz="2800" kern="1200" dirty="0" smtClean="0">
              <a:latin typeface="華康POP1體W7(P)" pitchFamily="82" charset="-120"/>
              <a:ea typeface="華康POP1體W7(P)" pitchFamily="82" charset="-120"/>
            </a:rPr>
            <a:t>Q &amp; A </a:t>
          </a:r>
        </a:p>
      </dsp:txBody>
      <dsp:txXfrm>
        <a:off x="374670" y="3607059"/>
        <a:ext cx="5735016" cy="69258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0CD700-9CF1-41E2-967D-DCA1093C3CBB}">
      <dsp:nvSpPr>
        <dsp:cNvPr id="0" name=""/>
        <dsp:cNvSpPr/>
      </dsp:nvSpPr>
      <dsp:spPr>
        <a:xfrm>
          <a:off x="103687" y="0"/>
          <a:ext cx="2075742" cy="2262378"/>
        </a:xfrm>
        <a:prstGeom prst="upArrow">
          <a:avLst/>
        </a:prstGeom>
        <a:solidFill>
          <a:srgbClr val="92D050"/>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346766C9-B74F-43B9-AC70-7CCEB952B1BE}">
      <dsp:nvSpPr>
        <dsp:cNvPr id="0" name=""/>
        <dsp:cNvSpPr/>
      </dsp:nvSpPr>
      <dsp:spPr>
        <a:xfrm>
          <a:off x="2287419" y="0"/>
          <a:ext cx="5195570" cy="2262378"/>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433832" tIns="0" rIns="433832" bIns="433832" numCol="1" spcCol="1270" anchor="ctr" anchorCtr="0">
          <a:noAutofit/>
        </a:bodyPr>
        <a:lstStyle/>
        <a:p>
          <a:pPr lvl="0" algn="l" defTabSz="2711450">
            <a:lnSpc>
              <a:spcPct val="90000"/>
            </a:lnSpc>
            <a:spcBef>
              <a:spcPct val="0"/>
            </a:spcBef>
            <a:spcAft>
              <a:spcPct val="35000"/>
            </a:spcAft>
          </a:pPr>
          <a:r>
            <a:rPr lang="zh-TW" altLang="en-US" sz="6100" kern="1200" dirty="0" smtClean="0">
              <a:latin typeface="華康海報體W9" pitchFamily="81" charset="-120"/>
              <a:ea typeface="華康海報體W9" pitchFamily="81" charset="-120"/>
            </a:rPr>
            <a:t>考試專業化</a:t>
          </a:r>
          <a:endParaRPr lang="zh-TW" altLang="en-US" sz="6100" kern="1200" dirty="0">
            <a:latin typeface="華康海報體W9" pitchFamily="81" charset="-120"/>
            <a:ea typeface="華康海報體W9" pitchFamily="81" charset="-120"/>
          </a:endParaRPr>
        </a:p>
      </dsp:txBody>
      <dsp:txXfrm>
        <a:off x="2287419" y="0"/>
        <a:ext cx="5195570" cy="2262378"/>
      </dsp:txXfrm>
    </dsp:sp>
    <dsp:sp modelId="{8374D667-2E57-48DA-9141-6893BC696FA9}">
      <dsp:nvSpPr>
        <dsp:cNvPr id="0" name=""/>
        <dsp:cNvSpPr/>
      </dsp:nvSpPr>
      <dsp:spPr>
        <a:xfrm>
          <a:off x="616003" y="2444756"/>
          <a:ext cx="2212916" cy="2262378"/>
        </a:xfrm>
        <a:prstGeom prst="downArrow">
          <a:avLst/>
        </a:prstGeom>
        <a:solidFill>
          <a:schemeClr val="accent5">
            <a:hueOff val="-9933876"/>
            <a:satOff val="39811"/>
            <a:lumOff val="8628"/>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6C9A0027-DB6C-41F2-9D22-D87C305867F5}">
      <dsp:nvSpPr>
        <dsp:cNvPr id="0" name=""/>
        <dsp:cNvSpPr/>
      </dsp:nvSpPr>
      <dsp:spPr>
        <a:xfrm>
          <a:off x="3273957" y="2450909"/>
          <a:ext cx="4851954" cy="2262378"/>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426720" tIns="0" rIns="426720" bIns="426720" numCol="1" spcCol="1270" anchor="ctr" anchorCtr="0">
          <a:noAutofit/>
        </a:bodyPr>
        <a:lstStyle/>
        <a:p>
          <a:pPr lvl="0" algn="l" defTabSz="2667000">
            <a:lnSpc>
              <a:spcPct val="90000"/>
            </a:lnSpc>
            <a:spcBef>
              <a:spcPct val="0"/>
            </a:spcBef>
            <a:spcAft>
              <a:spcPct val="35000"/>
            </a:spcAft>
          </a:pPr>
          <a:r>
            <a:rPr lang="zh-TW" altLang="en-US" sz="6000" kern="1200" dirty="0" smtClean="0">
              <a:latin typeface="華康海報體W9" pitchFamily="81" charset="-120"/>
              <a:ea typeface="華康海報體W9" pitchFamily="81" charset="-120"/>
            </a:rPr>
            <a:t>招生多元化</a:t>
          </a:r>
          <a:endParaRPr lang="zh-TW" altLang="en-US" sz="6000" kern="1200" dirty="0">
            <a:latin typeface="華康海報體W9" pitchFamily="81" charset="-120"/>
            <a:ea typeface="華康海報體W9" pitchFamily="81" charset="-120"/>
          </a:endParaRPr>
        </a:p>
      </dsp:txBody>
      <dsp:txXfrm>
        <a:off x="3273957" y="2450909"/>
        <a:ext cx="4851954" cy="226237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AE3A35-A6A2-4309-B6FC-711A68D00913}">
      <dsp:nvSpPr>
        <dsp:cNvPr id="0" name=""/>
        <dsp:cNvSpPr/>
      </dsp:nvSpPr>
      <dsp:spPr>
        <a:xfrm rot="5400000">
          <a:off x="4145937" y="-1312452"/>
          <a:ext cx="2533128" cy="5160455"/>
        </a:xfrm>
        <a:prstGeom prst="round2SameRect">
          <a:avLst/>
        </a:prstGeom>
        <a:solidFill>
          <a:schemeClr val="bg1">
            <a:alpha val="9000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l" defTabSz="1955800">
            <a:lnSpc>
              <a:spcPct val="90000"/>
            </a:lnSpc>
            <a:spcBef>
              <a:spcPct val="0"/>
            </a:spcBef>
            <a:spcAft>
              <a:spcPct val="15000"/>
            </a:spcAft>
            <a:buChar char="••"/>
          </a:pPr>
          <a:r>
            <a:rPr lang="zh-TW" altLang="en-US" sz="4400" b="1" kern="1200" dirty="0" smtClean="0">
              <a:latin typeface="華康采風體W3(P)" pitchFamily="66" charset="-120"/>
              <a:ea typeface="華康采風體W3(P)" pitchFamily="66" charset="-120"/>
              <a:hlinkClick xmlns:r="http://schemas.openxmlformats.org/officeDocument/2006/relationships" r:id="" action="ppaction://hlinksldjump"/>
            </a:rPr>
            <a:t>繁星推薦</a:t>
          </a:r>
          <a:endParaRPr lang="zh-TW" altLang="en-US" sz="4400" b="1" kern="1200" dirty="0">
            <a:latin typeface="華康采風體W3(P)" pitchFamily="66" charset="-120"/>
            <a:ea typeface="華康采風體W3(P)" pitchFamily="66" charset="-120"/>
          </a:endParaRPr>
        </a:p>
        <a:p>
          <a:pPr marL="285750" lvl="1" indent="-285750" algn="l" defTabSz="1955800">
            <a:lnSpc>
              <a:spcPct val="90000"/>
            </a:lnSpc>
            <a:spcBef>
              <a:spcPct val="0"/>
            </a:spcBef>
            <a:spcAft>
              <a:spcPct val="15000"/>
            </a:spcAft>
            <a:buChar char="••"/>
          </a:pPr>
          <a:r>
            <a:rPr lang="zh-TW" altLang="en-US" sz="4400" b="1" kern="1200" dirty="0" smtClean="0">
              <a:latin typeface="華康采風體W3(P)" pitchFamily="66" charset="-120"/>
              <a:ea typeface="華康采風體W3(P)" pitchFamily="66" charset="-120"/>
              <a:hlinkClick xmlns:r="http://schemas.openxmlformats.org/officeDocument/2006/relationships" r:id="" action="ppaction://noaction"/>
            </a:rPr>
            <a:t>個人申請</a:t>
          </a:r>
          <a:endParaRPr lang="zh-TW" altLang="en-US" sz="4400" b="1" kern="1200" dirty="0">
            <a:latin typeface="華康采風體W3(P)" pitchFamily="66" charset="-120"/>
            <a:ea typeface="華康采風體W3(P)" pitchFamily="66" charset="-120"/>
          </a:endParaRPr>
        </a:p>
        <a:p>
          <a:pPr marL="285750" lvl="1" indent="-285750" algn="l" defTabSz="1955800">
            <a:lnSpc>
              <a:spcPct val="90000"/>
            </a:lnSpc>
            <a:spcBef>
              <a:spcPct val="0"/>
            </a:spcBef>
            <a:spcAft>
              <a:spcPct val="15000"/>
            </a:spcAft>
            <a:buChar char="••"/>
          </a:pPr>
          <a:r>
            <a:rPr lang="zh-TW" altLang="en-US" sz="4400" b="1" kern="1200" dirty="0" smtClean="0">
              <a:latin typeface="華康采風體W3(P)" pitchFamily="66" charset="-120"/>
              <a:ea typeface="華康采風體W3(P)" pitchFamily="66" charset="-120"/>
              <a:hlinkClick xmlns:r="http://schemas.openxmlformats.org/officeDocument/2006/relationships" r:id="" action="ppaction://hlinksldjump"/>
            </a:rPr>
            <a:t>科大申請</a:t>
          </a:r>
          <a:endParaRPr lang="zh-TW" altLang="en-US" sz="4400" b="1" kern="1200" dirty="0">
            <a:latin typeface="華康采風體W3(P)" pitchFamily="66" charset="-120"/>
            <a:ea typeface="華康采風體W3(P)" pitchFamily="66" charset="-120"/>
          </a:endParaRPr>
        </a:p>
      </dsp:txBody>
      <dsp:txXfrm rot="-5400000">
        <a:off x="2832274" y="124868"/>
        <a:ext cx="5036798" cy="2285814"/>
      </dsp:txXfrm>
    </dsp:sp>
    <dsp:sp modelId="{9A214C9B-281A-4017-88E4-65E411C72EB3}">
      <dsp:nvSpPr>
        <dsp:cNvPr id="0" name=""/>
        <dsp:cNvSpPr/>
      </dsp:nvSpPr>
      <dsp:spPr>
        <a:xfrm>
          <a:off x="70620" y="21835"/>
          <a:ext cx="2761653" cy="2491879"/>
        </a:xfrm>
        <a:prstGeom prst="roundRect">
          <a:avLst/>
        </a:prstGeom>
        <a:solidFill>
          <a:srgbClr val="0099F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6690" tIns="93345" rIns="186690" bIns="93345" numCol="1" spcCol="1270" anchor="ctr" anchorCtr="0">
          <a:noAutofit/>
        </a:bodyPr>
        <a:lstStyle/>
        <a:p>
          <a:pPr lvl="0" algn="ctr" defTabSz="2178050">
            <a:lnSpc>
              <a:spcPct val="90000"/>
            </a:lnSpc>
            <a:spcBef>
              <a:spcPct val="0"/>
            </a:spcBef>
            <a:spcAft>
              <a:spcPct val="35000"/>
            </a:spcAft>
          </a:pPr>
          <a:r>
            <a:rPr lang="zh-TW" altLang="en-US" sz="4900" kern="1200" dirty="0" smtClean="0">
              <a:latin typeface="華康中特圓體" pitchFamily="49" charset="-120"/>
              <a:ea typeface="華康中特圓體" pitchFamily="49" charset="-120"/>
            </a:rPr>
            <a:t>甄選</a:t>
          </a:r>
          <a:endParaRPr lang="en-US" altLang="zh-TW" sz="4900" kern="1200" dirty="0" smtClean="0">
            <a:latin typeface="華康中特圓體" pitchFamily="49" charset="-120"/>
            <a:ea typeface="華康中特圓體" pitchFamily="49" charset="-120"/>
          </a:endParaRPr>
        </a:p>
        <a:p>
          <a:pPr lvl="0" algn="ctr" defTabSz="2178050">
            <a:lnSpc>
              <a:spcPct val="90000"/>
            </a:lnSpc>
            <a:spcBef>
              <a:spcPct val="0"/>
            </a:spcBef>
            <a:spcAft>
              <a:spcPct val="35000"/>
            </a:spcAft>
          </a:pPr>
          <a:r>
            <a:rPr lang="zh-TW" altLang="en-US" sz="4900" kern="1200" dirty="0" smtClean="0">
              <a:latin typeface="華康中特圓體" pitchFamily="49" charset="-120"/>
              <a:ea typeface="華康中特圓體" pitchFamily="49" charset="-120"/>
            </a:rPr>
            <a:t>入學</a:t>
          </a:r>
          <a:endParaRPr lang="zh-TW" altLang="en-US" sz="4900" kern="1200" dirty="0">
            <a:latin typeface="華康中特圓體" pitchFamily="49" charset="-120"/>
            <a:ea typeface="華康中特圓體" pitchFamily="49" charset="-120"/>
          </a:endParaRPr>
        </a:p>
      </dsp:txBody>
      <dsp:txXfrm>
        <a:off x="192264" y="143479"/>
        <a:ext cx="2518365" cy="2248591"/>
      </dsp:txXfrm>
    </dsp:sp>
    <dsp:sp modelId="{DB4B54CE-E3F4-4173-8254-2E6DEB888AA1}">
      <dsp:nvSpPr>
        <dsp:cNvPr id="0" name=""/>
        <dsp:cNvSpPr/>
      </dsp:nvSpPr>
      <dsp:spPr>
        <a:xfrm rot="5400000">
          <a:off x="4548230" y="1147141"/>
          <a:ext cx="1738985" cy="5165500"/>
        </a:xfrm>
        <a:prstGeom prst="round2SameRect">
          <a:avLst/>
        </a:prstGeom>
        <a:solidFill>
          <a:schemeClr val="bg1">
            <a:alpha val="9000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l" defTabSz="1600200">
            <a:lnSpc>
              <a:spcPct val="90000"/>
            </a:lnSpc>
            <a:spcBef>
              <a:spcPct val="0"/>
            </a:spcBef>
            <a:spcAft>
              <a:spcPct val="15000"/>
            </a:spcAft>
            <a:buChar char="••"/>
          </a:pPr>
          <a:r>
            <a:rPr lang="zh-TW" altLang="en-US" sz="3600" b="0" kern="1200" dirty="0" smtClean="0">
              <a:latin typeface="華康中特圓體" pitchFamily="49" charset="-120"/>
              <a:ea typeface="華康中特圓體" pitchFamily="49" charset="-120"/>
            </a:rPr>
            <a:t>參加</a:t>
          </a:r>
          <a:r>
            <a:rPr lang="zh-TW" altLang="en-US" sz="3600" b="0" u="sng" kern="1200" dirty="0" smtClean="0">
              <a:latin typeface="華康中特圓體" pitchFamily="49" charset="-120"/>
              <a:ea typeface="華康中特圓體" pitchFamily="49" charset="-120"/>
            </a:rPr>
            <a:t>指定科目考試</a:t>
          </a:r>
          <a:r>
            <a:rPr lang="zh-TW" altLang="en-US" sz="3600" b="0" kern="1200" dirty="0" smtClean="0">
              <a:latin typeface="華康中特圓體" pitchFamily="49" charset="-120"/>
              <a:ea typeface="華康中特圓體" pitchFamily="49" charset="-120"/>
            </a:rPr>
            <a:t>，上網選填志願、分發</a:t>
          </a:r>
          <a:endParaRPr lang="zh-TW" altLang="en-US" sz="3600" b="0" kern="1200" dirty="0">
            <a:latin typeface="華康中特圓體" pitchFamily="49" charset="-120"/>
            <a:ea typeface="華康中特圓體" pitchFamily="49" charset="-120"/>
          </a:endParaRPr>
        </a:p>
      </dsp:txBody>
      <dsp:txXfrm rot="-5400000">
        <a:off x="2834973" y="2945288"/>
        <a:ext cx="5080610" cy="1569205"/>
      </dsp:txXfrm>
    </dsp:sp>
    <dsp:sp modelId="{42D3AEC6-5ABC-4C54-8ADC-E835CD75D321}">
      <dsp:nvSpPr>
        <dsp:cNvPr id="0" name=""/>
        <dsp:cNvSpPr/>
      </dsp:nvSpPr>
      <dsp:spPr>
        <a:xfrm>
          <a:off x="70620" y="2643025"/>
          <a:ext cx="2764352" cy="2173732"/>
        </a:xfrm>
        <a:prstGeom prst="roundRect">
          <a:avLst/>
        </a:prstGeom>
        <a:solidFill>
          <a:srgbClr val="0099F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6690" tIns="93345" rIns="186690" bIns="93345" numCol="1" spcCol="1270" anchor="ctr" anchorCtr="0">
          <a:noAutofit/>
        </a:bodyPr>
        <a:lstStyle/>
        <a:p>
          <a:pPr lvl="0" algn="ctr" defTabSz="2178050">
            <a:lnSpc>
              <a:spcPct val="90000"/>
            </a:lnSpc>
            <a:spcBef>
              <a:spcPct val="0"/>
            </a:spcBef>
            <a:spcAft>
              <a:spcPct val="35000"/>
            </a:spcAft>
          </a:pPr>
          <a:r>
            <a:rPr lang="zh-TW" altLang="en-US" sz="4900" kern="1200" dirty="0" smtClean="0">
              <a:latin typeface="華康中特圓體" pitchFamily="49" charset="-120"/>
              <a:ea typeface="華康中特圓體" pitchFamily="49" charset="-120"/>
            </a:rPr>
            <a:t>考試</a:t>
          </a:r>
          <a:endParaRPr lang="en-US" altLang="zh-TW" sz="4900" kern="1200" dirty="0" smtClean="0">
            <a:latin typeface="華康中特圓體" pitchFamily="49" charset="-120"/>
            <a:ea typeface="華康中特圓體" pitchFamily="49" charset="-120"/>
          </a:endParaRPr>
        </a:p>
        <a:p>
          <a:pPr lvl="0" algn="ctr" defTabSz="2178050">
            <a:lnSpc>
              <a:spcPct val="90000"/>
            </a:lnSpc>
            <a:spcBef>
              <a:spcPct val="0"/>
            </a:spcBef>
            <a:spcAft>
              <a:spcPct val="35000"/>
            </a:spcAft>
          </a:pPr>
          <a:r>
            <a:rPr lang="zh-TW" altLang="en-US" sz="4900" kern="1200" dirty="0" smtClean="0">
              <a:latin typeface="華康中特圓體" pitchFamily="49" charset="-120"/>
              <a:ea typeface="華康中特圓體" pitchFamily="49" charset="-120"/>
            </a:rPr>
            <a:t>分發</a:t>
          </a:r>
          <a:endParaRPr lang="zh-TW" altLang="en-US" sz="4900" kern="1200" dirty="0">
            <a:latin typeface="華康中特圓體" pitchFamily="49" charset="-120"/>
            <a:ea typeface="華康中特圓體" pitchFamily="49" charset="-120"/>
          </a:endParaRPr>
        </a:p>
      </dsp:txBody>
      <dsp:txXfrm>
        <a:off x="176733" y="2749138"/>
        <a:ext cx="2552126" cy="196150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7E34BC-51B0-48DF-BBAC-B6635CE9AE3E}">
      <dsp:nvSpPr>
        <dsp:cNvPr id="0" name=""/>
        <dsp:cNvSpPr/>
      </dsp:nvSpPr>
      <dsp:spPr>
        <a:xfrm rot="5400000">
          <a:off x="-263458" y="266086"/>
          <a:ext cx="1756386" cy="1229470"/>
        </a:xfrm>
        <a:prstGeom prst="chevron">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a:lnSpc>
              <a:spcPct val="90000"/>
            </a:lnSpc>
            <a:spcBef>
              <a:spcPct val="0"/>
            </a:spcBef>
            <a:spcAft>
              <a:spcPct val="35000"/>
            </a:spcAft>
          </a:pPr>
          <a:r>
            <a:rPr lang="zh-TW" altLang="en-US" sz="2300" kern="1200" dirty="0" smtClean="0">
              <a:latin typeface="華康中圓體" pitchFamily="49" charset="-120"/>
              <a:ea typeface="華康中圓體" pitchFamily="49" charset="-120"/>
            </a:rPr>
            <a:t>第一階段</a:t>
          </a:r>
          <a:endParaRPr lang="zh-TW" altLang="en-US" sz="2300" kern="1200" dirty="0">
            <a:latin typeface="華康中圓體" pitchFamily="49" charset="-120"/>
            <a:ea typeface="華康中圓體" pitchFamily="49" charset="-120"/>
          </a:endParaRPr>
        </a:p>
      </dsp:txBody>
      <dsp:txXfrm rot="-5400000">
        <a:off x="0" y="617363"/>
        <a:ext cx="1229470" cy="526916"/>
      </dsp:txXfrm>
    </dsp:sp>
    <dsp:sp modelId="{B8B143A6-699B-4553-918B-6030C53096D6}">
      <dsp:nvSpPr>
        <dsp:cNvPr id="0" name=""/>
        <dsp:cNvSpPr/>
      </dsp:nvSpPr>
      <dsp:spPr>
        <a:xfrm rot="5400000">
          <a:off x="4365908" y="-3133809"/>
          <a:ext cx="1141651" cy="7414527"/>
        </a:xfrm>
        <a:prstGeom prst="round2Same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6032" tIns="22860" rIns="22860" bIns="22860" numCol="1" spcCol="1270" anchor="ctr" anchorCtr="0">
          <a:noAutofit/>
        </a:bodyPr>
        <a:lstStyle/>
        <a:p>
          <a:pPr marL="285750" lvl="1" indent="-285750" algn="l" defTabSz="1600200">
            <a:lnSpc>
              <a:spcPct val="90000"/>
            </a:lnSpc>
            <a:spcBef>
              <a:spcPct val="0"/>
            </a:spcBef>
            <a:spcAft>
              <a:spcPct val="15000"/>
            </a:spcAft>
            <a:buChar char="••"/>
          </a:pPr>
          <a:r>
            <a:rPr lang="zh-TW" altLang="en-US" sz="3600" kern="1200" dirty="0" smtClean="0">
              <a:latin typeface="華康中圓體" pitchFamily="49" charset="-120"/>
              <a:ea typeface="華康中圓體" pitchFamily="49" charset="-120"/>
            </a:rPr>
            <a:t>依學科能力測驗成績進行檢定及</a:t>
          </a:r>
          <a:r>
            <a:rPr lang="en-US" altLang="zh-TW" sz="3600" kern="1200" dirty="0" smtClean="0">
              <a:latin typeface="華康中圓體" pitchFamily="49" charset="-120"/>
              <a:ea typeface="華康中圓體" pitchFamily="49" charset="-120"/>
            </a:rPr>
            <a:t/>
          </a:r>
          <a:br>
            <a:rPr lang="en-US" altLang="zh-TW" sz="3600" kern="1200" dirty="0" smtClean="0">
              <a:latin typeface="華康中圓體" pitchFamily="49" charset="-120"/>
              <a:ea typeface="華康中圓體" pitchFamily="49" charset="-120"/>
            </a:rPr>
          </a:br>
          <a:r>
            <a:rPr lang="zh-TW" altLang="en-US" sz="3600" kern="1200" dirty="0" smtClean="0">
              <a:latin typeface="華康中圓體" pitchFamily="49" charset="-120"/>
              <a:ea typeface="華康中圓體" pitchFamily="49" charset="-120"/>
            </a:rPr>
            <a:t> 篩選。</a:t>
          </a:r>
          <a:endParaRPr lang="zh-TW" altLang="en-US" sz="3600" kern="1200" dirty="0">
            <a:latin typeface="華康中圓體" pitchFamily="49" charset="-120"/>
            <a:ea typeface="華康中圓體" pitchFamily="49" charset="-120"/>
          </a:endParaRPr>
        </a:p>
      </dsp:txBody>
      <dsp:txXfrm rot="-5400000">
        <a:off x="1229471" y="58359"/>
        <a:ext cx="7358796" cy="1030189"/>
      </dsp:txXfrm>
    </dsp:sp>
    <dsp:sp modelId="{D982BAC9-E515-420E-B259-F3A3C7C39CF9}">
      <dsp:nvSpPr>
        <dsp:cNvPr id="0" name=""/>
        <dsp:cNvSpPr/>
      </dsp:nvSpPr>
      <dsp:spPr>
        <a:xfrm rot="5400000">
          <a:off x="-263458" y="2392776"/>
          <a:ext cx="1756386" cy="1229470"/>
        </a:xfrm>
        <a:prstGeom prst="chevron">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a:lnSpc>
              <a:spcPct val="90000"/>
            </a:lnSpc>
            <a:spcBef>
              <a:spcPct val="0"/>
            </a:spcBef>
            <a:spcAft>
              <a:spcPct val="35000"/>
            </a:spcAft>
          </a:pPr>
          <a:r>
            <a:rPr lang="zh-TW" altLang="en-US" sz="2300" kern="1200" dirty="0" smtClean="0">
              <a:latin typeface="華康中圓體" pitchFamily="49" charset="-120"/>
              <a:ea typeface="華康中圓體" pitchFamily="49" charset="-120"/>
            </a:rPr>
            <a:t>第二階段</a:t>
          </a:r>
          <a:endParaRPr lang="zh-TW" altLang="en-US" sz="2300" kern="1200" dirty="0">
            <a:latin typeface="華康中圓體" pitchFamily="49" charset="-120"/>
            <a:ea typeface="華康中圓體" pitchFamily="49" charset="-120"/>
          </a:endParaRPr>
        </a:p>
      </dsp:txBody>
      <dsp:txXfrm rot="-5400000">
        <a:off x="0" y="2744053"/>
        <a:ext cx="1229470" cy="526916"/>
      </dsp:txXfrm>
    </dsp:sp>
    <dsp:sp modelId="{55E1BA44-40B5-4568-84FA-4BAF550ED2AA}">
      <dsp:nvSpPr>
        <dsp:cNvPr id="0" name=""/>
        <dsp:cNvSpPr/>
      </dsp:nvSpPr>
      <dsp:spPr>
        <a:xfrm rot="5400000">
          <a:off x="3753635" y="-1007119"/>
          <a:ext cx="2366198" cy="7414527"/>
        </a:xfrm>
        <a:prstGeom prst="round2SameRect">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9136" tIns="17780" rIns="17780" bIns="17780" numCol="1" spcCol="1270" anchor="ctr" anchorCtr="0">
          <a:noAutofit/>
        </a:bodyPr>
        <a:lstStyle/>
        <a:p>
          <a:pPr marL="285750" lvl="1" indent="-285750" algn="l" defTabSz="1244600">
            <a:lnSpc>
              <a:spcPct val="90000"/>
            </a:lnSpc>
            <a:spcBef>
              <a:spcPct val="0"/>
            </a:spcBef>
            <a:spcAft>
              <a:spcPct val="15000"/>
            </a:spcAft>
            <a:buChar char="••"/>
          </a:pPr>
          <a:r>
            <a:rPr lang="zh-TW" altLang="en-US" sz="2800" b="0" kern="1200" dirty="0" smtClean="0">
              <a:latin typeface="華康中圓體" pitchFamily="49" charset="-120"/>
              <a:ea typeface="華康中圓體" pitchFamily="49" charset="-120"/>
            </a:rPr>
            <a:t>較為多元，含口試、筆試、備審資料審查、小論文及實作等。</a:t>
          </a:r>
          <a:endParaRPr lang="zh-TW" altLang="en-US" sz="2800" b="0" kern="1200" dirty="0">
            <a:latin typeface="華康中圓體" pitchFamily="49" charset="-120"/>
            <a:ea typeface="華康中圓體" pitchFamily="49" charset="-120"/>
          </a:endParaRPr>
        </a:p>
        <a:p>
          <a:pPr marL="285750" lvl="1" indent="-285750" algn="l" defTabSz="1244600">
            <a:lnSpc>
              <a:spcPct val="90000"/>
            </a:lnSpc>
            <a:spcBef>
              <a:spcPct val="0"/>
            </a:spcBef>
            <a:spcAft>
              <a:spcPct val="15000"/>
            </a:spcAft>
            <a:buChar char="••"/>
          </a:pPr>
          <a:r>
            <a:rPr lang="zh-TW" altLang="en-US" sz="2800" b="0" kern="1200" dirty="0" smtClean="0">
              <a:latin typeface="華康中圓體" pitchFamily="49" charset="-120"/>
              <a:ea typeface="華康中圓體" pitchFamily="49" charset="-120"/>
            </a:rPr>
            <a:t>備審資料製作：自傳、讀書計畫、數理英文能力證明、</a:t>
          </a:r>
          <a:r>
            <a:rPr lang="zh-TW" altLang="en-US" sz="2800" b="0" kern="1200" dirty="0" smtClean="0">
              <a:solidFill>
                <a:srgbClr val="FF0000"/>
              </a:solidFill>
              <a:latin typeface="華康中圓體" pitchFamily="49" charset="-120"/>
              <a:ea typeface="華康中圓體" pitchFamily="49" charset="-120"/>
            </a:rPr>
            <a:t>活動經驗</a:t>
          </a:r>
          <a:r>
            <a:rPr lang="zh-TW" altLang="en-US" sz="2800" b="0" kern="1200" dirty="0" smtClean="0">
              <a:latin typeface="華康中圓體" pitchFamily="49" charset="-120"/>
              <a:ea typeface="華康中圓體" pitchFamily="49" charset="-120"/>
            </a:rPr>
            <a:t>（高一、二努力累積的）</a:t>
          </a:r>
          <a:endParaRPr lang="zh-TW" altLang="en-US" sz="2800" b="0" kern="1200" dirty="0">
            <a:latin typeface="華康中圓體" pitchFamily="49" charset="-120"/>
            <a:ea typeface="華康中圓體" pitchFamily="49" charset="-120"/>
          </a:endParaRPr>
        </a:p>
      </dsp:txBody>
      <dsp:txXfrm rot="-5400000">
        <a:off x="1229471" y="1632553"/>
        <a:ext cx="7299019" cy="213518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3358CA-8D5A-47CD-8CB3-E7A2F47D1199}">
      <dsp:nvSpPr>
        <dsp:cNvPr id="0" name=""/>
        <dsp:cNvSpPr/>
      </dsp:nvSpPr>
      <dsp:spPr>
        <a:xfrm>
          <a:off x="390351" y="0"/>
          <a:ext cx="3257897" cy="1809943"/>
        </a:xfrm>
        <a:prstGeom prst="roundRect">
          <a:avLst>
            <a:gd name="adj" fmla="val 10000"/>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a:scene3d>
          <a:camera prst="orthographicFront"/>
          <a:lightRig rig="flat" dir="t"/>
        </a:scene3d>
        <a:sp3d/>
      </dsp:spPr>
      <dsp:style>
        <a:lnRef idx="1">
          <a:schemeClr val="accent6"/>
        </a:lnRef>
        <a:fillRef idx="2">
          <a:schemeClr val="accent6"/>
        </a:fillRef>
        <a:effectRef idx="1">
          <a:schemeClr val="accent6"/>
        </a:effectRef>
        <a:fontRef idx="minor">
          <a:schemeClr val="dk1"/>
        </a:fontRef>
      </dsp:style>
      <dsp:txBody>
        <a:bodyPr spcFirstLastPara="0" vert="horz" wrap="square" lIns="140970" tIns="140970" rIns="140970" bIns="140970" numCol="1" spcCol="1270" anchor="ctr" anchorCtr="0">
          <a:noAutofit/>
        </a:bodyPr>
        <a:lstStyle/>
        <a:p>
          <a:pPr lvl="0" algn="ctr" defTabSz="1644650">
            <a:lnSpc>
              <a:spcPct val="90000"/>
            </a:lnSpc>
            <a:spcBef>
              <a:spcPct val="0"/>
            </a:spcBef>
            <a:spcAft>
              <a:spcPct val="35000"/>
            </a:spcAft>
          </a:pPr>
          <a:r>
            <a:rPr lang="zh-TW" altLang="en-US" sz="3700" kern="1200" dirty="0" smtClean="0">
              <a:latin typeface="華康少女文字W5" pitchFamily="81" charset="-120"/>
              <a:ea typeface="華康少女文字W5" pitchFamily="81" charset="-120"/>
            </a:rPr>
            <a:t>學測成績篩選</a:t>
          </a:r>
          <a:endParaRPr lang="zh-TW" altLang="en-US" sz="3700" kern="1200" dirty="0">
            <a:latin typeface="華康少女文字W5" pitchFamily="81" charset="-120"/>
            <a:ea typeface="華康少女文字W5" pitchFamily="81" charset="-120"/>
          </a:endParaRPr>
        </a:p>
      </dsp:txBody>
      <dsp:txXfrm>
        <a:off x="443362" y="53011"/>
        <a:ext cx="3151875" cy="1703921"/>
      </dsp:txXfrm>
    </dsp:sp>
    <dsp:sp modelId="{06614B07-8AB2-40B7-8FFC-9530715DD2E0}">
      <dsp:nvSpPr>
        <dsp:cNvPr id="0" name=""/>
        <dsp:cNvSpPr/>
      </dsp:nvSpPr>
      <dsp:spPr>
        <a:xfrm rot="5400000">
          <a:off x="1679728" y="1855468"/>
          <a:ext cx="679143" cy="814474"/>
        </a:xfrm>
        <a:prstGeom prst="rightArrow">
          <a:avLst>
            <a:gd name="adj1" fmla="val 60000"/>
            <a:gd name="adj2" fmla="val 50000"/>
          </a:avLst>
        </a:prstGeom>
        <a:gradFill rotWithShape="0">
          <a:gsLst>
            <a:gs pos="0">
              <a:schemeClr val="accent6">
                <a:shade val="90000"/>
                <a:hueOff val="0"/>
                <a:satOff val="0"/>
                <a:lumOff val="0"/>
                <a:alphaOff val="0"/>
                <a:tint val="50000"/>
                <a:satMod val="300000"/>
              </a:schemeClr>
            </a:gs>
            <a:gs pos="35000">
              <a:schemeClr val="accent6">
                <a:shade val="90000"/>
                <a:hueOff val="0"/>
                <a:satOff val="0"/>
                <a:lumOff val="0"/>
                <a:alphaOff val="0"/>
                <a:tint val="37000"/>
                <a:satMod val="300000"/>
              </a:schemeClr>
            </a:gs>
            <a:gs pos="100000">
              <a:schemeClr val="accent6">
                <a:shade val="9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1289050">
            <a:lnSpc>
              <a:spcPct val="90000"/>
            </a:lnSpc>
            <a:spcBef>
              <a:spcPct val="0"/>
            </a:spcBef>
            <a:spcAft>
              <a:spcPct val="35000"/>
            </a:spcAft>
          </a:pPr>
          <a:endParaRPr lang="zh-TW" altLang="en-US" sz="2900" kern="1200"/>
        </a:p>
      </dsp:txBody>
      <dsp:txXfrm rot="-5400000">
        <a:off x="1774958" y="1923134"/>
        <a:ext cx="488684" cy="475400"/>
      </dsp:txXfrm>
    </dsp:sp>
    <dsp:sp modelId="{E7D73E12-C589-4C09-9C78-6A705F85ACF3}">
      <dsp:nvSpPr>
        <dsp:cNvPr id="0" name=""/>
        <dsp:cNvSpPr/>
      </dsp:nvSpPr>
      <dsp:spPr>
        <a:xfrm>
          <a:off x="390351" y="2715467"/>
          <a:ext cx="3257897" cy="1809943"/>
        </a:xfrm>
        <a:prstGeom prst="roundRect">
          <a:avLst>
            <a:gd name="adj" fmla="val 10000"/>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a:scene3d>
          <a:camera prst="orthographicFront"/>
          <a:lightRig rig="flat" dir="t"/>
        </a:scene3d>
        <a:sp3d/>
      </dsp:spPr>
      <dsp:style>
        <a:lnRef idx="1">
          <a:schemeClr val="accent6"/>
        </a:lnRef>
        <a:fillRef idx="2">
          <a:schemeClr val="accent6"/>
        </a:fillRef>
        <a:effectRef idx="1">
          <a:schemeClr val="accent6"/>
        </a:effectRef>
        <a:fontRef idx="minor">
          <a:schemeClr val="dk1"/>
        </a:fontRef>
      </dsp:style>
      <dsp:txBody>
        <a:bodyPr spcFirstLastPara="0" vert="horz" wrap="square" lIns="140970" tIns="140970" rIns="140970" bIns="140970" numCol="1" spcCol="1270" anchor="ctr" anchorCtr="0">
          <a:noAutofit/>
        </a:bodyPr>
        <a:lstStyle/>
        <a:p>
          <a:pPr lvl="0" algn="ctr" defTabSz="1644650">
            <a:lnSpc>
              <a:spcPct val="90000"/>
            </a:lnSpc>
            <a:spcBef>
              <a:spcPct val="0"/>
            </a:spcBef>
            <a:spcAft>
              <a:spcPct val="35000"/>
            </a:spcAft>
          </a:pPr>
          <a:r>
            <a:rPr lang="zh-TW" altLang="en-US" sz="3700" kern="1200" dirty="0" smtClean="0">
              <a:latin typeface="華康少女文字W5" pitchFamily="81" charset="-120"/>
              <a:ea typeface="華康少女文字W5" pitchFamily="81" charset="-120"/>
            </a:rPr>
            <a:t>甄試（書面資料審查、面試）</a:t>
          </a:r>
          <a:endParaRPr lang="zh-TW" altLang="en-US" sz="3700" kern="1200" dirty="0">
            <a:latin typeface="華康少女文字W5" pitchFamily="81" charset="-120"/>
            <a:ea typeface="華康少女文字W5" pitchFamily="81" charset="-120"/>
          </a:endParaRPr>
        </a:p>
      </dsp:txBody>
      <dsp:txXfrm>
        <a:off x="443362" y="2768478"/>
        <a:ext cx="3151875" cy="170392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ABCD11-2FD6-45ED-A5D3-4E2C5C7FB0BE}">
      <dsp:nvSpPr>
        <dsp:cNvPr id="0" name=""/>
        <dsp:cNvSpPr/>
      </dsp:nvSpPr>
      <dsp:spPr>
        <a:xfrm>
          <a:off x="91161" y="86829"/>
          <a:ext cx="4264814" cy="1206133"/>
        </a:xfrm>
        <a:prstGeom prst="roundRect">
          <a:avLst>
            <a:gd name="adj" fmla="val 10000"/>
          </a:avLst>
        </a:prstGeom>
        <a:gradFill rotWithShape="0">
          <a:gsLst>
            <a:gs pos="0">
              <a:schemeClr val="accent3">
                <a:alpha val="90000"/>
                <a:hueOff val="0"/>
                <a:satOff val="0"/>
                <a:lumOff val="0"/>
                <a:alphaOff val="0"/>
                <a:tint val="50000"/>
                <a:satMod val="300000"/>
              </a:schemeClr>
            </a:gs>
            <a:gs pos="35000">
              <a:schemeClr val="accent3">
                <a:alpha val="90000"/>
                <a:hueOff val="0"/>
                <a:satOff val="0"/>
                <a:lumOff val="0"/>
                <a:alphaOff val="0"/>
                <a:tint val="37000"/>
                <a:satMod val="300000"/>
              </a:schemeClr>
            </a:gs>
            <a:gs pos="100000">
              <a:schemeClr val="accent3">
                <a:alpha val="9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zh-TW" altLang="en-US" sz="3200" kern="1200" dirty="0" smtClean="0">
              <a:latin typeface="華康少女文字W5" pitchFamily="81" charset="-120"/>
              <a:ea typeface="華康少女文字W5" pitchFamily="81" charset="-120"/>
            </a:rPr>
            <a:t>體檢</a:t>
          </a:r>
          <a:endParaRPr lang="zh-TW" altLang="en-US" sz="3200" kern="1200" dirty="0">
            <a:latin typeface="華康少女文字W5" pitchFamily="81" charset="-120"/>
            <a:ea typeface="華康少女文字W5" pitchFamily="81" charset="-120"/>
          </a:endParaRPr>
        </a:p>
      </dsp:txBody>
      <dsp:txXfrm>
        <a:off x="126487" y="122155"/>
        <a:ext cx="4194162" cy="1135481"/>
      </dsp:txXfrm>
    </dsp:sp>
    <dsp:sp modelId="{FABE4872-8CDA-431B-BD67-EBC501FC18D2}">
      <dsp:nvSpPr>
        <dsp:cNvPr id="0" name=""/>
        <dsp:cNvSpPr/>
      </dsp:nvSpPr>
      <dsp:spPr>
        <a:xfrm rot="5592337">
          <a:off x="2019659" y="1232358"/>
          <a:ext cx="316657" cy="542760"/>
        </a:xfrm>
        <a:prstGeom prst="rightArrow">
          <a:avLst>
            <a:gd name="adj1" fmla="val 60000"/>
            <a:gd name="adj2" fmla="val 50000"/>
          </a:avLst>
        </a:prstGeom>
        <a:gradFill rotWithShape="0">
          <a:gsLst>
            <a:gs pos="0">
              <a:schemeClr val="accent3">
                <a:shade val="90000"/>
                <a:hueOff val="0"/>
                <a:satOff val="0"/>
                <a:lumOff val="0"/>
                <a:alphaOff val="0"/>
                <a:tint val="50000"/>
                <a:satMod val="300000"/>
              </a:schemeClr>
            </a:gs>
            <a:gs pos="35000">
              <a:schemeClr val="accent3">
                <a:shade val="90000"/>
                <a:hueOff val="0"/>
                <a:satOff val="0"/>
                <a:lumOff val="0"/>
                <a:alphaOff val="0"/>
                <a:tint val="37000"/>
                <a:satMod val="300000"/>
              </a:schemeClr>
            </a:gs>
            <a:gs pos="100000">
              <a:schemeClr val="accent3">
                <a:shade val="9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zh-TW" altLang="en-US" sz="1500" kern="1200"/>
        </a:p>
      </dsp:txBody>
      <dsp:txXfrm rot="-5400000">
        <a:off x="2017816" y="1345484"/>
        <a:ext cx="325656" cy="221660"/>
      </dsp:txXfrm>
    </dsp:sp>
    <dsp:sp modelId="{EB3358CA-8D5A-47CD-8CB3-E7A2F47D1199}">
      <dsp:nvSpPr>
        <dsp:cNvPr id="0" name=""/>
        <dsp:cNvSpPr/>
      </dsp:nvSpPr>
      <dsp:spPr>
        <a:xfrm>
          <a:off x="0" y="1714513"/>
          <a:ext cx="4264814" cy="1206133"/>
        </a:xfrm>
        <a:prstGeom prst="roundRect">
          <a:avLst>
            <a:gd name="adj" fmla="val 10000"/>
          </a:avLst>
        </a:prstGeom>
        <a:gradFill rotWithShape="0">
          <a:gsLst>
            <a:gs pos="0">
              <a:schemeClr val="accent3">
                <a:alpha val="90000"/>
                <a:hueOff val="0"/>
                <a:satOff val="0"/>
                <a:lumOff val="0"/>
                <a:alphaOff val="-20000"/>
                <a:tint val="50000"/>
                <a:satMod val="300000"/>
              </a:schemeClr>
            </a:gs>
            <a:gs pos="35000">
              <a:schemeClr val="accent3">
                <a:alpha val="90000"/>
                <a:hueOff val="0"/>
                <a:satOff val="0"/>
                <a:lumOff val="0"/>
                <a:alphaOff val="-20000"/>
                <a:tint val="37000"/>
                <a:satMod val="300000"/>
              </a:schemeClr>
            </a:gs>
            <a:gs pos="100000">
              <a:schemeClr val="accent3">
                <a:alpha val="90000"/>
                <a:hueOff val="0"/>
                <a:satOff val="0"/>
                <a:lumOff val="0"/>
                <a:alphaOff val="-2000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zh-TW" altLang="en-US" sz="3200" kern="1200" dirty="0" smtClean="0">
              <a:latin typeface="華康少女文字W5" pitchFamily="81" charset="-120"/>
              <a:ea typeface="華康少女文字W5" pitchFamily="81" charset="-120"/>
            </a:rPr>
            <a:t>學測成績篩選</a:t>
          </a:r>
          <a:endParaRPr lang="zh-TW" altLang="en-US" sz="3200" kern="1200" dirty="0">
            <a:latin typeface="華康少女文字W5" pitchFamily="81" charset="-120"/>
            <a:ea typeface="華康少女文字W5" pitchFamily="81" charset="-120"/>
          </a:endParaRPr>
        </a:p>
      </dsp:txBody>
      <dsp:txXfrm>
        <a:off x="35326" y="1749839"/>
        <a:ext cx="4194162" cy="1135481"/>
      </dsp:txXfrm>
    </dsp:sp>
    <dsp:sp modelId="{06614B07-8AB2-40B7-8FFC-9530715DD2E0}">
      <dsp:nvSpPr>
        <dsp:cNvPr id="0" name=""/>
        <dsp:cNvSpPr/>
      </dsp:nvSpPr>
      <dsp:spPr>
        <a:xfrm rot="5317713">
          <a:off x="1893464" y="2998144"/>
          <a:ext cx="523465" cy="542760"/>
        </a:xfrm>
        <a:prstGeom prst="rightArrow">
          <a:avLst>
            <a:gd name="adj1" fmla="val 60000"/>
            <a:gd name="adj2" fmla="val 50000"/>
          </a:avLst>
        </a:prstGeom>
        <a:gradFill rotWithShape="0">
          <a:gsLst>
            <a:gs pos="0">
              <a:schemeClr val="accent3">
                <a:shade val="90000"/>
                <a:hueOff val="280340"/>
                <a:satOff val="-6007"/>
                <a:lumOff val="30812"/>
                <a:alphaOff val="0"/>
                <a:tint val="50000"/>
                <a:satMod val="300000"/>
              </a:schemeClr>
            </a:gs>
            <a:gs pos="35000">
              <a:schemeClr val="accent3">
                <a:shade val="90000"/>
                <a:hueOff val="280340"/>
                <a:satOff val="-6007"/>
                <a:lumOff val="30812"/>
                <a:alphaOff val="0"/>
                <a:tint val="37000"/>
                <a:satMod val="300000"/>
              </a:schemeClr>
            </a:gs>
            <a:gs pos="100000">
              <a:schemeClr val="accent3">
                <a:shade val="90000"/>
                <a:hueOff val="280340"/>
                <a:satOff val="-6007"/>
                <a:lumOff val="30812"/>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1155700">
            <a:lnSpc>
              <a:spcPct val="90000"/>
            </a:lnSpc>
            <a:spcBef>
              <a:spcPct val="0"/>
            </a:spcBef>
            <a:spcAft>
              <a:spcPct val="35000"/>
            </a:spcAft>
          </a:pPr>
          <a:endParaRPr lang="zh-TW" altLang="en-US" sz="2600" kern="1200"/>
        </a:p>
      </dsp:txBody>
      <dsp:txXfrm rot="-5400000">
        <a:off x="1990489" y="3007814"/>
        <a:ext cx="325656" cy="366426"/>
      </dsp:txXfrm>
    </dsp:sp>
    <dsp:sp modelId="{E7D73E12-C589-4C09-9C78-6A705F85ACF3}">
      <dsp:nvSpPr>
        <dsp:cNvPr id="0" name=""/>
        <dsp:cNvSpPr/>
      </dsp:nvSpPr>
      <dsp:spPr>
        <a:xfrm>
          <a:off x="45580" y="3618401"/>
          <a:ext cx="4264814" cy="1206133"/>
        </a:xfrm>
        <a:prstGeom prst="roundRect">
          <a:avLst>
            <a:gd name="adj" fmla="val 10000"/>
          </a:avLst>
        </a:prstGeom>
        <a:gradFill rotWithShape="0">
          <a:gsLst>
            <a:gs pos="0">
              <a:schemeClr val="accent3">
                <a:alpha val="90000"/>
                <a:hueOff val="0"/>
                <a:satOff val="0"/>
                <a:lumOff val="0"/>
                <a:alphaOff val="-40000"/>
                <a:tint val="50000"/>
                <a:satMod val="300000"/>
              </a:schemeClr>
            </a:gs>
            <a:gs pos="35000">
              <a:schemeClr val="accent3">
                <a:alpha val="90000"/>
                <a:hueOff val="0"/>
                <a:satOff val="0"/>
                <a:lumOff val="0"/>
                <a:alphaOff val="-40000"/>
                <a:tint val="37000"/>
                <a:satMod val="300000"/>
              </a:schemeClr>
            </a:gs>
            <a:gs pos="100000">
              <a:schemeClr val="accent3">
                <a:alpha val="90000"/>
                <a:hueOff val="0"/>
                <a:satOff val="0"/>
                <a:lumOff val="0"/>
                <a:alphaOff val="-4000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zh-TW" altLang="en-US" sz="2400" kern="1200" dirty="0" smtClean="0">
              <a:latin typeface="華康少女文字W5" pitchFamily="81" charset="-120"/>
              <a:ea typeface="華康少女文字W5" pitchFamily="81" charset="-120"/>
            </a:rPr>
            <a:t>生活及情緒適應問卷、智力測驗、口試、面試及專長測驗</a:t>
          </a:r>
          <a:endParaRPr lang="zh-TW" altLang="en-US" sz="2400" kern="1200" dirty="0">
            <a:latin typeface="華康少女文字W5" pitchFamily="81" charset="-120"/>
            <a:ea typeface="華康少女文字W5" pitchFamily="81" charset="-120"/>
          </a:endParaRPr>
        </a:p>
      </dsp:txBody>
      <dsp:txXfrm>
        <a:off x="80906" y="3653727"/>
        <a:ext cx="4194162" cy="113548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3358CA-8D5A-47CD-8CB3-E7A2F47D1199}">
      <dsp:nvSpPr>
        <dsp:cNvPr id="0" name=""/>
        <dsp:cNvSpPr/>
      </dsp:nvSpPr>
      <dsp:spPr>
        <a:xfrm>
          <a:off x="390351" y="0"/>
          <a:ext cx="3257897" cy="1809943"/>
        </a:xfrm>
        <a:prstGeom prst="roundRect">
          <a:avLst>
            <a:gd name="adj" fmla="val 10000"/>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a:scene3d>
          <a:camera prst="orthographicFront"/>
          <a:lightRig rig="flat" dir="t"/>
        </a:scene3d>
        <a:sp3d/>
      </dsp:spPr>
      <dsp:style>
        <a:lnRef idx="1">
          <a:schemeClr val="accent6"/>
        </a:lnRef>
        <a:fillRef idx="2">
          <a:schemeClr val="accent6"/>
        </a:fillRef>
        <a:effectRef idx="1">
          <a:schemeClr val="accent6"/>
        </a:effectRef>
        <a:fontRef idx="minor">
          <a:schemeClr val="dk1"/>
        </a:fontRef>
      </dsp:style>
      <dsp:txBody>
        <a:bodyPr spcFirstLastPara="0" vert="horz" wrap="square" lIns="140970" tIns="140970" rIns="140970" bIns="140970" numCol="1" spcCol="1270" anchor="ctr" anchorCtr="0">
          <a:noAutofit/>
        </a:bodyPr>
        <a:lstStyle/>
        <a:p>
          <a:pPr lvl="0" algn="ctr" defTabSz="1644650">
            <a:lnSpc>
              <a:spcPct val="90000"/>
            </a:lnSpc>
            <a:spcBef>
              <a:spcPct val="0"/>
            </a:spcBef>
            <a:spcAft>
              <a:spcPct val="35000"/>
            </a:spcAft>
          </a:pPr>
          <a:r>
            <a:rPr lang="zh-TW" altLang="en-US" sz="3700" kern="1200" dirty="0" smtClean="0">
              <a:latin typeface="華康少女文字W5" pitchFamily="81" charset="-120"/>
              <a:ea typeface="華康少女文字W5" pitchFamily="81" charset="-120"/>
            </a:rPr>
            <a:t>學測成績篩選</a:t>
          </a:r>
          <a:endParaRPr lang="zh-TW" altLang="en-US" sz="3700" kern="1200" dirty="0">
            <a:latin typeface="華康少女文字W5" pitchFamily="81" charset="-120"/>
            <a:ea typeface="華康少女文字W5" pitchFamily="81" charset="-120"/>
          </a:endParaRPr>
        </a:p>
      </dsp:txBody>
      <dsp:txXfrm>
        <a:off x="443362" y="53011"/>
        <a:ext cx="3151875" cy="1703921"/>
      </dsp:txXfrm>
    </dsp:sp>
    <dsp:sp modelId="{06614B07-8AB2-40B7-8FFC-9530715DD2E0}">
      <dsp:nvSpPr>
        <dsp:cNvPr id="0" name=""/>
        <dsp:cNvSpPr/>
      </dsp:nvSpPr>
      <dsp:spPr>
        <a:xfrm rot="5400000">
          <a:off x="1679728" y="1855468"/>
          <a:ext cx="679143" cy="814474"/>
        </a:xfrm>
        <a:prstGeom prst="rightArrow">
          <a:avLst>
            <a:gd name="adj1" fmla="val 60000"/>
            <a:gd name="adj2" fmla="val 50000"/>
          </a:avLst>
        </a:prstGeom>
        <a:gradFill rotWithShape="0">
          <a:gsLst>
            <a:gs pos="0">
              <a:schemeClr val="accent6">
                <a:shade val="90000"/>
                <a:hueOff val="0"/>
                <a:satOff val="0"/>
                <a:lumOff val="0"/>
                <a:alphaOff val="0"/>
                <a:tint val="50000"/>
                <a:satMod val="300000"/>
              </a:schemeClr>
            </a:gs>
            <a:gs pos="35000">
              <a:schemeClr val="accent6">
                <a:shade val="90000"/>
                <a:hueOff val="0"/>
                <a:satOff val="0"/>
                <a:lumOff val="0"/>
                <a:alphaOff val="0"/>
                <a:tint val="37000"/>
                <a:satMod val="300000"/>
              </a:schemeClr>
            </a:gs>
            <a:gs pos="100000">
              <a:schemeClr val="accent6">
                <a:shade val="9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1289050">
            <a:lnSpc>
              <a:spcPct val="90000"/>
            </a:lnSpc>
            <a:spcBef>
              <a:spcPct val="0"/>
            </a:spcBef>
            <a:spcAft>
              <a:spcPct val="35000"/>
            </a:spcAft>
          </a:pPr>
          <a:endParaRPr lang="zh-TW" altLang="en-US" sz="2900" kern="1200"/>
        </a:p>
      </dsp:txBody>
      <dsp:txXfrm rot="-5400000">
        <a:off x="1774958" y="1923134"/>
        <a:ext cx="488684" cy="475400"/>
      </dsp:txXfrm>
    </dsp:sp>
    <dsp:sp modelId="{E7D73E12-C589-4C09-9C78-6A705F85ACF3}">
      <dsp:nvSpPr>
        <dsp:cNvPr id="0" name=""/>
        <dsp:cNvSpPr/>
      </dsp:nvSpPr>
      <dsp:spPr>
        <a:xfrm>
          <a:off x="390351" y="2715467"/>
          <a:ext cx="3257897" cy="1809943"/>
        </a:xfrm>
        <a:prstGeom prst="roundRect">
          <a:avLst>
            <a:gd name="adj" fmla="val 10000"/>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a:scene3d>
          <a:camera prst="orthographicFront"/>
          <a:lightRig rig="flat" dir="t"/>
        </a:scene3d>
        <a:sp3d/>
      </dsp:spPr>
      <dsp:style>
        <a:lnRef idx="1">
          <a:schemeClr val="accent6"/>
        </a:lnRef>
        <a:fillRef idx="2">
          <a:schemeClr val="accent6"/>
        </a:fillRef>
        <a:effectRef idx="1">
          <a:schemeClr val="accent6"/>
        </a:effectRef>
        <a:fontRef idx="minor">
          <a:schemeClr val="dk1"/>
        </a:fontRef>
      </dsp:style>
      <dsp:txBody>
        <a:bodyPr spcFirstLastPara="0" vert="horz" wrap="square" lIns="140970" tIns="140970" rIns="140970" bIns="140970" numCol="1" spcCol="1270" anchor="ctr" anchorCtr="0">
          <a:noAutofit/>
        </a:bodyPr>
        <a:lstStyle/>
        <a:p>
          <a:pPr lvl="0" algn="ctr" defTabSz="1644650">
            <a:lnSpc>
              <a:spcPct val="90000"/>
            </a:lnSpc>
            <a:spcBef>
              <a:spcPct val="0"/>
            </a:spcBef>
            <a:spcAft>
              <a:spcPct val="35000"/>
            </a:spcAft>
          </a:pPr>
          <a:r>
            <a:rPr lang="zh-TW" altLang="en-US" sz="3700" kern="1200" dirty="0" smtClean="0">
              <a:latin typeface="華康少女文字W5" pitchFamily="81" charset="-120"/>
              <a:ea typeface="華康少女文字W5" pitchFamily="81" charset="-120"/>
            </a:rPr>
            <a:t>體格檢查、口試、體能測驗</a:t>
          </a:r>
          <a:endParaRPr lang="zh-TW" altLang="en-US" sz="3700" kern="1200" dirty="0">
            <a:latin typeface="華康少女文字W5" pitchFamily="81" charset="-120"/>
            <a:ea typeface="華康少女文字W5" pitchFamily="81" charset="-120"/>
          </a:endParaRPr>
        </a:p>
      </dsp:txBody>
      <dsp:txXfrm>
        <a:off x="443362" y="2768478"/>
        <a:ext cx="3151875" cy="170392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ABCD11-2FD6-45ED-A5D3-4E2C5C7FB0BE}">
      <dsp:nvSpPr>
        <dsp:cNvPr id="0" name=""/>
        <dsp:cNvSpPr/>
      </dsp:nvSpPr>
      <dsp:spPr>
        <a:xfrm>
          <a:off x="717704" y="0"/>
          <a:ext cx="2808871" cy="1231285"/>
        </a:xfrm>
        <a:prstGeom prst="roundRect">
          <a:avLst>
            <a:gd name="adj" fmla="val 10000"/>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zh-TW" altLang="en-US" sz="3200" kern="1200" dirty="0" smtClean="0">
              <a:latin typeface="華康少女文字W5" pitchFamily="81" charset="-120"/>
              <a:ea typeface="華康少女文字W5" pitchFamily="81" charset="-120"/>
            </a:rPr>
            <a:t>蒐集資料</a:t>
          </a:r>
          <a:endParaRPr lang="zh-TW" altLang="en-US" sz="3200" kern="1200" dirty="0">
            <a:latin typeface="華康少女文字W5" pitchFamily="81" charset="-120"/>
            <a:ea typeface="華康少女文字W5" pitchFamily="81" charset="-120"/>
          </a:endParaRPr>
        </a:p>
      </dsp:txBody>
      <dsp:txXfrm>
        <a:off x="753767" y="36063"/>
        <a:ext cx="2736745" cy="1159159"/>
      </dsp:txXfrm>
    </dsp:sp>
    <dsp:sp modelId="{FABE4872-8CDA-431B-BD67-EBC501FC18D2}">
      <dsp:nvSpPr>
        <dsp:cNvPr id="0" name=""/>
        <dsp:cNvSpPr/>
      </dsp:nvSpPr>
      <dsp:spPr>
        <a:xfrm rot="5400000">
          <a:off x="1891273" y="1262068"/>
          <a:ext cx="461732" cy="554078"/>
        </a:xfrm>
        <a:prstGeom prst="rightArrow">
          <a:avLst>
            <a:gd name="adj1" fmla="val 60000"/>
            <a:gd name="adj2" fmla="val 50000"/>
          </a:avLst>
        </a:prstGeom>
        <a:gradFill rotWithShape="0">
          <a:gsLst>
            <a:gs pos="0">
              <a:schemeClr val="accent3">
                <a:tint val="60000"/>
                <a:hueOff val="0"/>
                <a:satOff val="0"/>
                <a:lumOff val="0"/>
                <a:alphaOff val="0"/>
                <a:tint val="50000"/>
                <a:satMod val="300000"/>
              </a:schemeClr>
            </a:gs>
            <a:gs pos="35000">
              <a:schemeClr val="accent3">
                <a:tint val="60000"/>
                <a:hueOff val="0"/>
                <a:satOff val="0"/>
                <a:lumOff val="0"/>
                <a:alphaOff val="0"/>
                <a:tint val="37000"/>
                <a:satMod val="300000"/>
              </a:schemeClr>
            </a:gs>
            <a:gs pos="100000">
              <a:schemeClr val="accent3">
                <a:tint val="6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endParaRPr lang="zh-TW" altLang="en-US" sz="2300" kern="1200"/>
        </a:p>
      </dsp:txBody>
      <dsp:txXfrm rot="-5400000">
        <a:off x="1955916" y="1308241"/>
        <a:ext cx="332446" cy="323212"/>
      </dsp:txXfrm>
    </dsp:sp>
    <dsp:sp modelId="{EB3358CA-8D5A-47CD-8CB3-E7A2F47D1199}">
      <dsp:nvSpPr>
        <dsp:cNvPr id="0" name=""/>
        <dsp:cNvSpPr/>
      </dsp:nvSpPr>
      <dsp:spPr>
        <a:xfrm>
          <a:off x="717704" y="1846929"/>
          <a:ext cx="2808871" cy="1231285"/>
        </a:xfrm>
        <a:prstGeom prst="roundRect">
          <a:avLst>
            <a:gd name="adj" fmla="val 10000"/>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zh-TW" altLang="en-US" sz="3200" kern="1200" dirty="0" smtClean="0">
              <a:latin typeface="華康少女文字W5" pitchFamily="81" charset="-120"/>
              <a:ea typeface="華康少女文字W5" pitchFamily="81" charset="-120"/>
            </a:rPr>
            <a:t>通過語文檢定</a:t>
          </a:r>
          <a:endParaRPr lang="zh-TW" altLang="en-US" sz="3200" kern="1200" dirty="0">
            <a:latin typeface="華康少女文字W5" pitchFamily="81" charset="-120"/>
            <a:ea typeface="華康少女文字W5" pitchFamily="81" charset="-120"/>
          </a:endParaRPr>
        </a:p>
      </dsp:txBody>
      <dsp:txXfrm>
        <a:off x="753767" y="1882992"/>
        <a:ext cx="2736745" cy="1159159"/>
      </dsp:txXfrm>
    </dsp:sp>
    <dsp:sp modelId="{06614B07-8AB2-40B7-8FFC-9530715DD2E0}">
      <dsp:nvSpPr>
        <dsp:cNvPr id="0" name=""/>
        <dsp:cNvSpPr/>
      </dsp:nvSpPr>
      <dsp:spPr>
        <a:xfrm rot="5400000">
          <a:off x="1891273" y="3108997"/>
          <a:ext cx="461732" cy="554078"/>
        </a:xfrm>
        <a:prstGeom prst="rightArrow">
          <a:avLst>
            <a:gd name="adj1" fmla="val 60000"/>
            <a:gd name="adj2" fmla="val 50000"/>
          </a:avLst>
        </a:prstGeom>
        <a:gradFill rotWithShape="0">
          <a:gsLst>
            <a:gs pos="0">
              <a:schemeClr val="accent3">
                <a:tint val="60000"/>
                <a:hueOff val="0"/>
                <a:satOff val="0"/>
                <a:lumOff val="0"/>
                <a:alphaOff val="0"/>
                <a:tint val="50000"/>
                <a:satMod val="300000"/>
              </a:schemeClr>
            </a:gs>
            <a:gs pos="35000">
              <a:schemeClr val="accent3">
                <a:tint val="60000"/>
                <a:hueOff val="0"/>
                <a:satOff val="0"/>
                <a:lumOff val="0"/>
                <a:alphaOff val="0"/>
                <a:tint val="37000"/>
                <a:satMod val="300000"/>
              </a:schemeClr>
            </a:gs>
            <a:gs pos="100000">
              <a:schemeClr val="accent3">
                <a:tint val="6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endParaRPr lang="zh-TW" altLang="en-US" sz="2300" kern="1200"/>
        </a:p>
      </dsp:txBody>
      <dsp:txXfrm rot="-5400000">
        <a:off x="1955916" y="3155170"/>
        <a:ext cx="332446" cy="323212"/>
      </dsp:txXfrm>
    </dsp:sp>
    <dsp:sp modelId="{E7D73E12-C589-4C09-9C78-6A705F85ACF3}">
      <dsp:nvSpPr>
        <dsp:cNvPr id="0" name=""/>
        <dsp:cNvSpPr/>
      </dsp:nvSpPr>
      <dsp:spPr>
        <a:xfrm>
          <a:off x="717704" y="3693857"/>
          <a:ext cx="2808871" cy="1231285"/>
        </a:xfrm>
        <a:prstGeom prst="roundRect">
          <a:avLst>
            <a:gd name="adj" fmla="val 10000"/>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zh-TW" altLang="en-US" sz="3200" kern="1200" dirty="0" smtClean="0">
              <a:latin typeface="華康少女文字W5" pitchFamily="81" charset="-120"/>
              <a:ea typeface="華康少女文字W5" pitchFamily="81" charset="-120"/>
            </a:rPr>
            <a:t>提出申請</a:t>
          </a:r>
          <a:endParaRPr lang="zh-TW" altLang="en-US" sz="3200" kern="1200" dirty="0">
            <a:latin typeface="華康少女文字W5" pitchFamily="81" charset="-120"/>
            <a:ea typeface="華康少女文字W5" pitchFamily="81" charset="-120"/>
          </a:endParaRPr>
        </a:p>
      </dsp:txBody>
      <dsp:txXfrm>
        <a:off x="753767" y="3729920"/>
        <a:ext cx="2736745" cy="115915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043D87-C8FE-4C63-8931-5026CBB720F5}">
      <dsp:nvSpPr>
        <dsp:cNvPr id="0" name=""/>
        <dsp:cNvSpPr/>
      </dsp:nvSpPr>
      <dsp:spPr>
        <a:xfrm>
          <a:off x="2600881" y="2375246"/>
          <a:ext cx="1485585" cy="1040365"/>
        </a:xfrm>
        <a:prstGeom prst="ellipse">
          <a:avLst/>
        </a:prstGeom>
        <a:solidFill>
          <a:srgbClr val="FF999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990" tIns="46990" rIns="46990" bIns="46990" numCol="1" spcCol="1270" anchor="ctr" anchorCtr="0">
          <a:noAutofit/>
        </a:bodyPr>
        <a:lstStyle/>
        <a:p>
          <a:pPr lvl="0" algn="ctr" defTabSz="1644650">
            <a:lnSpc>
              <a:spcPct val="90000"/>
            </a:lnSpc>
            <a:spcBef>
              <a:spcPct val="0"/>
            </a:spcBef>
            <a:spcAft>
              <a:spcPct val="35000"/>
            </a:spcAft>
          </a:pPr>
          <a:r>
            <a:rPr lang="zh-TW" altLang="en-US" sz="3700" kern="1200" dirty="0" smtClean="0">
              <a:latin typeface="華康中圓體" pitchFamily="49" charset="-120"/>
              <a:ea typeface="華康中圓體" pitchFamily="49" charset="-120"/>
            </a:rPr>
            <a:t>認識</a:t>
          </a:r>
          <a:endParaRPr lang="zh-TW" altLang="en-US" sz="3700" kern="1200" dirty="0">
            <a:latin typeface="華康中圓體" pitchFamily="49" charset="-120"/>
            <a:ea typeface="華康中圓體" pitchFamily="49" charset="-120"/>
          </a:endParaRPr>
        </a:p>
      </dsp:txBody>
      <dsp:txXfrm>
        <a:off x="2818440" y="2527604"/>
        <a:ext cx="1050467" cy="735649"/>
      </dsp:txXfrm>
    </dsp:sp>
    <dsp:sp modelId="{CD0B7437-9B76-40E3-BCEC-CD7D25C58FEC}">
      <dsp:nvSpPr>
        <dsp:cNvPr id="0" name=""/>
        <dsp:cNvSpPr/>
      </dsp:nvSpPr>
      <dsp:spPr>
        <a:xfrm rot="5218100" flipH="1">
          <a:off x="3195346" y="1808808"/>
          <a:ext cx="380237" cy="595074"/>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endParaRPr lang="zh-TW" altLang="en-US" sz="2500" kern="1200"/>
        </a:p>
      </dsp:txBody>
      <dsp:txXfrm>
        <a:off x="3255398" y="1984779"/>
        <a:ext cx="266166" cy="357044"/>
      </dsp:txXfrm>
    </dsp:sp>
    <dsp:sp modelId="{68580C2B-87F9-44BA-9D52-16BBCFD5B304}">
      <dsp:nvSpPr>
        <dsp:cNvPr id="0" name=""/>
        <dsp:cNvSpPr/>
      </dsp:nvSpPr>
      <dsp:spPr>
        <a:xfrm>
          <a:off x="2571781" y="71439"/>
          <a:ext cx="1750218" cy="1750218"/>
        </a:xfrm>
        <a:prstGeom prst="ellips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lvl="0" algn="ctr" defTabSz="1155700">
            <a:lnSpc>
              <a:spcPct val="90000"/>
            </a:lnSpc>
            <a:spcBef>
              <a:spcPct val="0"/>
            </a:spcBef>
            <a:spcAft>
              <a:spcPct val="35000"/>
            </a:spcAft>
          </a:pPr>
          <a:r>
            <a:rPr lang="zh-TW" altLang="en-US" sz="2600" kern="1200" dirty="0" smtClean="0">
              <a:latin typeface="華康中圓體" pitchFamily="49" charset="-120"/>
              <a:ea typeface="華康中圓體" pitchFamily="49" charset="-120"/>
            </a:rPr>
            <a:t>我是誰</a:t>
          </a:r>
          <a:endParaRPr lang="zh-TW" altLang="en-US" sz="2600" kern="1200" dirty="0">
            <a:latin typeface="華康中圓體" pitchFamily="49" charset="-120"/>
            <a:ea typeface="華康中圓體" pitchFamily="49" charset="-120"/>
          </a:endParaRPr>
        </a:p>
      </dsp:txBody>
      <dsp:txXfrm>
        <a:off x="2828094" y="327752"/>
        <a:ext cx="1237592" cy="1237592"/>
      </dsp:txXfrm>
    </dsp:sp>
    <dsp:sp modelId="{C3A9F51D-86D1-4936-9392-E11CE4CCDC50}">
      <dsp:nvSpPr>
        <dsp:cNvPr id="0" name=""/>
        <dsp:cNvSpPr/>
      </dsp:nvSpPr>
      <dsp:spPr>
        <a:xfrm rot="8252832">
          <a:off x="2518474" y="3207350"/>
          <a:ext cx="317982" cy="595074"/>
        </a:xfrm>
        <a:prstGeom prst="rightArrow">
          <a:avLst>
            <a:gd name="adj1" fmla="val 60000"/>
            <a:gd name="adj2" fmla="val 50000"/>
          </a:avLst>
        </a:prstGeom>
        <a:solidFill>
          <a:schemeClr val="accent5">
            <a:hueOff val="-4966938"/>
            <a:satOff val="19906"/>
            <a:lumOff val="4314"/>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endParaRPr lang="zh-TW" altLang="en-US" sz="2500" kern="1200"/>
        </a:p>
      </dsp:txBody>
      <dsp:txXfrm rot="10800000">
        <a:off x="2601364" y="3294170"/>
        <a:ext cx="222587" cy="357044"/>
      </dsp:txXfrm>
    </dsp:sp>
    <dsp:sp modelId="{BEE633A7-377B-4752-B204-822858AA7DFE}">
      <dsp:nvSpPr>
        <dsp:cNvPr id="0" name=""/>
        <dsp:cNvSpPr/>
      </dsp:nvSpPr>
      <dsp:spPr>
        <a:xfrm>
          <a:off x="928692" y="3429020"/>
          <a:ext cx="1750218" cy="1750218"/>
        </a:xfrm>
        <a:prstGeom prst="ellipse">
          <a:avLst/>
        </a:prstGeom>
        <a:solidFill>
          <a:schemeClr val="accent5">
            <a:hueOff val="-4966938"/>
            <a:satOff val="19906"/>
            <a:lumOff val="431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lvl="0" algn="ctr" defTabSz="1155700">
            <a:lnSpc>
              <a:spcPct val="90000"/>
            </a:lnSpc>
            <a:spcBef>
              <a:spcPct val="0"/>
            </a:spcBef>
            <a:spcAft>
              <a:spcPct val="35000"/>
            </a:spcAft>
          </a:pPr>
          <a:r>
            <a:rPr lang="zh-TW" altLang="en-US" sz="2600" kern="1200" dirty="0" smtClean="0">
              <a:latin typeface="華康中圓體" pitchFamily="49" charset="-120"/>
              <a:ea typeface="華康中圓體" pitchFamily="49" charset="-120"/>
            </a:rPr>
            <a:t>為什麼想念此科系</a:t>
          </a:r>
          <a:endParaRPr lang="zh-TW" altLang="en-US" sz="2600" kern="1200" dirty="0">
            <a:latin typeface="華康中圓體" pitchFamily="49" charset="-120"/>
            <a:ea typeface="華康中圓體" pitchFamily="49" charset="-120"/>
          </a:endParaRPr>
        </a:p>
      </dsp:txBody>
      <dsp:txXfrm>
        <a:off x="1185005" y="3685333"/>
        <a:ext cx="1237592" cy="1237592"/>
      </dsp:txXfrm>
    </dsp:sp>
    <dsp:sp modelId="{8E2CFD74-7281-449C-B940-EDCC474404AE}">
      <dsp:nvSpPr>
        <dsp:cNvPr id="0" name=""/>
        <dsp:cNvSpPr/>
      </dsp:nvSpPr>
      <dsp:spPr>
        <a:xfrm rot="2709241">
          <a:off x="3825248" y="3279306"/>
          <a:ext cx="392373" cy="595074"/>
        </a:xfrm>
        <a:prstGeom prst="rightArrow">
          <a:avLst>
            <a:gd name="adj1" fmla="val 60000"/>
            <a:gd name="adj2" fmla="val 50000"/>
          </a:avLst>
        </a:prstGeom>
        <a:solidFill>
          <a:schemeClr val="accent5">
            <a:hueOff val="-9933876"/>
            <a:satOff val="39811"/>
            <a:lumOff val="8628"/>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endParaRPr lang="zh-TW" altLang="en-US" sz="2500" kern="1200"/>
        </a:p>
      </dsp:txBody>
      <dsp:txXfrm>
        <a:off x="3842599" y="3356592"/>
        <a:ext cx="274661" cy="357044"/>
      </dsp:txXfrm>
    </dsp:sp>
    <dsp:sp modelId="{DDC28F26-3272-49BF-9E3E-6A562CC3A7C7}">
      <dsp:nvSpPr>
        <dsp:cNvPr id="0" name=""/>
        <dsp:cNvSpPr/>
      </dsp:nvSpPr>
      <dsp:spPr>
        <a:xfrm>
          <a:off x="4032327" y="3592512"/>
          <a:ext cx="1750218" cy="1750218"/>
        </a:xfrm>
        <a:prstGeom prst="ellipse">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lvl="0" algn="ctr" defTabSz="1155700">
            <a:lnSpc>
              <a:spcPct val="90000"/>
            </a:lnSpc>
            <a:spcBef>
              <a:spcPct val="0"/>
            </a:spcBef>
            <a:spcAft>
              <a:spcPct val="35000"/>
            </a:spcAft>
          </a:pPr>
          <a:r>
            <a:rPr lang="zh-TW" altLang="en-US" sz="2600" kern="1200" dirty="0" smtClean="0">
              <a:latin typeface="華康中圓體" pitchFamily="49" charset="-120"/>
              <a:ea typeface="華康中圓體" pitchFamily="49" charset="-120"/>
            </a:rPr>
            <a:t>教授為什麼要錄取你</a:t>
          </a:r>
          <a:endParaRPr lang="zh-TW" altLang="en-US" sz="2600" kern="1200" dirty="0">
            <a:latin typeface="華康中圓體" pitchFamily="49" charset="-120"/>
            <a:ea typeface="華康中圓體" pitchFamily="49" charset="-120"/>
          </a:endParaRPr>
        </a:p>
      </dsp:txBody>
      <dsp:txXfrm>
        <a:off x="4288640" y="3848825"/>
        <a:ext cx="1237592" cy="1237592"/>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arrow4">
  <dgm:title val=""/>
  <dgm:desc val=""/>
  <dgm:catLst>
    <dgm:cat type="relationship" pri="8000"/>
    <dgm:cat type="process" pri="30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shape xmlns:r="http://schemas.openxmlformats.org/officeDocument/2006/relationships" r:blip="">
      <dgm:adjLst/>
    </dgm:shape>
    <dgm:presOf/>
    <dgm:choose name="Name0">
      <dgm:if name="Name1" func="var" arg="dir" op="equ" val="norm">
        <dgm:choose name="Name2">
          <dgm:if name="Name3" axis="ch" ptType="node" func="cnt" op="lte" val="1">
            <dgm:constrLst>
              <dgm:constr type="primFontSz" for="des" ptType="node" op="equ" val="65"/>
              <dgm:constr type="w" for="ch" forName="upArrow" refType="w" fact="0.33"/>
              <dgm:constr type="h" for="ch" forName="upArrow" refType="h"/>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dgm:constr type="b" for="ch" forName="upArrowText" refType="h" fact="0.48"/>
              <dgm:constr type="l" for="ch" forName="upArrowText" refType="w" refFor="ch" refForName="upArrow" fact="1.03"/>
            </dgm:constrLst>
          </dgm:if>
          <dgm:else name="Name4">
            <dgm:constrLst>
              <dgm:constr type="primFontSz" for="des" ptType="node" op="equ" val="65"/>
              <dgm:constr type="w" for="ch" forName="upArrow" refType="w" fact="0.33"/>
              <dgm:constr type="h" for="ch" forName="upArrow" refType="h" fact="0.48"/>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fact="0.48"/>
              <dgm:constr type="b" for="ch" forName="upArrowText" refType="h" fact="0.48"/>
              <dgm:constr type="l" for="ch" forName="upArrowText" refType="w" refFor="ch" refForName="upArrow" fact="1.03"/>
              <dgm:constr type="w" for="ch" forName="downArrow" refType="w" fact="0.33"/>
              <dgm:constr type="h" for="ch" forName="downArrow" refType="h" fact="0.48"/>
              <dgm:constr type="t" for="ch" forName="downArrow" refType="h" fact="0.52"/>
              <dgm:constr type="l" for="ch" forName="downArrow" refType="w" refFor="ch" refForName="downArrow" fact="0.3"/>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refType="w" refFor="ch" refForName="downArrow" fact="1.33"/>
            </dgm:constrLst>
          </dgm:else>
        </dgm:choose>
      </dgm:if>
      <dgm:else name="Name5">
        <dgm:choose name="Name6">
          <dgm:if name="Name7" axis="ch" ptType="node" func="cnt" op="lte" val="1">
            <dgm:constrLst>
              <dgm:constr type="primFontSz" for="des" ptType="node" op="equ" val="65"/>
              <dgm:constr type="w" for="ch" forName="upArrow" refType="w" fact="0.33"/>
              <dgm:constr type="h" for="ch" forName="upArrow" refType="h"/>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dgm:constr type="t" for="ch" forName="upArrowText"/>
              <dgm:constr type="l" for="ch" forName="upArrowText" refType="w" fact="0.1"/>
            </dgm:constrLst>
          </dgm:if>
          <dgm:else name="Name8">
            <dgm:constrLst>
              <dgm:constr type="primFontSz" for="des" ptType="node" op="equ" val="65"/>
              <dgm:constr type="w" for="ch" forName="upArrow" refType="w" fact="0.33"/>
              <dgm:constr type="h" for="ch" forName="upArrow" refType="h" fact="0.48"/>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fact="0.48"/>
              <dgm:constr type="t" for="ch" forName="upArrowText"/>
              <dgm:constr type="l" for="ch" forName="upArrowText" refType="w" fact="0.1"/>
              <dgm:constr type="w" for="ch" forName="downArrow" refType="w" fact="0.33"/>
              <dgm:constr type="h" for="ch" forName="downArrow" refType="h" fact="0.48"/>
              <dgm:constr type="t" for="ch" forName="downArrow" refType="h" fact="0.52"/>
              <dgm:constr type="l" for="ch" forName="downArrow" refType="w" fact="0.57"/>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dgm:constrLst>
          </dgm:else>
        </dgm:choose>
      </dgm:else>
    </dgm:choose>
    <dgm:ruleLst/>
    <dgm:forEach name="Name9" axis="ch" ptType="node" cnt="1">
      <dgm:layoutNode name="upArrow" styleLbl="node1">
        <dgm:alg type="sp"/>
        <dgm:shape xmlns:r="http://schemas.openxmlformats.org/officeDocument/2006/relationships" type="upArrow" r:blip="">
          <dgm:adjLst/>
        </dgm:shape>
        <dgm:presOf/>
        <dgm:constrLst/>
        <dgm:ruleLst/>
      </dgm:layoutNode>
      <dgm:layoutNode name="upArrowText" styleLbl="revTx">
        <dgm:varLst>
          <dgm:chMax val="0"/>
          <dgm:bulletEnabled val="1"/>
        </dgm:varLst>
        <dgm:choose name="Name10">
          <dgm:if name="Name11" axis="root des" ptType="all node" func="maxDepth" op="gt" val="1">
            <dgm:alg type="tx">
              <dgm:param type="parTxLTRAlign" val="l"/>
              <dgm:param type="parTxRTLAlign" val="r"/>
              <dgm:param type="txAnchorVertCh" val="mid"/>
            </dgm:alg>
          </dgm:if>
          <dgm:else name="Name12">
            <dgm:choose name="Name13">
              <dgm:if name="Name14" func="var" arg="dir" op="equ" val="norm">
                <dgm:alg type="tx">
                  <dgm:param type="parTxLTRAlign" val="l"/>
                  <dgm:param type="parTxRTLAlign" val="l"/>
                  <dgm:param type="txAnchorVertCh" val="mid"/>
                </dgm:alg>
              </dgm:if>
              <dgm:else name="Name15">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forEach name="Name16" axis="ch" ptType="node" st="2"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chMax val="0"/>
          <dgm:bulletEnabled val="1"/>
        </dgm:varLst>
        <dgm:choose name="Name17">
          <dgm:if name="Name18" axis="root des" ptType="all node" func="maxDepth" op="gt" val="1">
            <dgm:alg type="tx">
              <dgm:param type="parTxLTRAlign" val="l"/>
              <dgm:param type="parTxRTLAlign" val="r"/>
              <dgm:param type="txAnchorVertCh" val="mid"/>
            </dgm:alg>
          </dgm:if>
          <dgm:else name="Name19">
            <dgm:choose name="Name20">
              <dgm:if name="Name21" func="var" arg="dir" op="equ" val="norm">
                <dgm:alg type="tx">
                  <dgm:param type="parTxLTRAlign" val="l"/>
                  <dgm:param type="parTxRTLAlign" val="l"/>
                  <dgm:param type="txAnchorVertCh" val="mid"/>
                </dgm:alg>
              </dgm:if>
              <dgm:else name="Name22">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5.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DA04D690-D0E5-4C7E-8BB2-A08874AC4678}" type="datetimeFigureOut">
              <a:rPr lang="zh-TW" altLang="en-US" smtClean="0"/>
              <a:pPr/>
              <a:t>2016/3/19</a:t>
            </a:fld>
            <a:endParaRPr lang="zh-TW" altLang="en-US"/>
          </a:p>
        </p:txBody>
      </p:sp>
      <p:sp>
        <p:nvSpPr>
          <p:cNvPr id="4" name="頁尾版面配置區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endParaRPr lang="zh-TW" altLang="en-US"/>
          </a:p>
        </p:txBody>
      </p:sp>
      <p:sp>
        <p:nvSpPr>
          <p:cNvPr id="5" name="投影片編號版面配置區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a:lvl1pPr>
          </a:lstStyle>
          <a:p>
            <a:fld id="{3B949CEE-84E5-4F36-B422-621FF648B603}" type="slidenum">
              <a:rPr lang="zh-TW" altLang="en-US" smtClean="0"/>
              <a:pPr/>
              <a:t>‹#›</a:t>
            </a:fld>
            <a:endParaRPr lang="zh-TW" altLang="en-US"/>
          </a:p>
        </p:txBody>
      </p:sp>
    </p:spTree>
    <p:extLst>
      <p:ext uri="{BB962C8B-B14F-4D97-AF65-F5344CB8AC3E}">
        <p14:creationId xmlns:p14="http://schemas.microsoft.com/office/powerpoint/2010/main" val="4355013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FA09D547-A8C9-4D89-A548-EB1898CEA3D2}" type="datetimeFigureOut">
              <a:rPr lang="zh-TW" altLang="en-US" smtClean="0"/>
              <a:pPr/>
              <a:t>2016/3/19</a:t>
            </a:fld>
            <a:endParaRPr lang="zh-TW" altLang="en-US"/>
          </a:p>
        </p:txBody>
      </p:sp>
      <p:sp>
        <p:nvSpPr>
          <p:cNvPr id="4" name="投影片圖像版面配置區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79768" y="4715153"/>
            <a:ext cx="5438140" cy="4466987"/>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頁尾版面配置區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F64D5F6A-9F3C-4773-BA18-993E1CCAB35A}" type="slidenum">
              <a:rPr lang="zh-TW" altLang="en-US" smtClean="0"/>
              <a:pPr/>
              <a:t>‹#›</a:t>
            </a:fld>
            <a:endParaRPr lang="zh-TW" altLang="en-US"/>
          </a:p>
        </p:txBody>
      </p:sp>
    </p:spTree>
    <p:extLst>
      <p:ext uri="{BB962C8B-B14F-4D97-AF65-F5344CB8AC3E}">
        <p14:creationId xmlns:p14="http://schemas.microsoft.com/office/powerpoint/2010/main" val="29256123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200" smtClean="0">
                <a:latin typeface="Tahoma" pitchFamily="34" charset="0"/>
                <a:ea typeface="華康儷粗圓(P)" pitchFamily="34" charset="-120"/>
              </a:rPr>
              <a:t>「考試」由大學入學考試中心等常設專責機構辦理</a:t>
            </a:r>
          </a:p>
          <a:p>
            <a:r>
              <a:rPr lang="zh-TW" altLang="en-US" smtClean="0"/>
              <a:t>大學校系依其特色選擇招生管道，訂定招生條件，學生也可以依照自己狀態，選擇合適管道</a:t>
            </a:r>
          </a:p>
        </p:txBody>
      </p:sp>
      <p:sp>
        <p:nvSpPr>
          <p:cNvPr id="4" name="投影片編號版面配置區 3"/>
          <p:cNvSpPr>
            <a:spLocks noGrp="1"/>
          </p:cNvSpPr>
          <p:nvPr>
            <p:ph type="sldNum" sz="quarter" idx="10"/>
          </p:nvPr>
        </p:nvSpPr>
        <p:spPr/>
        <p:txBody>
          <a:bodyPr/>
          <a:lstStyle/>
          <a:p>
            <a:fld id="{F64D5F6A-9F3C-4773-BA18-993E1CCAB35A}" type="slidenum">
              <a:rPr lang="zh-TW" altLang="en-US" smtClean="0"/>
              <a:pPr/>
              <a:t>4</a:t>
            </a:fld>
            <a:endParaRPr lang="zh-TW"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b="1" dirty="0" smtClean="0">
                <a:solidFill>
                  <a:srgbClr val="FF0000"/>
                </a:solidFill>
                <a:latin typeface="標楷體" panose="03000509000000000000" pitchFamily="65" charset="-120"/>
                <a:ea typeface="標楷體" panose="03000509000000000000" pitchFamily="65" charset="-120"/>
              </a:rPr>
              <a:t>普遍不用看學測成績</a:t>
            </a:r>
            <a:r>
              <a:rPr lang="zh-TW" altLang="en-US" dirty="0" smtClean="0">
                <a:latin typeface="標楷體" panose="03000509000000000000" pitchFamily="65" charset="-120"/>
                <a:ea typeface="標楷體" panose="03000509000000000000" pitchFamily="65" charset="-120"/>
              </a:rPr>
              <a:t>，多要求要</a:t>
            </a:r>
            <a:r>
              <a:rPr lang="en-US" altLang="zh-TW" dirty="0" smtClean="0">
                <a:latin typeface="標楷體" panose="03000509000000000000" pitchFamily="65" charset="-120"/>
                <a:ea typeface="標楷體" panose="03000509000000000000" pitchFamily="65" charset="-120"/>
              </a:rPr>
              <a:t>『</a:t>
            </a:r>
            <a:r>
              <a:rPr lang="zh-TW" altLang="en-US" dirty="0" smtClean="0">
                <a:latin typeface="標楷體" panose="03000509000000000000" pitchFamily="65" charset="-120"/>
                <a:ea typeface="標楷體" panose="03000509000000000000" pitchFamily="65" charset="-120"/>
              </a:rPr>
              <a:t>特殊專才</a:t>
            </a:r>
            <a:r>
              <a:rPr lang="en-US" altLang="zh-TW" dirty="0" smtClean="0">
                <a:latin typeface="標楷體" panose="03000509000000000000" pitchFamily="65" charset="-120"/>
                <a:ea typeface="標楷體" panose="03000509000000000000" pitchFamily="65" charset="-120"/>
              </a:rPr>
              <a:t>』</a:t>
            </a:r>
          </a:p>
          <a:p>
            <a:endParaRPr lang="zh-TW" altLang="en-US" dirty="0"/>
          </a:p>
        </p:txBody>
      </p:sp>
      <p:sp>
        <p:nvSpPr>
          <p:cNvPr id="4" name="投影片編號版面配置區 3"/>
          <p:cNvSpPr>
            <a:spLocks noGrp="1"/>
          </p:cNvSpPr>
          <p:nvPr>
            <p:ph type="sldNum" sz="quarter" idx="10"/>
          </p:nvPr>
        </p:nvSpPr>
        <p:spPr/>
        <p:txBody>
          <a:bodyPr/>
          <a:lstStyle/>
          <a:p>
            <a:fld id="{F64D5F6A-9F3C-4773-BA18-993E1CCAB35A}" type="slidenum">
              <a:rPr lang="zh-TW" altLang="en-US" smtClean="0"/>
              <a:pPr/>
              <a:t>18</a:t>
            </a:fld>
            <a:endParaRPr lang="zh-TW"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pPr>
              <a:buNone/>
            </a:pPr>
            <a:r>
              <a:rPr lang="en-US" altLang="zh-TW" dirty="0" smtClean="0">
                <a:latin typeface="華康中圓體" pitchFamily="49" charset="-120"/>
                <a:ea typeface="華康中圓體" pitchFamily="49" charset="-120"/>
              </a:rPr>
              <a:t>103</a:t>
            </a:r>
            <a:r>
              <a:rPr lang="zh-TW" altLang="en-US" dirty="0" smtClean="0">
                <a:latin typeface="華康中圓體" pitchFamily="49" charset="-120"/>
                <a:ea typeface="華康中圓體" pitchFamily="49" charset="-120"/>
              </a:rPr>
              <a:t>清大拾穗計畫：資訊、物理、數學、　英文</a:t>
            </a:r>
            <a:r>
              <a:rPr lang="en-US" altLang="zh-TW" dirty="0" smtClean="0">
                <a:latin typeface="華康中圓體" pitchFamily="49" charset="-120"/>
                <a:ea typeface="華康中圓體" pitchFamily="49" charset="-120"/>
              </a:rPr>
              <a:t>(TOEFL110</a:t>
            </a:r>
            <a:r>
              <a:rPr lang="zh-TW" altLang="en-US" dirty="0" smtClean="0">
                <a:latin typeface="華康中圓體" pitchFamily="49" charset="-120"/>
                <a:ea typeface="華康中圓體" pitchFamily="49" charset="-120"/>
              </a:rPr>
              <a:t>分以上，接近滿分</a:t>
            </a:r>
            <a:r>
              <a:rPr lang="en-US" altLang="zh-TW" dirty="0" smtClean="0">
                <a:latin typeface="華康中圓體" pitchFamily="49" charset="-120"/>
                <a:ea typeface="華康中圓體" pitchFamily="49" charset="-120"/>
              </a:rPr>
              <a:t>) </a:t>
            </a:r>
            <a:r>
              <a:rPr lang="zh-TW" altLang="en-US" dirty="0" smtClean="0">
                <a:latin typeface="華康中圓體" pitchFamily="49" charset="-120"/>
                <a:ea typeface="華康中圓體" pitchFamily="49" charset="-120"/>
              </a:rPr>
              <a:t>、　圍棋</a:t>
            </a:r>
            <a:r>
              <a:rPr lang="en-US" altLang="zh-TW" dirty="0" smtClean="0">
                <a:latin typeface="華康中圓體" pitchFamily="49" charset="-120"/>
                <a:ea typeface="華康中圓體" pitchFamily="49" charset="-120"/>
              </a:rPr>
              <a:t>(</a:t>
            </a:r>
            <a:r>
              <a:rPr lang="zh-TW" altLang="en-US" dirty="0" smtClean="0">
                <a:latin typeface="華康中圓體" pitchFamily="49" charset="-120"/>
                <a:ea typeface="華康中圓體" pitchFamily="49" charset="-120"/>
              </a:rPr>
              <a:t>目前國內最厲害，天眼＆棋王</a:t>
            </a:r>
            <a:r>
              <a:rPr lang="en-US" altLang="zh-TW" dirty="0" smtClean="0">
                <a:latin typeface="華康中圓體" pitchFamily="49" charset="-120"/>
                <a:ea typeface="華康中圓體" pitchFamily="49" charset="-120"/>
              </a:rPr>
              <a:t>)</a:t>
            </a:r>
          </a:p>
          <a:p>
            <a:pPr>
              <a:buNone/>
            </a:pPr>
            <a:r>
              <a:rPr lang="zh-TW" altLang="en-US" dirty="0" smtClean="0">
                <a:latin typeface="華康中圓體" pitchFamily="49" charset="-120"/>
                <a:ea typeface="華康中圓體" pitchFamily="49" charset="-120"/>
              </a:rPr>
              <a:t>　　　　　　　　</a:t>
            </a:r>
            <a:r>
              <a:rPr lang="zh-TW" altLang="en-US" baseline="0" dirty="0" smtClean="0">
                <a:latin typeface="華康中圓體" pitchFamily="49" charset="-120"/>
                <a:ea typeface="華康中圓體" pitchFamily="49" charset="-120"/>
              </a:rPr>
              <a:t> </a:t>
            </a:r>
            <a:r>
              <a:rPr lang="zh-TW" altLang="en-US" dirty="0" smtClean="0">
                <a:latin typeface="華康中圓體" pitchFamily="49" charset="-120"/>
                <a:ea typeface="華康中圓體" pitchFamily="49" charset="-120"/>
              </a:rPr>
              <a:t>有氧體操、花式溜冰、文學創作、企劃領導</a:t>
            </a:r>
            <a:r>
              <a:rPr lang="en-US" altLang="zh-TW" dirty="0" smtClean="0">
                <a:latin typeface="華康中圓體" pitchFamily="49" charset="-120"/>
                <a:ea typeface="華康中圓體" pitchFamily="49" charset="-120"/>
              </a:rPr>
              <a:t>(office</a:t>
            </a:r>
            <a:r>
              <a:rPr lang="zh-TW" altLang="en-US" dirty="0" smtClean="0">
                <a:latin typeface="華康中圓體" pitchFamily="49" charset="-120"/>
                <a:ea typeface="華康中圓體" pitchFamily="49" charset="-120"/>
              </a:rPr>
              <a:t>講師，已在大學兼課</a:t>
            </a:r>
            <a:r>
              <a:rPr lang="en-US" altLang="zh-TW" dirty="0" smtClean="0">
                <a:latin typeface="華康中圓體" pitchFamily="49" charset="-120"/>
                <a:ea typeface="華康中圓體" pitchFamily="49" charset="-120"/>
              </a:rPr>
              <a:t>) </a:t>
            </a:r>
            <a:r>
              <a:rPr lang="zh-TW" altLang="en-US" dirty="0" smtClean="0">
                <a:latin typeface="華康中圓體" pitchFamily="49" charset="-120"/>
                <a:ea typeface="華康中圓體" pitchFamily="49" charset="-120"/>
              </a:rPr>
              <a:t>、經濟逆境奮發向上</a:t>
            </a:r>
            <a:r>
              <a:rPr lang="en-US" altLang="zh-TW" dirty="0" smtClean="0">
                <a:latin typeface="華康中圓體" pitchFamily="49" charset="-120"/>
                <a:ea typeface="華康中圓體" pitchFamily="49" charset="-120"/>
              </a:rPr>
              <a:t/>
            </a:r>
            <a:br>
              <a:rPr lang="en-US" altLang="zh-TW" dirty="0" smtClean="0">
                <a:latin typeface="華康中圓體" pitchFamily="49" charset="-120"/>
                <a:ea typeface="華康中圓體" pitchFamily="49" charset="-120"/>
              </a:rPr>
            </a:br>
            <a:r>
              <a:rPr lang="en-US" altLang="zh-TW" dirty="0" smtClean="0">
                <a:latin typeface="華康中圓體" pitchFamily="49" charset="-120"/>
                <a:ea typeface="華康中圓體" pitchFamily="49" charset="-120"/>
              </a:rPr>
              <a:t>104</a:t>
            </a:r>
            <a:r>
              <a:rPr lang="zh-TW" altLang="en-US" dirty="0" smtClean="0">
                <a:latin typeface="華康中圓體" pitchFamily="49" charset="-120"/>
                <a:ea typeface="華康中圓體" pitchFamily="49" charset="-120"/>
              </a:rPr>
              <a:t>清大拾穗計畫：總統教育獎得主、資訊軟體（資訊全國學科能力競賽二等獎）、物理（全國科展第一名）、生物（鑽研視網膜神經電生理研究且在全國物理年會研討會論文第一作者發表）、文學創作</a:t>
            </a:r>
            <a:r>
              <a:rPr lang="en-US" altLang="zh-TW" dirty="0" smtClean="0">
                <a:latin typeface="華康中圓體" pitchFamily="49" charset="-120"/>
                <a:ea typeface="華康中圓體" pitchFamily="49" charset="-120"/>
              </a:rPr>
              <a:t>(</a:t>
            </a:r>
            <a:r>
              <a:rPr lang="zh-TW" altLang="en-US" dirty="0" smtClean="0">
                <a:latin typeface="華康中圓體" pitchFamily="49" charset="-120"/>
                <a:ea typeface="華康中圓體" pitchFamily="49" charset="-120"/>
              </a:rPr>
              <a:t>武俠小說創作</a:t>
            </a:r>
            <a:r>
              <a:rPr lang="en-US" altLang="zh-TW" dirty="0" smtClean="0">
                <a:latin typeface="華康中圓體" pitchFamily="49" charset="-120"/>
                <a:ea typeface="華康中圓體" pitchFamily="49" charset="-120"/>
              </a:rPr>
              <a:t>)</a:t>
            </a:r>
            <a:r>
              <a:rPr lang="zh-TW" altLang="en-US" dirty="0" smtClean="0">
                <a:latin typeface="華康中圓體" pitchFamily="49" charset="-120"/>
                <a:ea typeface="華康中圓體" pitchFamily="49" charset="-120"/>
              </a:rPr>
              <a:t>、冒險</a:t>
            </a:r>
            <a:r>
              <a:rPr lang="en-US" altLang="zh-TW" dirty="0" smtClean="0">
                <a:latin typeface="華康中圓體" pitchFamily="49" charset="-120"/>
                <a:ea typeface="華康中圓體" pitchFamily="49" charset="-120"/>
              </a:rPr>
              <a:t>(15</a:t>
            </a:r>
            <a:r>
              <a:rPr lang="zh-TW" altLang="en-US" dirty="0" smtClean="0">
                <a:latin typeface="華康中圓體" pitchFamily="49" charset="-120"/>
                <a:ea typeface="華康中圓體" pitchFamily="49" charset="-120"/>
              </a:rPr>
              <a:t>歲獨自冒險到美國唸且具正面溫暖渲染力、執行力並展現與世界對話的能力</a:t>
            </a:r>
            <a:r>
              <a:rPr lang="en-US" altLang="zh-TW" dirty="0" smtClean="0">
                <a:latin typeface="華康中圓體" pitchFamily="49" charset="-120"/>
                <a:ea typeface="華康中圓體" pitchFamily="49" charset="-120"/>
              </a:rPr>
              <a:t>)</a:t>
            </a:r>
            <a:r>
              <a:rPr lang="zh-TW" altLang="en-US" dirty="0" smtClean="0">
                <a:latin typeface="華康中圓體" pitchFamily="49" charset="-120"/>
                <a:ea typeface="華康中圓體" pitchFamily="49" charset="-120"/>
              </a:rPr>
              <a:t>、滑輪（全國個人冰舞冠軍）、表演藝術、社會公益楷模</a:t>
            </a:r>
            <a:r>
              <a:rPr lang="en-US" altLang="zh-TW" dirty="0" smtClean="0">
                <a:latin typeface="華康中圓體" pitchFamily="49" charset="-120"/>
                <a:ea typeface="華康中圓體" pitchFamily="49" charset="-120"/>
              </a:rPr>
              <a:t>(8</a:t>
            </a:r>
            <a:r>
              <a:rPr lang="zh-TW" altLang="en-US" dirty="0" smtClean="0">
                <a:latin typeface="華康中圓體" pitchFamily="49" charset="-120"/>
                <a:ea typeface="華康中圓體" pitchFamily="49" charset="-120"/>
              </a:rPr>
              <a:t>歲投入公益並以夢想行動為題，</a:t>
            </a:r>
            <a:r>
              <a:rPr lang="en-US" altLang="zh-TW" dirty="0" smtClean="0">
                <a:latin typeface="華康中圓體" pitchFamily="49" charset="-120"/>
                <a:ea typeface="華康中圓體" pitchFamily="49" charset="-120"/>
              </a:rPr>
              <a:t>16</a:t>
            </a:r>
            <a:r>
              <a:rPr lang="zh-TW" altLang="en-US" dirty="0" smtClean="0">
                <a:latin typeface="華康中圓體" pitchFamily="49" charset="-120"/>
                <a:ea typeface="華康中圓體" pitchFamily="49" charset="-120"/>
              </a:rPr>
              <a:t>歲超過</a:t>
            </a:r>
            <a:r>
              <a:rPr lang="en-US" altLang="zh-TW" dirty="0" smtClean="0">
                <a:latin typeface="華康中圓體" pitchFamily="49" charset="-120"/>
                <a:ea typeface="華康中圓體" pitchFamily="49" charset="-120"/>
              </a:rPr>
              <a:t>200</a:t>
            </a:r>
            <a:r>
              <a:rPr lang="zh-TW" altLang="en-US" dirty="0" smtClean="0">
                <a:latin typeface="華康中圓體" pitchFamily="49" charset="-120"/>
                <a:ea typeface="華康中圓體" pitchFamily="49" charset="-120"/>
              </a:rPr>
              <a:t>場演講</a:t>
            </a:r>
            <a:r>
              <a:rPr lang="en-US" altLang="zh-TW" dirty="0" smtClean="0">
                <a:latin typeface="華康中圓體" pitchFamily="49" charset="-120"/>
                <a:ea typeface="華康中圓體" pitchFamily="49" charset="-120"/>
              </a:rPr>
              <a:t>)</a:t>
            </a:r>
            <a:r>
              <a:rPr lang="zh-TW" altLang="en-US" dirty="0" smtClean="0">
                <a:latin typeface="華康中圓體" pitchFamily="49" charset="-120"/>
                <a:ea typeface="華康中圓體" pitchFamily="49" charset="-120"/>
              </a:rPr>
              <a:t>、經濟逆境奮發向上、語文</a:t>
            </a:r>
            <a:r>
              <a:rPr lang="en-US" altLang="zh-TW" dirty="0" smtClean="0">
                <a:latin typeface="華康中圓體" pitchFamily="49" charset="-120"/>
                <a:ea typeface="華康中圓體" pitchFamily="49" charset="-120"/>
              </a:rPr>
              <a:t>(</a:t>
            </a:r>
            <a:r>
              <a:rPr lang="zh-TW" altLang="en-US" dirty="0" smtClean="0">
                <a:latin typeface="華康中圓體" pitchFamily="49" charset="-120"/>
                <a:ea typeface="華康中圓體" pitchFamily="49" charset="-120"/>
              </a:rPr>
              <a:t>經通英日、俄國多國語言</a:t>
            </a:r>
            <a:r>
              <a:rPr lang="en-US" altLang="zh-TW" dirty="0" smtClean="0">
                <a:latin typeface="華康中圓體" pitchFamily="49" charset="-120"/>
                <a:ea typeface="華康中圓體" pitchFamily="49" charset="-120"/>
              </a:rPr>
              <a:t>)</a:t>
            </a:r>
          </a:p>
          <a:p>
            <a:endParaRPr lang="zh-TW" altLang="en-US" dirty="0"/>
          </a:p>
        </p:txBody>
      </p:sp>
      <p:sp>
        <p:nvSpPr>
          <p:cNvPr id="4" name="投影片編號版面配置區 3"/>
          <p:cNvSpPr>
            <a:spLocks noGrp="1"/>
          </p:cNvSpPr>
          <p:nvPr>
            <p:ph type="sldNum" sz="quarter" idx="10"/>
          </p:nvPr>
        </p:nvSpPr>
        <p:spPr/>
        <p:txBody>
          <a:bodyPr/>
          <a:lstStyle/>
          <a:p>
            <a:fld id="{F64D5F6A-9F3C-4773-BA18-993E1CCAB35A}" type="slidenum">
              <a:rPr lang="zh-TW" altLang="en-US" smtClean="0"/>
              <a:pPr/>
              <a:t>19</a:t>
            </a:fld>
            <a:endParaRPr lang="zh-TW"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dirty="0"/>
          </a:p>
        </p:txBody>
      </p:sp>
      <p:sp>
        <p:nvSpPr>
          <p:cNvPr id="4" name="投影片編號版面配置區 3"/>
          <p:cNvSpPr>
            <a:spLocks noGrp="1"/>
          </p:cNvSpPr>
          <p:nvPr>
            <p:ph type="sldNum" sz="quarter" idx="10"/>
          </p:nvPr>
        </p:nvSpPr>
        <p:spPr/>
        <p:txBody>
          <a:bodyPr/>
          <a:lstStyle/>
          <a:p>
            <a:fld id="{3996FA1B-F9F9-4314-8B94-B143ECEB9538}" type="slidenum">
              <a:rPr lang="zh-TW" altLang="en-US" smtClean="0"/>
              <a:pPr/>
              <a:t>25</a:t>
            </a:fld>
            <a:endParaRPr lang="zh-TW"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r>
              <a:rPr lang="zh-TW" altLang="en-US" dirty="0" smtClean="0"/>
              <a:t>有空做動畫</a:t>
            </a:r>
            <a:endParaRPr lang="zh-TW" altLang="en-US" dirty="0"/>
          </a:p>
        </p:txBody>
      </p:sp>
      <p:sp>
        <p:nvSpPr>
          <p:cNvPr id="4" name="投影片編號版面配置區 3"/>
          <p:cNvSpPr>
            <a:spLocks noGrp="1"/>
          </p:cNvSpPr>
          <p:nvPr>
            <p:ph type="sldNum" sz="quarter" idx="10"/>
          </p:nvPr>
        </p:nvSpPr>
        <p:spPr/>
        <p:txBody>
          <a:bodyPr/>
          <a:lstStyle/>
          <a:p>
            <a:fld id="{3996FA1B-F9F9-4314-8B94-B143ECEB9538}" type="slidenum">
              <a:rPr lang="zh-TW" altLang="en-US" smtClean="0"/>
              <a:pPr/>
              <a:t>26</a:t>
            </a:fld>
            <a:endParaRPr lang="zh-TW"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如果是這樣 我們學生</a:t>
            </a:r>
            <a:r>
              <a:rPr lang="en-US" altLang="zh-TW" dirty="0" smtClean="0"/>
              <a:t>1~2%</a:t>
            </a:r>
            <a:r>
              <a:rPr lang="zh-TW" altLang="en-US" dirty="0" smtClean="0"/>
              <a:t> </a:t>
            </a:r>
            <a:r>
              <a:rPr lang="en-US" altLang="zh-TW" dirty="0" smtClean="0"/>
              <a:t>70</a:t>
            </a:r>
            <a:r>
              <a:rPr lang="zh-TW" altLang="en-US" dirty="0" smtClean="0"/>
              <a:t>以上機率不是很高嗎 為什麼不利呢</a:t>
            </a:r>
            <a:r>
              <a:rPr lang="en-US" altLang="zh-TW" dirty="0" smtClean="0"/>
              <a:t>?</a:t>
            </a:r>
            <a:endParaRPr lang="zh-TW" altLang="en-US" dirty="0"/>
          </a:p>
        </p:txBody>
      </p:sp>
      <p:sp>
        <p:nvSpPr>
          <p:cNvPr id="4" name="投影片編號版面配置區 3"/>
          <p:cNvSpPr>
            <a:spLocks noGrp="1"/>
          </p:cNvSpPr>
          <p:nvPr>
            <p:ph type="sldNum" sz="quarter" idx="10"/>
          </p:nvPr>
        </p:nvSpPr>
        <p:spPr/>
        <p:txBody>
          <a:bodyPr/>
          <a:lstStyle/>
          <a:p>
            <a:fld id="{3996FA1B-F9F9-4314-8B94-B143ECEB9538}" type="slidenum">
              <a:rPr lang="zh-TW" altLang="en-US" smtClean="0"/>
              <a:pPr/>
              <a:t>31</a:t>
            </a:fld>
            <a:endParaRPr lang="zh-TW" altLang="en-US"/>
          </a:p>
        </p:txBody>
      </p:sp>
    </p:spTree>
    <p:extLst>
      <p:ext uri="{BB962C8B-B14F-4D97-AF65-F5344CB8AC3E}">
        <p14:creationId xmlns:p14="http://schemas.microsoft.com/office/powerpoint/2010/main" val="17457275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dirty="0"/>
          </a:p>
        </p:txBody>
      </p:sp>
      <p:sp>
        <p:nvSpPr>
          <p:cNvPr id="4" name="投影片編號版面配置區 3"/>
          <p:cNvSpPr>
            <a:spLocks noGrp="1"/>
          </p:cNvSpPr>
          <p:nvPr>
            <p:ph type="sldNum" sz="quarter" idx="10"/>
          </p:nvPr>
        </p:nvSpPr>
        <p:spPr/>
        <p:txBody>
          <a:bodyPr/>
          <a:lstStyle/>
          <a:p>
            <a:fld id="{F64D5F6A-9F3C-4773-BA18-993E1CCAB35A}" type="slidenum">
              <a:rPr lang="zh-TW" altLang="en-US" smtClean="0"/>
              <a:pPr/>
              <a:t>38</a:t>
            </a:fld>
            <a:endParaRPr lang="zh-TW"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r>
              <a:rPr lang="zh-TW" altLang="en-US" sz="1200" b="1" i="0" kern="1200" dirty="0" smtClean="0">
                <a:solidFill>
                  <a:schemeClr val="tx1"/>
                </a:solidFill>
                <a:latin typeface="+mn-lt"/>
                <a:ea typeface="+mn-ea"/>
                <a:cs typeface="+mn-cs"/>
              </a:rPr>
              <a:t>清華：</a:t>
            </a:r>
            <a:r>
              <a:rPr lang="zh-TW" altLang="en-US" sz="1200" b="0" i="0" kern="1200" dirty="0" smtClean="0">
                <a:solidFill>
                  <a:schemeClr val="tx1"/>
                </a:solidFill>
                <a:latin typeface="+mn-lt"/>
                <a:ea typeface="+mn-ea"/>
                <a:cs typeface="+mn-cs"/>
              </a:rPr>
              <a:t>依考生總成績及志願序分發：動機系</a:t>
            </a:r>
            <a:r>
              <a:rPr lang="en-US" altLang="zh-TW" sz="1200" b="0" i="0" kern="1200" dirty="0" smtClean="0">
                <a:solidFill>
                  <a:schemeClr val="tx1"/>
                </a:solidFill>
                <a:latin typeface="+mn-lt"/>
                <a:ea typeface="+mn-ea"/>
                <a:cs typeface="+mn-cs"/>
              </a:rPr>
              <a:t>(1</a:t>
            </a:r>
            <a:r>
              <a:rPr lang="zh-TW" altLang="en-US" sz="1200" b="0" i="0" kern="1200" dirty="0" smtClean="0">
                <a:solidFill>
                  <a:schemeClr val="tx1"/>
                </a:solidFill>
                <a:latin typeface="+mn-lt"/>
                <a:ea typeface="+mn-ea"/>
                <a:cs typeface="+mn-cs"/>
              </a:rPr>
              <a:t>名</a:t>
            </a:r>
            <a:r>
              <a:rPr lang="en-US" altLang="zh-TW" sz="1200" b="0" i="0" kern="1200" dirty="0" smtClean="0">
                <a:solidFill>
                  <a:schemeClr val="tx1"/>
                </a:solidFill>
                <a:latin typeface="+mn-lt"/>
                <a:ea typeface="+mn-ea"/>
                <a:cs typeface="+mn-cs"/>
              </a:rPr>
              <a:t>)</a:t>
            </a:r>
            <a:r>
              <a:rPr lang="zh-TW" altLang="en-US" sz="1200" b="0" i="0" kern="1200" dirty="0" smtClean="0">
                <a:solidFill>
                  <a:schemeClr val="tx1"/>
                </a:solidFill>
                <a:latin typeface="+mn-lt"/>
                <a:ea typeface="+mn-ea"/>
                <a:cs typeface="+mn-cs"/>
              </a:rPr>
              <a:t>、化工系</a:t>
            </a:r>
            <a:r>
              <a:rPr lang="en-US" altLang="zh-TW" sz="1200" b="0" i="0" kern="1200" dirty="0" smtClean="0">
                <a:solidFill>
                  <a:schemeClr val="tx1"/>
                </a:solidFill>
                <a:latin typeface="+mn-lt"/>
                <a:ea typeface="+mn-ea"/>
                <a:cs typeface="+mn-cs"/>
              </a:rPr>
              <a:t>(1</a:t>
            </a:r>
            <a:r>
              <a:rPr lang="zh-TW" altLang="en-US" sz="1200" b="0" i="0" kern="1200" dirty="0" smtClean="0">
                <a:solidFill>
                  <a:schemeClr val="tx1"/>
                </a:solidFill>
                <a:latin typeface="+mn-lt"/>
                <a:ea typeface="+mn-ea"/>
                <a:cs typeface="+mn-cs"/>
              </a:rPr>
              <a:t>名</a:t>
            </a:r>
            <a:r>
              <a:rPr lang="en-US" altLang="zh-TW" sz="1200" b="0" i="0" kern="1200" dirty="0" smtClean="0">
                <a:solidFill>
                  <a:schemeClr val="tx1"/>
                </a:solidFill>
                <a:latin typeface="+mn-lt"/>
                <a:ea typeface="+mn-ea"/>
                <a:cs typeface="+mn-cs"/>
              </a:rPr>
              <a:t>)</a:t>
            </a:r>
            <a:r>
              <a:rPr lang="zh-TW" altLang="en-US" sz="1200" b="0" i="0" kern="1200" dirty="0" smtClean="0">
                <a:solidFill>
                  <a:schemeClr val="tx1"/>
                </a:solidFill>
                <a:latin typeface="+mn-lt"/>
                <a:ea typeface="+mn-ea"/>
                <a:cs typeface="+mn-cs"/>
              </a:rPr>
              <a:t>、材料系</a:t>
            </a:r>
            <a:r>
              <a:rPr lang="en-US" altLang="zh-TW" sz="1200" b="0" i="0" kern="1200" dirty="0" smtClean="0">
                <a:solidFill>
                  <a:schemeClr val="tx1"/>
                </a:solidFill>
                <a:latin typeface="+mn-lt"/>
                <a:ea typeface="+mn-ea"/>
                <a:cs typeface="+mn-cs"/>
              </a:rPr>
              <a:t>(1</a:t>
            </a:r>
            <a:r>
              <a:rPr lang="zh-TW" altLang="en-US" sz="1200" b="0" i="0" kern="1200" dirty="0" smtClean="0">
                <a:solidFill>
                  <a:schemeClr val="tx1"/>
                </a:solidFill>
                <a:latin typeface="+mn-lt"/>
                <a:ea typeface="+mn-ea"/>
                <a:cs typeface="+mn-cs"/>
              </a:rPr>
              <a:t>名</a:t>
            </a:r>
            <a:r>
              <a:rPr lang="en-US" altLang="zh-TW" sz="1200" b="0" i="0" kern="1200" dirty="0" smtClean="0">
                <a:solidFill>
                  <a:schemeClr val="tx1"/>
                </a:solidFill>
                <a:latin typeface="+mn-lt"/>
                <a:ea typeface="+mn-ea"/>
                <a:cs typeface="+mn-cs"/>
              </a:rPr>
              <a:t>)</a:t>
            </a:r>
            <a:r>
              <a:rPr lang="zh-TW" altLang="en-US" sz="1200" b="0" i="0" kern="1200" dirty="0" smtClean="0">
                <a:solidFill>
                  <a:schemeClr val="tx1"/>
                </a:solidFill>
                <a:latin typeface="+mn-lt"/>
                <a:ea typeface="+mn-ea"/>
                <a:cs typeface="+mn-cs"/>
              </a:rPr>
              <a:t>、工工系</a:t>
            </a:r>
            <a:r>
              <a:rPr lang="en-US" altLang="zh-TW" sz="1200" b="0" i="0" kern="1200" dirty="0" smtClean="0">
                <a:solidFill>
                  <a:schemeClr val="tx1"/>
                </a:solidFill>
                <a:latin typeface="+mn-lt"/>
                <a:ea typeface="+mn-ea"/>
                <a:cs typeface="+mn-cs"/>
              </a:rPr>
              <a:t>(1</a:t>
            </a:r>
            <a:r>
              <a:rPr lang="zh-TW" altLang="en-US" sz="1200" b="0" i="0" kern="1200" dirty="0" smtClean="0">
                <a:solidFill>
                  <a:schemeClr val="tx1"/>
                </a:solidFill>
                <a:latin typeface="+mn-lt"/>
                <a:ea typeface="+mn-ea"/>
                <a:cs typeface="+mn-cs"/>
              </a:rPr>
              <a:t>名</a:t>
            </a:r>
            <a:r>
              <a:rPr lang="en-US" altLang="zh-TW" sz="1200" b="0" i="0" kern="1200" dirty="0" smtClean="0">
                <a:solidFill>
                  <a:schemeClr val="tx1"/>
                </a:solidFill>
                <a:latin typeface="+mn-lt"/>
                <a:ea typeface="+mn-ea"/>
                <a:cs typeface="+mn-cs"/>
              </a:rPr>
              <a:t>)</a:t>
            </a:r>
            <a:r>
              <a:rPr lang="zh-TW" altLang="en-US" sz="1200" b="0" i="0" kern="1200" dirty="0" smtClean="0">
                <a:solidFill>
                  <a:schemeClr val="tx1"/>
                </a:solidFill>
                <a:latin typeface="+mn-lt"/>
                <a:ea typeface="+mn-ea"/>
                <a:cs typeface="+mn-cs"/>
              </a:rPr>
              <a:t>、工學院學士班</a:t>
            </a:r>
            <a:r>
              <a:rPr lang="en-US" altLang="zh-TW" sz="1200" b="0" i="0" kern="1200" dirty="0" smtClean="0">
                <a:solidFill>
                  <a:schemeClr val="tx1"/>
                </a:solidFill>
                <a:latin typeface="+mn-lt"/>
                <a:ea typeface="+mn-ea"/>
                <a:cs typeface="+mn-cs"/>
              </a:rPr>
              <a:t>(1</a:t>
            </a:r>
            <a:r>
              <a:rPr lang="zh-TW" altLang="en-US" sz="1200" b="0" i="0" kern="1200" dirty="0" smtClean="0">
                <a:solidFill>
                  <a:schemeClr val="tx1"/>
                </a:solidFill>
                <a:latin typeface="+mn-lt"/>
                <a:ea typeface="+mn-ea"/>
                <a:cs typeface="+mn-cs"/>
              </a:rPr>
              <a:t>名</a:t>
            </a:r>
            <a:r>
              <a:rPr lang="en-US" altLang="zh-TW" sz="1200" b="0" i="0" kern="1200" dirty="0" smtClean="0">
                <a:solidFill>
                  <a:schemeClr val="tx1"/>
                </a:solidFill>
                <a:latin typeface="+mn-lt"/>
                <a:ea typeface="+mn-ea"/>
                <a:cs typeface="+mn-cs"/>
              </a:rPr>
              <a:t>)</a:t>
            </a:r>
            <a:r>
              <a:rPr lang="zh-TW" altLang="en-US" sz="1200" b="0" i="0" kern="1200" dirty="0" smtClean="0">
                <a:solidFill>
                  <a:schemeClr val="tx1"/>
                </a:solidFill>
                <a:latin typeface="+mn-lt"/>
                <a:ea typeface="+mn-ea"/>
                <a:cs typeface="+mn-cs"/>
              </a:rPr>
              <a:t>、工科系</a:t>
            </a:r>
            <a:r>
              <a:rPr lang="en-US" altLang="zh-TW" sz="1200" b="0" i="0" kern="1200" dirty="0" smtClean="0">
                <a:solidFill>
                  <a:schemeClr val="tx1"/>
                </a:solidFill>
                <a:latin typeface="+mn-lt"/>
                <a:ea typeface="+mn-ea"/>
                <a:cs typeface="+mn-cs"/>
              </a:rPr>
              <a:t>(2</a:t>
            </a:r>
            <a:r>
              <a:rPr lang="zh-TW" altLang="en-US" sz="1200" b="0" i="0" kern="1200" dirty="0" smtClean="0">
                <a:solidFill>
                  <a:schemeClr val="tx1"/>
                </a:solidFill>
                <a:latin typeface="+mn-lt"/>
                <a:ea typeface="+mn-ea"/>
                <a:cs typeface="+mn-cs"/>
              </a:rPr>
              <a:t>名</a:t>
            </a:r>
            <a:r>
              <a:rPr lang="en-US" altLang="zh-TW" sz="1200" b="0" i="0" kern="1200" dirty="0" smtClean="0">
                <a:solidFill>
                  <a:schemeClr val="tx1"/>
                </a:solidFill>
                <a:latin typeface="+mn-lt"/>
                <a:ea typeface="+mn-ea"/>
                <a:cs typeface="+mn-cs"/>
              </a:rPr>
              <a:t>)</a:t>
            </a:r>
            <a:r>
              <a:rPr lang="zh-TW" altLang="en-US" sz="1200" b="0" i="0" kern="1200" dirty="0" smtClean="0">
                <a:solidFill>
                  <a:schemeClr val="tx1"/>
                </a:solidFill>
                <a:latin typeface="+mn-lt"/>
                <a:ea typeface="+mn-ea"/>
                <a:cs typeface="+mn-cs"/>
              </a:rPr>
              <a:t>、電資院學士班</a:t>
            </a:r>
            <a:r>
              <a:rPr lang="en-US" altLang="zh-TW" sz="1200" b="0" i="0" kern="1200" dirty="0" smtClean="0">
                <a:solidFill>
                  <a:schemeClr val="tx1"/>
                </a:solidFill>
                <a:latin typeface="+mn-lt"/>
                <a:ea typeface="+mn-ea"/>
                <a:cs typeface="+mn-cs"/>
              </a:rPr>
              <a:t>(1</a:t>
            </a:r>
            <a:r>
              <a:rPr lang="zh-TW" altLang="en-US" sz="1200" b="0" i="0" kern="1200" dirty="0" smtClean="0">
                <a:solidFill>
                  <a:schemeClr val="tx1"/>
                </a:solidFill>
                <a:latin typeface="+mn-lt"/>
                <a:ea typeface="+mn-ea"/>
                <a:cs typeface="+mn-cs"/>
              </a:rPr>
              <a:t>名</a:t>
            </a:r>
            <a:r>
              <a:rPr lang="en-US" altLang="zh-TW" sz="1200" b="0" i="0" kern="1200" dirty="0" smtClean="0">
                <a:solidFill>
                  <a:schemeClr val="tx1"/>
                </a:solidFill>
                <a:latin typeface="+mn-lt"/>
                <a:ea typeface="+mn-ea"/>
                <a:cs typeface="+mn-cs"/>
              </a:rPr>
              <a:t>)</a:t>
            </a:r>
            <a:r>
              <a:rPr lang="zh-TW" altLang="en-US" sz="1200" b="0" i="0" kern="1200" dirty="0" smtClean="0">
                <a:solidFill>
                  <a:schemeClr val="tx1"/>
                </a:solidFill>
                <a:latin typeface="+mn-lt"/>
                <a:ea typeface="+mn-ea"/>
                <a:cs typeface="+mn-cs"/>
              </a:rPr>
              <a:t>、生科系</a:t>
            </a:r>
            <a:r>
              <a:rPr lang="en-US" altLang="zh-TW" sz="1200" b="0" i="0" kern="1200" dirty="0" smtClean="0">
                <a:solidFill>
                  <a:schemeClr val="tx1"/>
                </a:solidFill>
                <a:latin typeface="+mn-lt"/>
                <a:ea typeface="+mn-ea"/>
                <a:cs typeface="+mn-cs"/>
              </a:rPr>
              <a:t>(1</a:t>
            </a:r>
            <a:r>
              <a:rPr lang="zh-TW" altLang="en-US" sz="1200" b="0" i="0" kern="1200" dirty="0" smtClean="0">
                <a:solidFill>
                  <a:schemeClr val="tx1"/>
                </a:solidFill>
                <a:latin typeface="+mn-lt"/>
                <a:ea typeface="+mn-ea"/>
                <a:cs typeface="+mn-cs"/>
              </a:rPr>
              <a:t>名</a:t>
            </a:r>
            <a:r>
              <a:rPr lang="en-US" altLang="zh-TW" sz="1200" b="0" i="0" kern="1200" dirty="0" smtClean="0">
                <a:solidFill>
                  <a:schemeClr val="tx1"/>
                </a:solidFill>
                <a:latin typeface="+mn-lt"/>
                <a:ea typeface="+mn-ea"/>
                <a:cs typeface="+mn-cs"/>
              </a:rPr>
              <a:t>)</a:t>
            </a:r>
            <a:r>
              <a:rPr lang="zh-TW" altLang="en-US" sz="1200" b="0" i="0" kern="1200" dirty="0" smtClean="0">
                <a:solidFill>
                  <a:schemeClr val="tx1"/>
                </a:solidFill>
                <a:latin typeface="+mn-lt"/>
                <a:ea typeface="+mn-ea"/>
                <a:cs typeface="+mn-cs"/>
              </a:rPr>
              <a:t>、資工系</a:t>
            </a:r>
            <a:r>
              <a:rPr lang="en-US" altLang="zh-TW" sz="1200" b="0" i="0" kern="1200" dirty="0" smtClean="0">
                <a:solidFill>
                  <a:schemeClr val="tx1"/>
                </a:solidFill>
                <a:latin typeface="+mn-lt"/>
                <a:ea typeface="+mn-ea"/>
                <a:cs typeface="+mn-cs"/>
              </a:rPr>
              <a:t>(1</a:t>
            </a:r>
            <a:r>
              <a:rPr lang="zh-TW" altLang="en-US" sz="1200" b="0" i="0" kern="1200" dirty="0" smtClean="0">
                <a:solidFill>
                  <a:schemeClr val="tx1"/>
                </a:solidFill>
                <a:latin typeface="+mn-lt"/>
                <a:ea typeface="+mn-ea"/>
                <a:cs typeface="+mn-cs"/>
              </a:rPr>
              <a:t>名</a:t>
            </a:r>
            <a:r>
              <a:rPr lang="en-US" altLang="zh-TW" sz="1200" b="0" i="0" kern="1200" dirty="0" smtClean="0">
                <a:solidFill>
                  <a:schemeClr val="tx1"/>
                </a:solidFill>
                <a:latin typeface="+mn-lt"/>
                <a:ea typeface="+mn-ea"/>
                <a:cs typeface="+mn-cs"/>
              </a:rPr>
              <a:t>)</a:t>
            </a:r>
            <a:r>
              <a:rPr lang="zh-TW" altLang="en-US" sz="1200" b="0" i="0" kern="1200" dirty="0" smtClean="0">
                <a:solidFill>
                  <a:schemeClr val="tx1"/>
                </a:solidFill>
                <a:latin typeface="+mn-lt"/>
                <a:ea typeface="+mn-ea"/>
                <a:cs typeface="+mn-cs"/>
              </a:rPr>
              <a:t>、化學系</a:t>
            </a:r>
            <a:r>
              <a:rPr lang="en-US" altLang="zh-TW" sz="1200" b="0" i="0" kern="1200" dirty="0" smtClean="0">
                <a:solidFill>
                  <a:schemeClr val="tx1"/>
                </a:solidFill>
                <a:latin typeface="+mn-lt"/>
                <a:ea typeface="+mn-ea"/>
                <a:cs typeface="+mn-cs"/>
              </a:rPr>
              <a:t>(1</a:t>
            </a:r>
            <a:r>
              <a:rPr lang="zh-TW" altLang="en-US" sz="1200" b="0" i="0" kern="1200" dirty="0" smtClean="0">
                <a:solidFill>
                  <a:schemeClr val="tx1"/>
                </a:solidFill>
                <a:latin typeface="+mn-lt"/>
                <a:ea typeface="+mn-ea"/>
                <a:cs typeface="+mn-cs"/>
              </a:rPr>
              <a:t>名</a:t>
            </a:r>
            <a:r>
              <a:rPr lang="en-US" altLang="zh-TW" sz="1200" b="0" i="0" kern="1200" dirty="0" smtClean="0">
                <a:solidFill>
                  <a:schemeClr val="tx1"/>
                </a:solidFill>
                <a:latin typeface="+mn-lt"/>
                <a:ea typeface="+mn-ea"/>
                <a:cs typeface="+mn-cs"/>
              </a:rPr>
              <a:t>)</a:t>
            </a:r>
            <a:r>
              <a:rPr lang="zh-TW" altLang="en-US" sz="1200" b="0" i="0" kern="1200" dirty="0" smtClean="0">
                <a:solidFill>
                  <a:schemeClr val="tx1"/>
                </a:solidFill>
                <a:latin typeface="+mn-lt"/>
                <a:ea typeface="+mn-ea"/>
                <a:cs typeface="+mn-cs"/>
              </a:rPr>
              <a:t>、數學系</a:t>
            </a:r>
            <a:r>
              <a:rPr lang="en-US" altLang="zh-TW" sz="1200" b="0" i="0" kern="1200" dirty="0" smtClean="0">
                <a:solidFill>
                  <a:schemeClr val="tx1"/>
                </a:solidFill>
                <a:latin typeface="+mn-lt"/>
                <a:ea typeface="+mn-ea"/>
                <a:cs typeface="+mn-cs"/>
              </a:rPr>
              <a:t>(1</a:t>
            </a:r>
            <a:r>
              <a:rPr lang="zh-TW" altLang="en-US" sz="1200" b="0" i="0" kern="1200" dirty="0" smtClean="0">
                <a:solidFill>
                  <a:schemeClr val="tx1"/>
                </a:solidFill>
                <a:latin typeface="+mn-lt"/>
                <a:ea typeface="+mn-ea"/>
                <a:cs typeface="+mn-cs"/>
              </a:rPr>
              <a:t>名</a:t>
            </a:r>
            <a:r>
              <a:rPr lang="en-US" altLang="zh-TW" sz="1200" b="0" i="0" kern="1200" dirty="0" smtClean="0">
                <a:solidFill>
                  <a:schemeClr val="tx1"/>
                </a:solidFill>
                <a:latin typeface="+mn-lt"/>
                <a:ea typeface="+mn-ea"/>
                <a:cs typeface="+mn-cs"/>
              </a:rPr>
              <a:t>)</a:t>
            </a:r>
            <a:r>
              <a:rPr lang="zh-TW" altLang="en-US" sz="1200" b="0" i="0" kern="1200" dirty="0" smtClean="0">
                <a:solidFill>
                  <a:schemeClr val="tx1"/>
                </a:solidFill>
                <a:latin typeface="+mn-lt"/>
                <a:ea typeface="+mn-ea"/>
                <a:cs typeface="+mn-cs"/>
              </a:rPr>
              <a:t>、科管院學士班</a:t>
            </a:r>
            <a:r>
              <a:rPr lang="en-US" altLang="zh-TW" sz="1200" b="0" i="0" kern="1200" dirty="0" smtClean="0">
                <a:solidFill>
                  <a:schemeClr val="tx1"/>
                </a:solidFill>
                <a:latin typeface="+mn-lt"/>
                <a:ea typeface="+mn-ea"/>
                <a:cs typeface="+mn-cs"/>
              </a:rPr>
              <a:t>(1</a:t>
            </a:r>
            <a:r>
              <a:rPr lang="zh-TW" altLang="en-US" sz="1200" b="0" i="0" kern="1200" dirty="0" smtClean="0">
                <a:solidFill>
                  <a:schemeClr val="tx1"/>
                </a:solidFill>
                <a:latin typeface="+mn-lt"/>
                <a:ea typeface="+mn-ea"/>
                <a:cs typeface="+mn-cs"/>
              </a:rPr>
              <a:t>名</a:t>
            </a:r>
            <a:r>
              <a:rPr lang="en-US" altLang="zh-TW" sz="1200" b="0" i="0" kern="1200" dirty="0" smtClean="0">
                <a:solidFill>
                  <a:schemeClr val="tx1"/>
                </a:solidFill>
                <a:latin typeface="+mn-lt"/>
                <a:ea typeface="+mn-ea"/>
                <a:cs typeface="+mn-cs"/>
              </a:rPr>
              <a:t>)</a:t>
            </a:r>
            <a:r>
              <a:rPr lang="zh-TW" altLang="en-US" sz="1200" b="0" i="0" kern="1200" dirty="0" smtClean="0">
                <a:solidFill>
                  <a:schemeClr val="tx1"/>
                </a:solidFill>
                <a:latin typeface="+mn-lt"/>
                <a:ea typeface="+mn-ea"/>
                <a:cs typeface="+mn-cs"/>
              </a:rPr>
              <a:t>。</a:t>
            </a:r>
            <a:endParaRPr lang="zh-TW" altLang="en-US" dirty="0"/>
          </a:p>
        </p:txBody>
      </p:sp>
      <p:sp>
        <p:nvSpPr>
          <p:cNvPr id="4" name="投影片編號版面配置區 3"/>
          <p:cNvSpPr>
            <a:spLocks noGrp="1"/>
          </p:cNvSpPr>
          <p:nvPr>
            <p:ph type="sldNum" sz="quarter" idx="10"/>
          </p:nvPr>
        </p:nvSpPr>
        <p:spPr/>
        <p:txBody>
          <a:bodyPr/>
          <a:lstStyle/>
          <a:p>
            <a:fld id="{F64D5F6A-9F3C-4773-BA18-993E1CCAB35A}" type="slidenum">
              <a:rPr lang="zh-TW" altLang="en-US" smtClean="0"/>
              <a:pPr/>
              <a:t>42</a:t>
            </a:fld>
            <a:endParaRPr lang="zh-TW"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r>
              <a:rPr lang="zh-TW" altLang="en-US" dirty="0" smtClean="0"/>
              <a:t>國</a:t>
            </a:r>
            <a:r>
              <a:rPr lang="en-US" altLang="zh-TW" dirty="0" smtClean="0"/>
              <a:t>13</a:t>
            </a:r>
            <a:r>
              <a:rPr lang="zh-TW" altLang="en-US" dirty="0" smtClean="0"/>
              <a:t>、數</a:t>
            </a:r>
            <a:r>
              <a:rPr lang="en-US" altLang="zh-TW" dirty="0" smtClean="0"/>
              <a:t>14</a:t>
            </a:r>
            <a:r>
              <a:rPr lang="zh-TW" altLang="en-US" dirty="0" smtClean="0"/>
              <a:t>、英</a:t>
            </a:r>
            <a:r>
              <a:rPr lang="en-US" altLang="zh-TW" dirty="0" smtClean="0"/>
              <a:t>15</a:t>
            </a:r>
            <a:r>
              <a:rPr lang="zh-TW" altLang="en-US" dirty="0" smtClean="0"/>
              <a:t>、自</a:t>
            </a:r>
            <a:r>
              <a:rPr lang="en-US" altLang="zh-TW" dirty="0" smtClean="0"/>
              <a:t>15</a:t>
            </a:r>
            <a:endParaRPr lang="zh-TW" altLang="en-US" dirty="0"/>
          </a:p>
        </p:txBody>
      </p:sp>
      <p:sp>
        <p:nvSpPr>
          <p:cNvPr id="4" name="投影片編號版面配置區 3"/>
          <p:cNvSpPr>
            <a:spLocks noGrp="1"/>
          </p:cNvSpPr>
          <p:nvPr>
            <p:ph type="sldNum" sz="quarter" idx="10"/>
          </p:nvPr>
        </p:nvSpPr>
        <p:spPr/>
        <p:txBody>
          <a:bodyPr/>
          <a:lstStyle/>
          <a:p>
            <a:pPr>
              <a:defRPr/>
            </a:pPr>
            <a:fld id="{C96F8A00-C8C5-4073-8928-F074E435A9A8}" type="slidenum">
              <a:rPr lang="en-US" altLang="zh-TW" smtClean="0"/>
              <a:pPr>
                <a:defRPr/>
              </a:pPr>
              <a:t>45</a:t>
            </a:fld>
            <a:endParaRPr lang="en-US" altLang="zh-TW"/>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200" b="1" dirty="0" smtClean="0">
                <a:latin typeface="華康POP1體W5" pitchFamily="81" charset="-120"/>
                <a:ea typeface="華康POP1體W5" pitchFamily="81" charset="-120"/>
              </a:rPr>
              <a:t>什麼都沒有的高三生怎麼辦</a:t>
            </a:r>
            <a:r>
              <a:rPr lang="en-US" altLang="zh-TW" sz="1200" b="1" dirty="0" smtClean="0">
                <a:latin typeface="華康POP1體W5" pitchFamily="81" charset="-120"/>
                <a:ea typeface="華康POP1體W5" pitchFamily="81" charset="-120"/>
              </a:rPr>
              <a:t>?</a:t>
            </a:r>
            <a:endParaRPr lang="zh-TW" altLang="en-US" sz="1200" b="1" dirty="0" smtClean="0">
              <a:latin typeface="華康POP1體W5" pitchFamily="81" charset="-120"/>
              <a:ea typeface="華康POP1體W5" pitchFamily="81" charset="-120"/>
            </a:endParaRPr>
          </a:p>
          <a:p>
            <a:r>
              <a:rPr lang="zh-TW" altLang="en-US" sz="1200" dirty="0" smtClean="0">
                <a:solidFill>
                  <a:srgbClr val="FF0000"/>
                </a:solidFill>
                <a:latin typeface="華康中特圓體" pitchFamily="49" charset="-120"/>
                <a:ea typeface="華康中特圓體" pitchFamily="49" charset="-120"/>
              </a:rPr>
              <a:t>１</a:t>
            </a:r>
            <a:r>
              <a:rPr lang="en-US" altLang="zh-TW" sz="1200" dirty="0" smtClean="0">
                <a:solidFill>
                  <a:srgbClr val="FF0000"/>
                </a:solidFill>
                <a:latin typeface="華康中特圓體" pitchFamily="49" charset="-120"/>
                <a:ea typeface="華康中特圓體" pitchFamily="49" charset="-120"/>
              </a:rPr>
              <a:t>.</a:t>
            </a:r>
            <a:r>
              <a:rPr lang="zh-TW" altLang="en-US" sz="1200" dirty="0" smtClean="0">
                <a:solidFill>
                  <a:srgbClr val="FF0000"/>
                </a:solidFill>
                <a:latin typeface="華康中特圓體" pitchFamily="49" charset="-120"/>
                <a:ea typeface="華康中特圓體" pitchFamily="49" charset="-120"/>
              </a:rPr>
              <a:t>先顧好「學測」可能是當務之急。</a:t>
            </a:r>
            <a:endParaRPr lang="en-US" altLang="zh-TW" sz="1200" dirty="0" smtClean="0">
              <a:solidFill>
                <a:srgbClr val="FF0000"/>
              </a:solidFill>
              <a:latin typeface="華康中特圓體" pitchFamily="49" charset="-120"/>
              <a:ea typeface="華康中特圓體" pitchFamily="49" charset="-120"/>
            </a:endParaRPr>
          </a:p>
          <a:p>
            <a:r>
              <a:rPr lang="zh-TW" altLang="en-US" sz="1200" dirty="0" smtClean="0">
                <a:solidFill>
                  <a:srgbClr val="FF0000"/>
                </a:solidFill>
                <a:latin typeface="華康中特圓體" pitchFamily="49" charset="-120"/>
                <a:ea typeface="華康中特圓體" pitchFamily="49" charset="-120"/>
              </a:rPr>
              <a:t>２</a:t>
            </a:r>
            <a:r>
              <a:rPr lang="en-US" altLang="zh-TW" sz="1200" dirty="0" smtClean="0">
                <a:solidFill>
                  <a:srgbClr val="FF0000"/>
                </a:solidFill>
                <a:latin typeface="華康中特圓體" pitchFamily="49" charset="-120"/>
                <a:ea typeface="華康中特圓體" pitchFamily="49" charset="-120"/>
              </a:rPr>
              <a:t>.</a:t>
            </a:r>
            <a:r>
              <a:rPr lang="zh-TW" altLang="en-US" sz="1200" dirty="0" smtClean="0">
                <a:solidFill>
                  <a:srgbClr val="FF0000"/>
                </a:solidFill>
                <a:latin typeface="華康中特圓體" pitchFamily="49" charset="-120"/>
                <a:ea typeface="華康中特圓體" pitchFamily="49" charset="-120"/>
              </a:rPr>
              <a:t>整理高中三年任何校內外的作品</a:t>
            </a:r>
            <a:r>
              <a:rPr lang="zh-TW" altLang="en-US" sz="1200" baseline="0" dirty="0" smtClean="0">
                <a:solidFill>
                  <a:srgbClr val="FF0000"/>
                </a:solidFill>
                <a:latin typeface="華康中特圓體" pitchFamily="49" charset="-120"/>
                <a:ea typeface="華康中特圓體" pitchFamily="49" charset="-120"/>
              </a:rPr>
              <a:t> </a:t>
            </a:r>
            <a:r>
              <a:rPr lang="en-US" altLang="zh-TW" sz="1200" dirty="0" smtClean="0">
                <a:solidFill>
                  <a:srgbClr val="FF0000"/>
                </a:solidFill>
                <a:latin typeface="華康中特圓體" pitchFamily="49" charset="-120"/>
                <a:ea typeface="華康中特圓體" pitchFamily="49" charset="-120"/>
              </a:rPr>
              <a:t>(</a:t>
            </a:r>
            <a:r>
              <a:rPr lang="zh-TW" altLang="en-US" sz="1200" dirty="0" smtClean="0">
                <a:solidFill>
                  <a:srgbClr val="FF0000"/>
                </a:solidFill>
                <a:latin typeface="華康中特圓體" pitchFamily="49" charset="-120"/>
                <a:ea typeface="華康中特圓體" pitchFamily="49" charset="-120"/>
              </a:rPr>
              <a:t>念不下書</a:t>
            </a:r>
            <a:r>
              <a:rPr lang="en-US" altLang="zh-TW" sz="1200" dirty="0" smtClean="0">
                <a:solidFill>
                  <a:srgbClr val="FF0000"/>
                </a:solidFill>
                <a:latin typeface="華康中特圓體" pitchFamily="49" charset="-120"/>
                <a:ea typeface="華康中特圓體" pitchFamily="49" charset="-120"/>
              </a:rPr>
              <a:t>or</a:t>
            </a:r>
            <a:r>
              <a:rPr lang="zh-TW" altLang="en-US" sz="1200" dirty="0" smtClean="0">
                <a:solidFill>
                  <a:srgbClr val="FF0000"/>
                </a:solidFill>
                <a:latin typeface="華康中特圓體" pitchFamily="49" charset="-120"/>
                <a:ea typeface="華康中特圓體" pitchFamily="49" charset="-120"/>
              </a:rPr>
              <a:t>寒假</a:t>
            </a:r>
            <a:r>
              <a:rPr lang="en-US" altLang="zh-TW" sz="1200" dirty="0" smtClean="0">
                <a:solidFill>
                  <a:srgbClr val="FF0000"/>
                </a:solidFill>
                <a:latin typeface="華康中特圓體" pitchFamily="49" charset="-120"/>
                <a:ea typeface="華康中特圓體" pitchFamily="49" charset="-120"/>
              </a:rPr>
              <a:t>)</a:t>
            </a:r>
          </a:p>
          <a:p>
            <a:r>
              <a:rPr lang="zh-TW" altLang="en-US" sz="1200" dirty="0" smtClean="0">
                <a:solidFill>
                  <a:srgbClr val="FF0000"/>
                </a:solidFill>
                <a:latin typeface="華康中特圓體" pitchFamily="49" charset="-120"/>
                <a:ea typeface="華康中特圓體" pitchFamily="49" charset="-120"/>
              </a:rPr>
              <a:t>３</a:t>
            </a:r>
            <a:r>
              <a:rPr lang="en-US" altLang="zh-TW" sz="1200" dirty="0" smtClean="0">
                <a:solidFill>
                  <a:srgbClr val="FF0000"/>
                </a:solidFill>
                <a:latin typeface="華康中特圓體" pitchFamily="49" charset="-120"/>
                <a:ea typeface="華康中特圓體" pitchFamily="49" charset="-120"/>
              </a:rPr>
              <a:t>.</a:t>
            </a:r>
            <a:r>
              <a:rPr lang="zh-TW" altLang="en-US" sz="1200" dirty="0" smtClean="0">
                <a:solidFill>
                  <a:srgbClr val="FF0000"/>
                </a:solidFill>
                <a:latin typeface="華康中特圓體" pitchFamily="49" charset="-120"/>
                <a:ea typeface="華康中特圓體" pitchFamily="49" charset="-120"/>
              </a:rPr>
              <a:t>培養好專業能力</a:t>
            </a:r>
            <a:r>
              <a:rPr lang="en-US" altLang="zh-TW" sz="1200" dirty="0" smtClean="0">
                <a:solidFill>
                  <a:srgbClr val="FF0000"/>
                </a:solidFill>
                <a:latin typeface="華康中特圓體" pitchFamily="49" charset="-120"/>
                <a:ea typeface="華康中特圓體" pitchFamily="49" charset="-120"/>
              </a:rPr>
              <a:t>!for</a:t>
            </a:r>
            <a:r>
              <a:rPr lang="zh-TW" altLang="en-US" sz="1200" dirty="0" smtClean="0">
                <a:solidFill>
                  <a:srgbClr val="FF0000"/>
                </a:solidFill>
                <a:latin typeface="華康中特圓體" pitchFamily="49" charset="-120"/>
                <a:ea typeface="華康中特圓體" pitchFamily="49" charset="-120"/>
              </a:rPr>
              <a:t>第二階段</a:t>
            </a:r>
            <a:r>
              <a:rPr lang="en-US" altLang="zh-TW" sz="1200" dirty="0" smtClean="0">
                <a:solidFill>
                  <a:srgbClr val="FF0000"/>
                </a:solidFill>
                <a:latin typeface="華康中特圓體" pitchFamily="49" charset="-120"/>
                <a:ea typeface="華康中特圓體" pitchFamily="49" charset="-120"/>
              </a:rPr>
              <a:t>~</a:t>
            </a:r>
            <a:br>
              <a:rPr lang="en-US" altLang="zh-TW" sz="1200" dirty="0" smtClean="0">
                <a:solidFill>
                  <a:srgbClr val="FF0000"/>
                </a:solidFill>
                <a:latin typeface="華康中特圓體" pitchFamily="49" charset="-120"/>
                <a:ea typeface="華康中特圓體" pitchFamily="49" charset="-120"/>
              </a:rPr>
            </a:br>
            <a:r>
              <a:rPr lang="zh-TW" altLang="en-US" sz="1200" dirty="0" smtClean="0">
                <a:solidFill>
                  <a:srgbClr val="FF0000"/>
                </a:solidFill>
                <a:latin typeface="華康中特圓體" pitchFamily="49" charset="-120"/>
                <a:ea typeface="華康中特圓體" pitchFamily="49" charset="-120"/>
              </a:rPr>
              <a:t>４</a:t>
            </a:r>
            <a:r>
              <a:rPr lang="en-US" altLang="zh-TW" sz="1200" dirty="0" smtClean="0">
                <a:solidFill>
                  <a:srgbClr val="FF0000"/>
                </a:solidFill>
                <a:latin typeface="華康中特圓體" pitchFamily="49" charset="-120"/>
                <a:ea typeface="華康中特圓體" pitchFamily="49" charset="-120"/>
              </a:rPr>
              <a:t>.</a:t>
            </a:r>
            <a:r>
              <a:rPr lang="zh-TW" altLang="en-US" sz="1200" dirty="0" smtClean="0">
                <a:solidFill>
                  <a:srgbClr val="FF0000"/>
                </a:solidFill>
                <a:latin typeface="華康中特圓體" pitchFamily="49" charset="-120"/>
                <a:ea typeface="華康中特圓體" pitchFamily="49" charset="-120"/>
              </a:rPr>
              <a:t>高三至少最後還有指考一途阿</a:t>
            </a:r>
            <a:r>
              <a:rPr lang="en-US" altLang="zh-TW" sz="1200" dirty="0" smtClean="0">
                <a:solidFill>
                  <a:srgbClr val="FF0000"/>
                </a:solidFill>
                <a:latin typeface="華康中特圓體" pitchFamily="49" charset="-120"/>
                <a:ea typeface="華康中特圓體" pitchFamily="49" charset="-120"/>
              </a:rPr>
              <a:t>~</a:t>
            </a:r>
            <a:endParaRPr lang="zh-TW" altLang="en-US" sz="1200" dirty="0" smtClean="0">
              <a:solidFill>
                <a:srgbClr val="FF0000"/>
              </a:solidFill>
              <a:latin typeface="華康中特圓體" pitchFamily="49" charset="-120"/>
              <a:ea typeface="華康中特圓體" pitchFamily="49" charset="-120"/>
            </a:endParaRPr>
          </a:p>
        </p:txBody>
      </p:sp>
      <p:sp>
        <p:nvSpPr>
          <p:cNvPr id="4" name="投影片編號版面配置區 3"/>
          <p:cNvSpPr>
            <a:spLocks noGrp="1"/>
          </p:cNvSpPr>
          <p:nvPr>
            <p:ph type="sldNum" sz="quarter" idx="10"/>
          </p:nvPr>
        </p:nvSpPr>
        <p:spPr/>
        <p:txBody>
          <a:bodyPr/>
          <a:lstStyle/>
          <a:p>
            <a:fld id="{F64D5F6A-9F3C-4773-BA18-993E1CCAB35A}" type="slidenum">
              <a:rPr lang="zh-TW" altLang="en-US" smtClean="0"/>
              <a:pPr/>
              <a:t>55</a:t>
            </a:fld>
            <a:endParaRPr lang="zh-TW"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r>
              <a:rPr lang="zh-TW" altLang="en-US" dirty="0" smtClean="0"/>
              <a:t>舉例：成績 考得好，但所有資料都沒有</a:t>
            </a:r>
            <a:r>
              <a:rPr lang="zh-TW" altLang="en-US" sz="1200" kern="1200" dirty="0" smtClean="0">
                <a:solidFill>
                  <a:schemeClr val="tx1"/>
                </a:solidFill>
                <a:latin typeface="+mn-lt"/>
                <a:ea typeface="+mn-ea"/>
                <a:cs typeface="+mn-cs"/>
              </a:rPr>
              <a:t>清交成理工科系</a:t>
            </a:r>
            <a:r>
              <a:rPr lang="en-US" altLang="zh-TW" sz="1200" kern="1200" dirty="0" smtClean="0">
                <a:solidFill>
                  <a:schemeClr val="tx1"/>
                </a:solidFill>
                <a:latin typeface="+mn-lt"/>
                <a:ea typeface="+mn-ea"/>
                <a:cs typeface="+mn-cs"/>
              </a:rPr>
              <a:t>(</a:t>
            </a:r>
            <a:r>
              <a:rPr lang="zh-TW" altLang="en-US" sz="1200" kern="1200" dirty="0" smtClean="0">
                <a:solidFill>
                  <a:schemeClr val="tx1"/>
                </a:solidFill>
                <a:latin typeface="+mn-lt"/>
                <a:ea typeface="+mn-ea"/>
                <a:cs typeface="+mn-cs"/>
              </a:rPr>
              <a:t>學測成績在校成績</a:t>
            </a:r>
            <a:r>
              <a:rPr lang="en-US" altLang="zh-TW" sz="1200" kern="1200" dirty="0" smtClean="0">
                <a:solidFill>
                  <a:schemeClr val="tx1"/>
                </a:solidFill>
                <a:latin typeface="+mn-lt"/>
                <a:ea typeface="+mn-ea"/>
                <a:cs typeface="+mn-cs"/>
              </a:rPr>
              <a:t>)</a:t>
            </a:r>
            <a:endParaRPr lang="zh-TW" altLang="en-US" sz="1200" kern="1200" dirty="0" smtClean="0">
              <a:solidFill>
                <a:schemeClr val="tx1"/>
              </a:solidFill>
              <a:latin typeface="+mn-lt"/>
              <a:ea typeface="+mn-ea"/>
              <a:cs typeface="+mn-cs"/>
            </a:endParaRPr>
          </a:p>
          <a:p>
            <a:r>
              <a:rPr lang="zh-TW" altLang="en-US" sz="1200" kern="1200" dirty="0" smtClean="0">
                <a:solidFill>
                  <a:schemeClr val="tx1"/>
                </a:solidFill>
                <a:latin typeface="+mn-lt"/>
                <a:ea typeface="+mn-ea"/>
                <a:cs typeface="+mn-cs"/>
              </a:rPr>
              <a:t>平常校排</a:t>
            </a:r>
            <a:r>
              <a:rPr lang="en-US" altLang="zh-TW" sz="1200" kern="1200" dirty="0" smtClean="0">
                <a:solidFill>
                  <a:schemeClr val="tx1"/>
                </a:solidFill>
                <a:latin typeface="+mn-lt"/>
                <a:ea typeface="+mn-ea"/>
                <a:cs typeface="+mn-cs"/>
              </a:rPr>
              <a:t>700</a:t>
            </a:r>
            <a:r>
              <a:rPr lang="zh-TW" altLang="en-US" sz="1200" kern="1200" dirty="0" smtClean="0">
                <a:solidFill>
                  <a:schemeClr val="tx1"/>
                </a:solidFill>
                <a:latin typeface="+mn-lt"/>
                <a:ea typeface="+mn-ea"/>
                <a:cs typeface="+mn-cs"/>
              </a:rPr>
              <a:t>多，這次學測意外考高到</a:t>
            </a:r>
            <a:r>
              <a:rPr lang="en-US" altLang="zh-TW" sz="1200" kern="1200" dirty="0" smtClean="0">
                <a:solidFill>
                  <a:schemeClr val="tx1"/>
                </a:solidFill>
                <a:latin typeface="+mn-lt"/>
                <a:ea typeface="+mn-ea"/>
                <a:cs typeface="+mn-cs"/>
              </a:rPr>
              <a:t>72(</a:t>
            </a:r>
            <a:r>
              <a:rPr lang="zh-TW" altLang="en-US" sz="1200" kern="1200" dirty="0" smtClean="0">
                <a:solidFill>
                  <a:schemeClr val="tx1"/>
                </a:solidFill>
                <a:latin typeface="+mn-lt"/>
                <a:ea typeface="+mn-ea"/>
                <a:cs typeface="+mn-cs"/>
              </a:rPr>
              <a:t>均標</a:t>
            </a:r>
            <a:r>
              <a:rPr lang="en-US" altLang="zh-TW" sz="1200" kern="1200" dirty="0" smtClean="0">
                <a:solidFill>
                  <a:schemeClr val="tx1"/>
                </a:solidFill>
                <a:latin typeface="+mn-lt"/>
                <a:ea typeface="+mn-ea"/>
                <a:cs typeface="+mn-cs"/>
              </a:rPr>
              <a:t>68)</a:t>
            </a:r>
            <a:r>
              <a:rPr lang="zh-TW" altLang="en-US" sz="1200" kern="1200" dirty="0" smtClean="0">
                <a:solidFill>
                  <a:schemeClr val="tx1"/>
                </a:solidFill>
                <a:latin typeface="+mn-lt"/>
                <a:ea typeface="+mn-ea"/>
                <a:cs typeface="+mn-cs"/>
              </a:rPr>
              <a:t>，於是想試試看申請，結果沒有擔任過幹部、沒有任何數理檢定、沒有英文檢定、沒有任何競賽，申請清交二類又不面試，只能保佑他備取上。</a:t>
            </a:r>
          </a:p>
          <a:p>
            <a:endParaRPr lang="en-US" altLang="zh-TW" dirty="0" smtClean="0"/>
          </a:p>
          <a:p>
            <a:r>
              <a:rPr lang="zh-TW" altLang="en-US" dirty="0" smtClean="0"/>
              <a:t>舉例：完全看孩子的心理素質</a:t>
            </a:r>
            <a:endParaRPr lang="zh-TW" altLang="en-US" dirty="0"/>
          </a:p>
        </p:txBody>
      </p:sp>
      <p:sp>
        <p:nvSpPr>
          <p:cNvPr id="4" name="投影片編號版面配置區 3"/>
          <p:cNvSpPr>
            <a:spLocks noGrp="1"/>
          </p:cNvSpPr>
          <p:nvPr>
            <p:ph type="sldNum" sz="quarter" idx="10"/>
          </p:nvPr>
        </p:nvSpPr>
        <p:spPr/>
        <p:txBody>
          <a:bodyPr/>
          <a:lstStyle/>
          <a:p>
            <a:fld id="{3996FA1B-F9F9-4314-8B94-B143ECEB9538}" type="slidenum">
              <a:rPr lang="zh-TW" altLang="en-US" smtClean="0"/>
              <a:pPr/>
              <a:t>58</a:t>
            </a:fld>
            <a:endParaRPr lang="zh-TW"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TW" dirty="0" smtClean="0"/>
              <a:t>(</a:t>
            </a:r>
            <a:r>
              <a:rPr lang="zh-TW" altLang="en-US" dirty="0" smtClean="0"/>
              <a:t>找每年學測沒上，回歸指考的人數</a:t>
            </a:r>
            <a:r>
              <a:rPr lang="en-US" altLang="zh-TW" dirty="0" smtClean="0"/>
              <a:t>)</a:t>
            </a:r>
            <a:r>
              <a:rPr lang="zh-TW" altLang="en-US" dirty="0" smtClean="0"/>
              <a:t> 時間分配是很重要的。</a:t>
            </a:r>
            <a:endParaRPr lang="en-US" altLang="zh-TW" dirty="0" smtClean="0"/>
          </a:p>
        </p:txBody>
      </p:sp>
      <p:sp>
        <p:nvSpPr>
          <p:cNvPr id="4" name="投影片編號版面配置區 3"/>
          <p:cNvSpPr>
            <a:spLocks noGrp="1"/>
          </p:cNvSpPr>
          <p:nvPr>
            <p:ph type="sldNum" sz="quarter" idx="10"/>
          </p:nvPr>
        </p:nvSpPr>
        <p:spPr/>
        <p:txBody>
          <a:bodyPr/>
          <a:lstStyle/>
          <a:p>
            <a:fld id="{3996FA1B-F9F9-4314-8B94-B143ECEB9538}" type="slidenum">
              <a:rPr lang="zh-TW" altLang="en-US" smtClean="0"/>
              <a:pPr/>
              <a:t>59</a:t>
            </a:fld>
            <a:endParaRPr lang="zh-TW"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6F04911C-C3EF-4D61-973E-464B7BB49D98}" type="slidenum">
              <a:rPr lang="en-US" altLang="zh-TW"/>
              <a:pPr/>
              <a:t>91</a:t>
            </a:fld>
            <a:endParaRPr lang="en-US" altLang="zh-TW"/>
          </a:p>
        </p:txBody>
      </p:sp>
      <p:sp>
        <p:nvSpPr>
          <p:cNvPr id="974850" name="投影片圖像版面配置區 1"/>
          <p:cNvSpPr>
            <a:spLocks noGrp="1" noRot="1" noChangeAspect="1" noTextEdit="1"/>
          </p:cNvSpPr>
          <p:nvPr>
            <p:ph type="sldImg"/>
          </p:nvPr>
        </p:nvSpPr>
        <p:spPr>
          <a:ln/>
        </p:spPr>
      </p:sp>
      <p:sp>
        <p:nvSpPr>
          <p:cNvPr id="974851" name="備忘稿版面配置區 2"/>
          <p:cNvSpPr>
            <a:spLocks noGrp="1"/>
          </p:cNvSpPr>
          <p:nvPr>
            <p:ph type="body" idx="1"/>
          </p:nvPr>
        </p:nvSpPr>
        <p:spPr/>
        <p:txBody>
          <a:bodyPr/>
          <a:lstStyle/>
          <a:p>
            <a:endParaRPr lang="zh-TW" altLang="zh-TW"/>
          </a:p>
        </p:txBody>
      </p:sp>
      <p:sp>
        <p:nvSpPr>
          <p:cNvPr id="974852" name="投影片編號版面配置區 3"/>
          <p:cNvSpPr txBox="1">
            <a:spLocks noGrp="1"/>
          </p:cNvSpPr>
          <p:nvPr/>
        </p:nvSpPr>
        <p:spPr bwMode="auto">
          <a:xfrm>
            <a:off x="3850444" y="9428583"/>
            <a:ext cx="2945659" cy="496332"/>
          </a:xfrm>
          <a:prstGeom prst="rect">
            <a:avLst/>
          </a:prstGeom>
          <a:noFill/>
          <a:ln w="9525">
            <a:noFill/>
            <a:miter lim="800000"/>
            <a:headEnd/>
            <a:tailEnd/>
          </a:ln>
        </p:spPr>
        <p:txBody>
          <a:bodyPr anchor="b"/>
          <a:lstStyle/>
          <a:p>
            <a:pPr algn="r"/>
            <a:fld id="{04FBD8C6-1C59-4279-8A65-B8AEA8EB0E08}" type="slidenum">
              <a:rPr lang="en-US" altLang="zh-TW" sz="1200"/>
              <a:pPr algn="r"/>
              <a:t>91</a:t>
            </a:fld>
            <a:endParaRPr lang="en-US" altLang="zh-TW" sz="12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200" kern="1200" dirty="0" smtClean="0">
                <a:solidFill>
                  <a:schemeClr val="tx1"/>
                </a:solidFill>
                <a:latin typeface="+mn-lt"/>
                <a:ea typeface="+mn-ea"/>
                <a:cs typeface="+mn-cs"/>
              </a:rPr>
              <a:t>肚子裡的東西很難臨時練第一個問題第二個問題第三個問題</a:t>
            </a:r>
            <a:endParaRPr lang="en-US" altLang="zh-TW" sz="1200" kern="1200" dirty="0" smtClean="0">
              <a:solidFill>
                <a:schemeClr val="tx1"/>
              </a:solidFill>
              <a:latin typeface="+mn-lt"/>
              <a:ea typeface="+mn-ea"/>
              <a:cs typeface="+mn-cs"/>
            </a:endParaRPr>
          </a:p>
          <a:p>
            <a:endParaRPr lang="zh-TW" altLang="en-US" dirty="0"/>
          </a:p>
        </p:txBody>
      </p:sp>
      <p:sp>
        <p:nvSpPr>
          <p:cNvPr id="4" name="投影片編號版面配置區 3"/>
          <p:cNvSpPr>
            <a:spLocks noGrp="1"/>
          </p:cNvSpPr>
          <p:nvPr>
            <p:ph type="sldNum" sz="quarter" idx="10"/>
          </p:nvPr>
        </p:nvSpPr>
        <p:spPr/>
        <p:txBody>
          <a:bodyPr/>
          <a:lstStyle/>
          <a:p>
            <a:fld id="{3996FA1B-F9F9-4314-8B94-B143ECEB9538}" type="slidenum">
              <a:rPr lang="zh-TW" altLang="en-US" smtClean="0"/>
              <a:pPr/>
              <a:t>95</a:t>
            </a:fld>
            <a:endParaRPr lang="zh-TW"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dirty="0" smtClean="0"/>
              <a:t>一中生的樣板自傳，衛道 一中  社團 班級幹部 整篇看完 不知道要申請哪個科系</a:t>
            </a:r>
          </a:p>
        </p:txBody>
      </p:sp>
      <p:sp>
        <p:nvSpPr>
          <p:cNvPr id="4" name="投影片編號版面配置區 3"/>
          <p:cNvSpPr>
            <a:spLocks noGrp="1"/>
          </p:cNvSpPr>
          <p:nvPr>
            <p:ph type="sldNum" sz="quarter" idx="10"/>
          </p:nvPr>
        </p:nvSpPr>
        <p:spPr/>
        <p:txBody>
          <a:bodyPr/>
          <a:lstStyle/>
          <a:p>
            <a:fld id="{3996FA1B-F9F9-4314-8B94-B143ECEB9538}" type="slidenum">
              <a:rPr lang="zh-TW" altLang="en-US" smtClean="0"/>
              <a:pPr/>
              <a:t>96</a:t>
            </a:fld>
            <a:endParaRPr lang="zh-TW"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怪怪的 不對勁 但書有念好就好 →真的狀況發生都來不及，會希望孩子身心健康就好，成績就沒關係了</a:t>
            </a:r>
            <a:r>
              <a:rPr lang="en-US" altLang="zh-TW" dirty="0" smtClean="0"/>
              <a:t>…</a:t>
            </a:r>
          </a:p>
          <a:p>
            <a:r>
              <a:rPr lang="zh-TW" altLang="en-US" dirty="0" smtClean="0"/>
              <a:t>小孩填什麼完全不跟家長說，也完全不願意溝通→冰凍三尺非一日之寒</a:t>
            </a:r>
            <a:endParaRPr lang="zh-TW" altLang="en-US" dirty="0"/>
          </a:p>
        </p:txBody>
      </p:sp>
      <p:sp>
        <p:nvSpPr>
          <p:cNvPr id="4" name="投影片編號版面配置區 3"/>
          <p:cNvSpPr>
            <a:spLocks noGrp="1"/>
          </p:cNvSpPr>
          <p:nvPr>
            <p:ph type="sldNum" sz="quarter" idx="10"/>
          </p:nvPr>
        </p:nvSpPr>
        <p:spPr/>
        <p:txBody>
          <a:bodyPr/>
          <a:lstStyle/>
          <a:p>
            <a:fld id="{3996FA1B-F9F9-4314-8B94-B143ECEB9538}" type="slidenum">
              <a:rPr lang="zh-TW" altLang="en-US" smtClean="0"/>
              <a:pPr/>
              <a:t>97</a:t>
            </a:fld>
            <a:endParaRPr lang="zh-TW" altLang="en-US"/>
          </a:p>
        </p:txBody>
      </p:sp>
    </p:spTree>
    <p:extLst>
      <p:ext uri="{BB962C8B-B14F-4D97-AF65-F5344CB8AC3E}">
        <p14:creationId xmlns:p14="http://schemas.microsoft.com/office/powerpoint/2010/main" val="32941878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投影片圖像版面配置區 1"/>
          <p:cNvSpPr>
            <a:spLocks noGrp="1" noRot="1" noChangeAspect="1"/>
          </p:cNvSpPr>
          <p:nvPr>
            <p:ph type="sldImg"/>
          </p:nvPr>
        </p:nvSpPr>
        <p:spPr>
          <a:ln/>
        </p:spPr>
      </p:sp>
      <p:sp>
        <p:nvSpPr>
          <p:cNvPr id="137218" name="備忘稿版面配置區 2"/>
          <p:cNvSpPr>
            <a:spLocks noGrp="1"/>
          </p:cNvSpPr>
          <p:nvPr>
            <p:ph type="body" idx="1"/>
          </p:nvPr>
        </p:nvSpPr>
        <p:spPr>
          <a:noFill/>
          <a:ln/>
        </p:spPr>
        <p:txBody>
          <a:bodyPr/>
          <a:lstStyle/>
          <a:p>
            <a:endParaRPr lang="zh-TW" altLang="en-US" smtClean="0">
              <a:ea typeface="新細明體" charset="-120"/>
            </a:endParaRPr>
          </a:p>
        </p:txBody>
      </p:sp>
      <p:sp>
        <p:nvSpPr>
          <p:cNvPr id="137219" name="投影片編號版面配置區 3"/>
          <p:cNvSpPr>
            <a:spLocks noGrp="1"/>
          </p:cNvSpPr>
          <p:nvPr>
            <p:ph type="sldNum" sz="quarter" idx="5"/>
          </p:nvPr>
        </p:nvSpPr>
        <p:spPr>
          <a:noFill/>
        </p:spPr>
        <p:txBody>
          <a:bodyPr/>
          <a:lstStyle/>
          <a:p>
            <a:fld id="{5229CDFD-A701-4217-8266-F3CFB4ABB00A}" type="slidenum">
              <a:rPr lang="en-US" altLang="zh-TW" smtClean="0">
                <a:ea typeface="新細明體" charset="-120"/>
              </a:rPr>
              <a:pPr/>
              <a:t>101</a:t>
            </a:fld>
            <a:endParaRPr lang="en-US" altLang="zh-TW" smtClean="0">
              <a:ea typeface="新細明體" charset="-12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pic>
        <p:nvPicPr>
          <p:cNvPr id="7" name="Picture 2" descr="index_bg_20090604_02"/>
          <p:cNvPicPr>
            <a:picLocks noChangeAspect="1" noChangeArrowheads="1"/>
          </p:cNvPicPr>
          <p:nvPr userDrawn="1"/>
        </p:nvPicPr>
        <p:blipFill>
          <a:blip r:embed="rId2" cstate="print"/>
          <a:srcRect t="7985" b="26561"/>
          <a:stretch>
            <a:fillRect/>
          </a:stretch>
        </p:blipFill>
        <p:spPr bwMode="auto">
          <a:xfrm>
            <a:off x="0" y="0"/>
            <a:ext cx="9144000" cy="6858000"/>
          </a:xfrm>
          <a:prstGeom prst="rect">
            <a:avLst/>
          </a:prstGeom>
          <a:noFill/>
        </p:spPr>
      </p:pic>
      <p:sp>
        <p:nvSpPr>
          <p:cNvPr id="2" name="標題 1"/>
          <p:cNvSpPr>
            <a:spLocks noGrp="1"/>
          </p:cNvSpPr>
          <p:nvPr>
            <p:ph type="ctrTitle"/>
          </p:nvPr>
        </p:nvSpPr>
        <p:spPr>
          <a:xfrm>
            <a:off x="685800" y="2130425"/>
            <a:ext cx="77724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p:txBody>
          <a:bodyPr/>
          <a:lstStyle/>
          <a:p>
            <a:fld id="{0BDC89DD-4D78-4783-98F7-00BCC3F5BD1A}" type="datetimeFigureOut">
              <a:rPr lang="zh-TW" altLang="en-US" smtClean="0"/>
              <a:pPr/>
              <a:t>2016/3/19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ECE53798-6D50-4F0D-A8EB-33B2C1183A46}" type="slidenum">
              <a:rPr lang="zh-TW" altLang="en-US" smtClean="0"/>
              <a:pPr/>
              <a:t>‹#›</a:t>
            </a:fld>
            <a:endParaRPr lang="zh-TW"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pic>
        <p:nvPicPr>
          <p:cNvPr id="7" name="Picture 2" descr="index_bg_20090604_02"/>
          <p:cNvPicPr>
            <a:picLocks noChangeAspect="1" noChangeArrowheads="1"/>
          </p:cNvPicPr>
          <p:nvPr userDrawn="1"/>
        </p:nvPicPr>
        <p:blipFill>
          <a:blip r:embed="rId2" cstate="print"/>
          <a:srcRect t="7985" b="26561"/>
          <a:stretch>
            <a:fillRect/>
          </a:stretch>
        </p:blipFill>
        <p:spPr bwMode="auto">
          <a:xfrm>
            <a:off x="0" y="0"/>
            <a:ext cx="9144000" cy="6858000"/>
          </a:xfrm>
          <a:prstGeom prst="rect">
            <a:avLst/>
          </a:prstGeom>
          <a:noFill/>
        </p:spPr>
      </p:pic>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a:prstGeom prst="roundRect">
            <a:avLst/>
          </a:prstGeom>
        </p:spPr>
        <p:txBody>
          <a:bodyPr/>
          <a:lstStyle/>
          <a:p>
            <a:pPr lvl="0"/>
            <a:r>
              <a:rPr lang="zh-TW" altLang="en-US" dirty="0" smtClean="0"/>
              <a:t>按一下以編輯母片文字樣式</a:t>
            </a:r>
          </a:p>
          <a:p>
            <a:pPr lvl="1"/>
            <a:r>
              <a:rPr lang="zh-TW" altLang="en-US" dirty="0" smtClean="0"/>
              <a:t>第二層</a:t>
            </a:r>
          </a:p>
          <a:p>
            <a:pPr lvl="2"/>
            <a:r>
              <a:rPr lang="zh-TW" altLang="en-US" dirty="0" smtClean="0"/>
              <a:t>第三層</a:t>
            </a:r>
          </a:p>
          <a:p>
            <a:pPr lvl="3"/>
            <a:r>
              <a:rPr lang="zh-TW" altLang="en-US" dirty="0" smtClean="0"/>
              <a:t>第四層</a:t>
            </a:r>
          </a:p>
          <a:p>
            <a:pPr lvl="4"/>
            <a:r>
              <a:rPr lang="zh-TW" altLang="en-US" dirty="0" smtClean="0"/>
              <a:t>第五層</a:t>
            </a:r>
            <a:endParaRPr lang="zh-TW" altLang="en-US" dirty="0"/>
          </a:p>
        </p:txBody>
      </p:sp>
      <p:sp>
        <p:nvSpPr>
          <p:cNvPr id="4" name="日期版面配置區 3"/>
          <p:cNvSpPr>
            <a:spLocks noGrp="1"/>
          </p:cNvSpPr>
          <p:nvPr>
            <p:ph type="dt" sz="half" idx="10"/>
          </p:nvPr>
        </p:nvSpPr>
        <p:spPr/>
        <p:txBody>
          <a:bodyPr/>
          <a:lstStyle/>
          <a:p>
            <a:fld id="{0BDC89DD-4D78-4783-98F7-00BCC3F5BD1A}" type="datetimeFigureOut">
              <a:rPr lang="zh-TW" altLang="en-US" smtClean="0"/>
              <a:pPr/>
              <a:t>2016/3/19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ECE53798-6D50-4F0D-A8EB-33B2C1183A46}" type="slidenum">
              <a:rPr lang="zh-TW" altLang="en-US" smtClean="0"/>
              <a:pPr/>
              <a:t>‹#›</a:t>
            </a:fld>
            <a:endParaRPr lang="zh-TW" alt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p>
            <a:fld id="{0BDC89DD-4D78-4783-98F7-00BCC3F5BD1A}" type="datetimeFigureOut">
              <a:rPr lang="zh-TW" altLang="en-US" smtClean="0"/>
              <a:pPr/>
              <a:t>2016/3/19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ECE53798-6D50-4F0D-A8EB-33B2C1183A46}" type="slidenum">
              <a:rPr lang="zh-TW" altLang="en-US" smtClean="0"/>
              <a:pPr/>
              <a:t>‹#›</a:t>
            </a:fld>
            <a:endParaRPr lang="zh-TW"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p>
            <a:fld id="{0BDC89DD-4D78-4783-98F7-00BCC3F5BD1A}" type="datetimeFigureOut">
              <a:rPr lang="zh-TW" altLang="en-US" smtClean="0"/>
              <a:pPr/>
              <a:t>2016/3/19</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ECE53798-6D50-4F0D-A8EB-33B2C1183A46}" type="slidenum">
              <a:rPr lang="zh-TW" altLang="en-US" smtClean="0"/>
              <a:pPr/>
              <a:t>‹#›</a:t>
            </a:fld>
            <a:endParaRPr lang="zh-TW"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p>
            <a:fld id="{0BDC89DD-4D78-4783-98F7-00BCC3F5BD1A}" type="datetimeFigureOut">
              <a:rPr lang="zh-TW" altLang="en-US" smtClean="0"/>
              <a:pPr/>
              <a:t>2016/3/19</a:t>
            </a:fld>
            <a:endParaRPr lang="zh-TW" altLang="en-US"/>
          </a:p>
        </p:txBody>
      </p:sp>
      <p:sp>
        <p:nvSpPr>
          <p:cNvPr id="8" name="頁尾版面配置區 7"/>
          <p:cNvSpPr>
            <a:spLocks noGrp="1"/>
          </p:cNvSpPr>
          <p:nvPr>
            <p:ph type="ftr" sz="quarter" idx="11"/>
          </p:nvPr>
        </p:nvSpPr>
        <p:spPr/>
        <p:txBody>
          <a:bodyPr/>
          <a:lstStyle/>
          <a:p>
            <a:endParaRPr lang="zh-TW" altLang="en-US"/>
          </a:p>
        </p:txBody>
      </p:sp>
      <p:sp>
        <p:nvSpPr>
          <p:cNvPr id="9" name="投影片編號版面配置區 8"/>
          <p:cNvSpPr>
            <a:spLocks noGrp="1"/>
          </p:cNvSpPr>
          <p:nvPr>
            <p:ph type="sldNum" sz="quarter" idx="12"/>
          </p:nvPr>
        </p:nvSpPr>
        <p:spPr/>
        <p:txBody>
          <a:bodyPr/>
          <a:lstStyle/>
          <a:p>
            <a:fld id="{ECE53798-6D50-4F0D-A8EB-33B2C1183A46}" type="slidenum">
              <a:rPr lang="zh-TW" altLang="en-US" smtClean="0"/>
              <a:pPr/>
              <a:t>‹#›</a:t>
            </a:fld>
            <a:endParaRPr lang="zh-TW"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p:txBody>
          <a:bodyPr/>
          <a:lstStyle/>
          <a:p>
            <a:fld id="{0BDC89DD-4D78-4783-98F7-00BCC3F5BD1A}" type="datetimeFigureOut">
              <a:rPr lang="zh-TW" altLang="en-US" smtClean="0"/>
              <a:pPr/>
              <a:t>2016/3/19</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ECE53798-6D50-4F0D-A8EB-33B2C1183A46}" type="slidenum">
              <a:rPr lang="zh-TW" altLang="en-US" smtClean="0"/>
              <a:pPr/>
              <a:t>‹#›</a:t>
            </a:fld>
            <a:endParaRPr lang="zh-TW"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0BDC89DD-4D78-4783-98F7-00BCC3F5BD1A}" type="datetimeFigureOut">
              <a:rPr lang="zh-TW" altLang="en-US" smtClean="0"/>
              <a:pPr/>
              <a:t>2016/3/19</a:t>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ECE53798-6D50-4F0D-A8EB-33B2C1183A46}" type="slidenum">
              <a:rPr lang="zh-TW" altLang="en-US" smtClean="0"/>
              <a:pPr/>
              <a:t>‹#›</a:t>
            </a:fld>
            <a:endParaRPr lang="zh-TW"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0BDC89DD-4D78-4783-98F7-00BCC3F5BD1A}" type="datetimeFigureOut">
              <a:rPr lang="zh-TW" altLang="en-US" smtClean="0"/>
              <a:pPr/>
              <a:t>2016/3/19</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ECE53798-6D50-4F0D-A8EB-33B2C1183A46}" type="slidenum">
              <a:rPr lang="zh-TW" altLang="en-US" smtClean="0"/>
              <a:pPr/>
              <a:t>‹#›</a:t>
            </a:fld>
            <a:endParaRPr lang="zh-TW"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0BDC89DD-4D78-4783-98F7-00BCC3F5BD1A}" type="datetimeFigureOut">
              <a:rPr lang="zh-TW" altLang="en-US" smtClean="0"/>
              <a:pPr/>
              <a:t>2016/3/19</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ECE53798-6D50-4F0D-A8EB-33B2C1183A46}" type="slidenum">
              <a:rPr lang="zh-TW" altLang="en-US" smtClean="0"/>
              <a:pPr/>
              <a:t>‹#›</a:t>
            </a:fld>
            <a:endParaRPr lang="zh-TW"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0BDC89DD-4D78-4783-98F7-00BCC3F5BD1A}" type="datetimeFigureOut">
              <a:rPr lang="zh-TW" altLang="en-US" smtClean="0"/>
              <a:pPr/>
              <a:t>2016/3/19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ECE53798-6D50-4F0D-A8EB-33B2C1183A46}" type="slidenum">
              <a:rPr lang="zh-TW" altLang="en-US" smtClean="0"/>
              <a:pPr/>
              <a:t>‹#›</a:t>
            </a:fld>
            <a:endParaRPr lang="zh-TW"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4638"/>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0BDC89DD-4D78-4783-98F7-00BCC3F5BD1A}" type="datetimeFigureOut">
              <a:rPr lang="zh-TW" altLang="en-US" smtClean="0"/>
              <a:pPr/>
              <a:t>2016/3/19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ECE53798-6D50-4F0D-A8EB-33B2C1183A46}" type="slidenum">
              <a:rPr lang="zh-TW" altLang="en-US" smtClean="0"/>
              <a:pPr/>
              <a:t>‹#›</a:t>
            </a:fld>
            <a:endParaRPr lang="zh-TW"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標題，文字及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p>
            <a:r>
              <a:rPr lang="zh-TW" altLang="en-US" smtClean="0"/>
              <a:t>按一下以編輯母片標題樣式</a:t>
            </a:r>
            <a:endParaRPr lang="zh-TW" altLang="en-US"/>
          </a:p>
        </p:txBody>
      </p:sp>
      <p:sp>
        <p:nvSpPr>
          <p:cNvPr id="3" name="文字版面配置區 2"/>
          <p:cNvSpPr>
            <a:spLocks noGrp="1"/>
          </p:cNvSpPr>
          <p:nvPr>
            <p:ph type="body" sz="half" idx="1"/>
          </p:nvPr>
        </p:nvSpPr>
        <p:spPr>
          <a:xfrm>
            <a:off x="457200" y="1600203"/>
            <a:ext cx="4038600" cy="4525963"/>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3"/>
            <a:ext cx="4038600" cy="4525963"/>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p:cNvSpPr>
            <a:spLocks noGrp="1" noChangeArrowheads="1"/>
          </p:cNvSpPr>
          <p:nvPr>
            <p:ph type="sldNum" sz="quarter" idx="12"/>
          </p:nvPr>
        </p:nvSpPr>
        <p:spPr>
          <a:ln/>
        </p:spPr>
        <p:txBody>
          <a:bodyPr/>
          <a:lstStyle>
            <a:lvl1pPr>
              <a:defRPr/>
            </a:lvl1pPr>
          </a:lstStyle>
          <a:p>
            <a:pPr>
              <a:defRPr/>
            </a:pPr>
            <a:fld id="{364BA64F-B2FE-4BBA-B1ED-3FE5C98622AC}" type="slidenum">
              <a:rPr lang="en-US" altLang="zh-TW"/>
              <a:pPr>
                <a:defRPr/>
              </a:pPr>
              <a:t>‹#›</a:t>
            </a:fld>
            <a:endParaRPr lang="en-US" altLang="zh-TW"/>
          </a:p>
        </p:txBody>
      </p:sp>
    </p:spTree>
    <p:extLst>
      <p:ext uri="{BB962C8B-B14F-4D97-AF65-F5344CB8AC3E}">
        <p14:creationId xmlns:p14="http://schemas.microsoft.com/office/powerpoint/2010/main" val="4836775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標題及物件: 強調">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4082"/>
          </a:xfrm>
        </p:spPr>
        <p:txBody>
          <a:bodyPr>
            <a:noAutofit/>
          </a:bodyPr>
          <a:lstStyle>
            <a:lvl1pPr algn="l">
              <a:defRPr sz="4000">
                <a:latin typeface="華康海報體 Std W9" pitchFamily="82" charset="-120"/>
                <a:ea typeface="華康海報體 Std W9" pitchFamily="82" charset="-120"/>
              </a:defRPr>
            </a:lvl1pPr>
          </a:lstStyle>
          <a:p>
            <a:pPr eaLnBrk="1" latinLnBrk="0" hangingPunct="1"/>
            <a:r>
              <a:rPr lang="zh-TW" altLang="en-US" dirty="0" smtClean="0"/>
              <a:t>按一下以編輯母片標題樣式</a:t>
            </a:r>
            <a:endParaRPr dirty="0"/>
          </a:p>
        </p:txBody>
      </p:sp>
      <p:sp>
        <p:nvSpPr>
          <p:cNvPr id="5" name="Slide Number Placeholder 4"/>
          <p:cNvSpPr>
            <a:spLocks noGrp="1"/>
          </p:cNvSpPr>
          <p:nvPr>
            <p:ph type="sldNum" sz="quarter" idx="12"/>
          </p:nvPr>
        </p:nvSpPr>
        <p:spPr/>
        <p:txBody>
          <a:bodyPr/>
          <a:lstStyle>
            <a:lvl1pPr eaLnBrk="1" latinLnBrk="0" hangingPunct="1">
              <a:defRPr kumimoji="0" lang="zh-TW">
                <a:solidFill>
                  <a:schemeClr val="tx1">
                    <a:lumMod val="85000"/>
                    <a:lumOff val="15000"/>
                  </a:schemeClr>
                </a:solidFill>
              </a:defRPr>
            </a:lvl1pPr>
          </a:lstStyle>
          <a:p>
            <a:fld id="{CF6AFAC7-7E0B-4947-83A9-CA7616A20BA1}" type="slidenum">
              <a:rPr lang="zh-TW" altLang="en-US" smtClean="0"/>
              <a:pPr/>
              <a:t>‹#›</a:t>
            </a:fld>
            <a:endParaRPr lang="zh-TW" altLang="en-US"/>
          </a:p>
        </p:txBody>
      </p:sp>
      <p:sp>
        <p:nvSpPr>
          <p:cNvPr id="6" name="Content Placeholder 2"/>
          <p:cNvSpPr>
            <a:spLocks noGrp="1"/>
          </p:cNvSpPr>
          <p:nvPr>
            <p:ph idx="1"/>
          </p:nvPr>
        </p:nvSpPr>
        <p:spPr>
          <a:xfrm>
            <a:off x="457200" y="1412776"/>
            <a:ext cx="8229600" cy="4713387"/>
          </a:xfrm>
        </p:spPr>
        <p:txBody>
          <a:bodyPr>
            <a:normAutofit/>
          </a:bodyPr>
          <a:lstStyle>
            <a:lvl1pPr eaLnBrk="1" latinLnBrk="0" hangingPunct="1">
              <a:defRPr kumimoji="0" lang="zh-TW" sz="3200">
                <a:solidFill>
                  <a:schemeClr val="tx1">
                    <a:lumMod val="85000"/>
                    <a:lumOff val="15000"/>
                  </a:schemeClr>
                </a:solidFill>
                <a:latin typeface="華康中圓體" pitchFamily="49" charset="-120"/>
                <a:ea typeface="華康中圓體" pitchFamily="49" charset="-120"/>
              </a:defRPr>
            </a:lvl1pPr>
            <a:lvl2pPr eaLnBrk="1" latinLnBrk="0" hangingPunct="1">
              <a:defRPr kumimoji="0" lang="zh-TW" sz="3200">
                <a:solidFill>
                  <a:schemeClr val="tx1">
                    <a:lumMod val="85000"/>
                    <a:lumOff val="15000"/>
                  </a:schemeClr>
                </a:solidFill>
                <a:latin typeface="華康中圓體" pitchFamily="49" charset="-120"/>
                <a:ea typeface="華康中圓體" pitchFamily="49" charset="-120"/>
              </a:defRPr>
            </a:lvl2pPr>
            <a:lvl3pPr eaLnBrk="1" latinLnBrk="0" hangingPunct="1">
              <a:defRPr kumimoji="0" lang="zh-TW" sz="3200">
                <a:solidFill>
                  <a:schemeClr val="tx1">
                    <a:lumMod val="85000"/>
                    <a:lumOff val="15000"/>
                  </a:schemeClr>
                </a:solidFill>
                <a:latin typeface="華康中圓體" pitchFamily="49" charset="-120"/>
                <a:ea typeface="華康中圓體" pitchFamily="49" charset="-120"/>
              </a:defRPr>
            </a:lvl3pPr>
            <a:lvl4pPr eaLnBrk="1" latinLnBrk="0" hangingPunct="1">
              <a:defRPr kumimoji="0" lang="zh-TW" sz="3200">
                <a:solidFill>
                  <a:schemeClr val="tx1">
                    <a:lumMod val="85000"/>
                    <a:lumOff val="15000"/>
                  </a:schemeClr>
                </a:solidFill>
                <a:latin typeface="華康中圓體" pitchFamily="49" charset="-120"/>
                <a:ea typeface="華康中圓體" pitchFamily="49" charset="-120"/>
              </a:defRPr>
            </a:lvl4pPr>
            <a:lvl5pPr eaLnBrk="1" latinLnBrk="0" hangingPunct="1">
              <a:defRPr kumimoji="0" lang="zh-TW" sz="3200">
                <a:solidFill>
                  <a:schemeClr val="tx1">
                    <a:lumMod val="85000"/>
                    <a:lumOff val="15000"/>
                  </a:schemeClr>
                </a:solidFill>
                <a:latin typeface="華康中圓體" pitchFamily="49" charset="-120"/>
                <a:ea typeface="華康中圓體" pitchFamily="49" charset="-120"/>
              </a:defRPr>
            </a:lvl5pPr>
          </a:lstStyle>
          <a:p>
            <a:pPr lvl="0" eaLnBrk="1" latinLnBrk="0" hangingPunct="1"/>
            <a:r>
              <a:rPr lang="zh-TW" altLang="en-US" dirty="0" smtClean="0"/>
              <a:t>按一下以編輯母片文字樣式</a:t>
            </a:r>
          </a:p>
          <a:p>
            <a:pPr lvl="1" eaLnBrk="1" latinLnBrk="0" hangingPunct="1"/>
            <a:r>
              <a:rPr lang="zh-TW" altLang="en-US" dirty="0" smtClean="0"/>
              <a:t>第二層</a:t>
            </a:r>
          </a:p>
          <a:p>
            <a:pPr lvl="2" eaLnBrk="1" latinLnBrk="0" hangingPunct="1"/>
            <a:r>
              <a:rPr lang="zh-TW" altLang="en-US" dirty="0" smtClean="0"/>
              <a:t>第三層</a:t>
            </a:r>
          </a:p>
          <a:p>
            <a:pPr lvl="3" eaLnBrk="1" latinLnBrk="0" hangingPunct="1"/>
            <a:r>
              <a:rPr lang="zh-TW" altLang="en-US" dirty="0" smtClean="0"/>
              <a:t>第四層</a:t>
            </a:r>
          </a:p>
          <a:p>
            <a:pPr lvl="4" eaLnBrk="1" latinLnBrk="0" hangingPunct="1"/>
            <a:r>
              <a:rPr lang="zh-TW" altLang="en-US" dirty="0" smtClean="0"/>
              <a:t>第五層</a:t>
            </a:r>
            <a:endParaRPr dirty="0"/>
          </a:p>
        </p:txBody>
      </p:sp>
    </p:spTree>
  </p:cSld>
  <p:clrMapOvr>
    <a:masterClrMapping/>
  </p:clrMapOvr>
  <p:transition>
    <p:random/>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2" descr="index_bg_20090604_02"/>
          <p:cNvPicPr>
            <a:picLocks noChangeAspect="1" noChangeArrowheads="1"/>
          </p:cNvPicPr>
          <p:nvPr userDrawn="1"/>
        </p:nvPicPr>
        <p:blipFill>
          <a:blip r:embed="rId15" cstate="print"/>
          <a:srcRect t="7985" b="26561"/>
          <a:stretch>
            <a:fillRect/>
          </a:stretch>
        </p:blipFill>
        <p:spPr bwMode="auto">
          <a:xfrm>
            <a:off x="0" y="0"/>
            <a:ext cx="9144000" cy="6858000"/>
          </a:xfrm>
          <a:prstGeom prst="rect">
            <a:avLst/>
          </a:prstGeom>
          <a:noFill/>
        </p:spPr>
      </p:pic>
      <p:sp>
        <p:nvSpPr>
          <p:cNvPr id="2" name="標題版面配置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600200"/>
            <a:ext cx="8229600" cy="4525963"/>
          </a:xfrm>
          <a:prstGeom prst="rect">
            <a:avLst/>
          </a:prstGeom>
          <a:solidFill>
            <a:schemeClr val="bg1"/>
          </a:solidFill>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DC89DD-4D78-4783-98F7-00BCC3F5BD1A}" type="datetimeFigureOut">
              <a:rPr lang="zh-TW" altLang="en-US" smtClean="0"/>
              <a:pPr/>
              <a:t>2016/3/19</a:t>
            </a:fld>
            <a:endParaRPr lang="zh-TW" altLang="en-US"/>
          </a:p>
        </p:txBody>
      </p:sp>
      <p:sp>
        <p:nvSpPr>
          <p:cNvPr id="5" name="頁尾版面配置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E53798-6D50-4F0D-A8EB-33B2C1183A46}" type="slidenum">
              <a:rPr lang="zh-TW" altLang="en-US" smtClean="0"/>
              <a:pPr/>
              <a:t>‹#›</a:t>
            </a:fld>
            <a:endParaRPr lang="zh-TW"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3.xml"/><Relationship Id="rId1" Type="http://schemas.openxmlformats.org/officeDocument/2006/relationships/vmlDrawing" Target="../drawings/vmlDrawing1.v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ppt.cc/tHU0q" TargetMode="Externa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image" Target="../media/image15.jpeg"/><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4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1.xml"/></Relationships>
</file>

<file path=ppt/slides/_rels/slide5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3.xml"/><Relationship Id="rId1" Type="http://schemas.openxmlformats.org/officeDocument/2006/relationships/vmlDrawing" Target="../drawings/vmlDrawing2.vml"/><Relationship Id="rId6" Type="http://schemas.openxmlformats.org/officeDocument/2006/relationships/image" Target="../media/image24.emf"/><Relationship Id="rId5" Type="http://schemas.openxmlformats.org/officeDocument/2006/relationships/oleObject" Target="../embeddings/Microsoft_Word_97_-_2003_Document1.doc"/><Relationship Id="rId4" Type="http://schemas.openxmlformats.org/officeDocument/2006/relationships/oleObject" Target="../embeddings/oleObject2.bin"/></Relationships>
</file>

<file path=ppt/slides/_rels/slide6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3.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1.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3.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72.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3.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7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13.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7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8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3.xml"/></Relationships>
</file>

<file path=ppt/slides/_rels/slide8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3.xml"/></Relationships>
</file>

<file path=ppt/slides/_rels/slide8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3.xml"/></Relationships>
</file>

<file path=ppt/slides/_rels/slide8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3.xml"/></Relationships>
</file>

<file path=ppt/slides/_rels/slide8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13.xml"/></Relationships>
</file>

<file path=ppt/slides/_rels/slide90.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47.jpeg"/></Relationships>
</file>

<file path=ppt/slides/_rels/slide9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4.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4.xml"/><Relationship Id="rId1" Type="http://schemas.openxmlformats.org/officeDocument/2006/relationships/slideLayout" Target="../slideLayouts/slideLayout13.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9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9.xml.rels><?xml version="1.0" encoding="UTF-8" standalone="yes"?>
<Relationships xmlns="http://schemas.openxmlformats.org/package/2006/relationships"><Relationship Id="rId3" Type="http://schemas.openxmlformats.org/officeDocument/2006/relationships/hyperlink" Target="http://www.ceec.edu.tw/" TargetMode="External"/><Relationship Id="rId2" Type="http://schemas.openxmlformats.org/officeDocument/2006/relationships/hyperlink" Target="http://major.ceec.edu.tw/search/" TargetMode="External"/><Relationship Id="rId1" Type="http://schemas.openxmlformats.org/officeDocument/2006/relationships/slideLayout" Target="../slideLayouts/slideLayout13.xml"/><Relationship Id="rId6" Type="http://schemas.openxmlformats.org/officeDocument/2006/relationships/hyperlink" Target="http://www.uac.edu.tw/" TargetMode="External"/><Relationship Id="rId5" Type="http://schemas.openxmlformats.org/officeDocument/2006/relationships/hyperlink" Target="https://caac.jctv.ntut.edu.tw/" TargetMode="External"/><Relationship Id="rId4" Type="http://schemas.openxmlformats.org/officeDocument/2006/relationships/hyperlink" Target="http://www.caac.ccu.edu.tw/" TargetMode="External"/></Relationships>
</file>

<file path=ppt/slides/_rels/slide10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a:xfrm>
            <a:off x="683568" y="1916832"/>
            <a:ext cx="8062664" cy="1470025"/>
          </a:xfrm>
        </p:spPr>
        <p:txBody>
          <a:bodyPr>
            <a:noAutofit/>
          </a:bodyPr>
          <a:lstStyle/>
          <a:p>
            <a:pPr>
              <a:lnSpc>
                <a:spcPct val="150000"/>
              </a:lnSpc>
            </a:pPr>
            <a:r>
              <a:rPr lang="en-US" altLang="zh-TW" sz="5400" dirty="0" smtClean="0">
                <a:solidFill>
                  <a:srgbClr val="FFFF00"/>
                </a:solidFill>
                <a:latin typeface="華康POP1體W7(P)" pitchFamily="82" charset="-120"/>
                <a:ea typeface="華康POP1體W7(P)" pitchFamily="82" charset="-120"/>
              </a:rPr>
              <a:t/>
            </a:r>
            <a:br>
              <a:rPr lang="en-US" altLang="zh-TW" sz="5400" dirty="0" smtClean="0">
                <a:solidFill>
                  <a:srgbClr val="FFFF00"/>
                </a:solidFill>
                <a:latin typeface="華康POP1體W7(P)" pitchFamily="82" charset="-120"/>
                <a:ea typeface="華康POP1體W7(P)" pitchFamily="82" charset="-120"/>
              </a:rPr>
            </a:br>
            <a:r>
              <a:rPr lang="zh-TW" altLang="en-US" sz="5400" dirty="0" smtClean="0">
                <a:solidFill>
                  <a:srgbClr val="FFFF00"/>
                </a:solidFill>
                <a:latin typeface="華康POP1體W7(P)" pitchFamily="82" charset="-120"/>
                <a:ea typeface="華康POP1體W7(P)" pitchFamily="82" charset="-120"/>
              </a:rPr>
              <a:t>大學多元入學</a:t>
            </a:r>
            <a:r>
              <a:rPr lang="en-US" altLang="zh-TW" sz="5400" dirty="0">
                <a:solidFill>
                  <a:srgbClr val="FFFF00"/>
                </a:solidFill>
                <a:latin typeface="華康POP1體W7(P)" pitchFamily="82" charset="-120"/>
                <a:ea typeface="華康POP1體W7(P)" pitchFamily="82" charset="-120"/>
              </a:rPr>
              <a:t/>
            </a:r>
            <a:br>
              <a:rPr lang="en-US" altLang="zh-TW" sz="5400" dirty="0">
                <a:solidFill>
                  <a:srgbClr val="FFFF00"/>
                </a:solidFill>
                <a:latin typeface="華康POP1體W7(P)" pitchFamily="82" charset="-120"/>
                <a:ea typeface="華康POP1體W7(P)" pitchFamily="82" charset="-120"/>
              </a:rPr>
            </a:br>
            <a:r>
              <a:rPr lang="zh-TW" altLang="en-US" sz="5400" dirty="0" smtClean="0">
                <a:solidFill>
                  <a:srgbClr val="FFFF00"/>
                </a:solidFill>
                <a:latin typeface="華康POP1體W7(P)" pitchFamily="82" charset="-120"/>
                <a:ea typeface="華康POP1體W7(P)" pitchFamily="82" charset="-120"/>
              </a:rPr>
              <a:t>高二家長說明會</a:t>
            </a:r>
            <a:endParaRPr lang="zh-TW" altLang="en-US" sz="5400" dirty="0">
              <a:solidFill>
                <a:srgbClr val="FFFF00"/>
              </a:solidFill>
              <a:latin typeface="華康POP1體W7(P)" pitchFamily="82" charset="-120"/>
              <a:ea typeface="華康POP1體W7(P)" pitchFamily="82" charset="-120"/>
            </a:endParaRPr>
          </a:p>
        </p:txBody>
      </p:sp>
      <p:sp>
        <p:nvSpPr>
          <p:cNvPr id="3" name="副標題 2"/>
          <p:cNvSpPr>
            <a:spLocks noGrp="1"/>
          </p:cNvSpPr>
          <p:nvPr>
            <p:ph type="subTitle" idx="1"/>
          </p:nvPr>
        </p:nvSpPr>
        <p:spPr>
          <a:xfrm>
            <a:off x="3347864" y="5849888"/>
            <a:ext cx="5580112" cy="1008112"/>
          </a:xfrm>
          <a:noFill/>
        </p:spPr>
        <p:txBody>
          <a:bodyPr>
            <a:noAutofit/>
          </a:bodyPr>
          <a:lstStyle/>
          <a:p>
            <a:r>
              <a:rPr lang="zh-TW" altLang="en-US" sz="3600" dirty="0" smtClean="0">
                <a:solidFill>
                  <a:srgbClr val="FFFF99"/>
                </a:solidFill>
                <a:latin typeface="華康POP1體W7(P)" pitchFamily="82" charset="-120"/>
                <a:ea typeface="華康POP1體W7(P)" pitchFamily="82" charset="-120"/>
              </a:rPr>
              <a:t>高二行政輔導老師 林英秀</a:t>
            </a:r>
            <a:endParaRPr lang="zh-TW" altLang="en-US" sz="3600" dirty="0">
              <a:solidFill>
                <a:srgbClr val="FFFF99"/>
              </a:solidFill>
              <a:latin typeface="華康POP1體W7(P)" pitchFamily="82" charset="-120"/>
              <a:ea typeface="華康POP1體W7(P)" pitchFamily="82" charset="-120"/>
            </a:endParaRPr>
          </a:p>
        </p:txBody>
      </p:sp>
      <p:sp>
        <p:nvSpPr>
          <p:cNvPr id="7" name="圓角化對角線角落矩形 6"/>
          <p:cNvSpPr/>
          <p:nvPr/>
        </p:nvSpPr>
        <p:spPr>
          <a:xfrm>
            <a:off x="0" y="980728"/>
            <a:ext cx="9144000" cy="288032"/>
          </a:xfrm>
          <a:prstGeom prst="round2DiagRect">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zh-TW" altLang="en-US"/>
          </a:p>
        </p:txBody>
      </p:sp>
      <p:pic>
        <p:nvPicPr>
          <p:cNvPr id="12291" name="Picture 3" descr="C:\Users\counselor\Downloads\一中百週年校慶LOGO(無字).png"/>
          <p:cNvPicPr>
            <a:picLocks noChangeAspect="1" noChangeArrowheads="1"/>
          </p:cNvPicPr>
          <p:nvPr/>
        </p:nvPicPr>
        <p:blipFill>
          <a:blip r:embed="rId2" cstate="print"/>
          <a:srcRect l="8877" t="8621" r="20104" b="15548"/>
          <a:stretch>
            <a:fillRect/>
          </a:stretch>
        </p:blipFill>
        <p:spPr bwMode="auto">
          <a:xfrm>
            <a:off x="7236296" y="188640"/>
            <a:ext cx="1728192" cy="1656184"/>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42" name="Picture 2" descr="index_bg_20090604_02"/>
          <p:cNvPicPr>
            <a:picLocks noChangeAspect="1" noChangeArrowheads="1"/>
          </p:cNvPicPr>
          <p:nvPr/>
        </p:nvPicPr>
        <p:blipFill>
          <a:blip r:embed="rId2" cstate="print"/>
          <a:srcRect t="7985" b="26561"/>
          <a:stretch>
            <a:fillRect/>
          </a:stretch>
        </p:blipFill>
        <p:spPr bwMode="auto">
          <a:xfrm>
            <a:off x="0" y="0"/>
            <a:ext cx="9144000" cy="6858000"/>
          </a:xfrm>
          <a:prstGeom prst="rect">
            <a:avLst/>
          </a:prstGeom>
          <a:noFill/>
        </p:spPr>
      </p:pic>
      <p:sp>
        <p:nvSpPr>
          <p:cNvPr id="215043" name="Rectangle 3"/>
          <p:cNvSpPr>
            <a:spLocks noChangeArrowheads="1"/>
          </p:cNvSpPr>
          <p:nvPr/>
        </p:nvSpPr>
        <p:spPr bwMode="auto">
          <a:xfrm>
            <a:off x="683568" y="1052736"/>
            <a:ext cx="7776864" cy="5472112"/>
          </a:xfrm>
          <a:prstGeom prst="rect">
            <a:avLst/>
          </a:prstGeom>
          <a:solidFill>
            <a:schemeClr val="bg1"/>
          </a:solidFill>
          <a:ln w="28575">
            <a:solidFill>
              <a:schemeClr val="bg2"/>
            </a:solidFill>
            <a:prstDash val="dash"/>
            <a:miter lim="800000"/>
            <a:headEnd/>
            <a:tailEnd/>
          </a:ln>
          <a:effectLst/>
        </p:spPr>
        <p:txBody>
          <a:bodyPr wrap="none" anchor="ctr"/>
          <a:lstStyle/>
          <a:p>
            <a:endParaRPr lang="zh-TW" altLang="en-US" dirty="0"/>
          </a:p>
        </p:txBody>
      </p:sp>
      <p:graphicFrame>
        <p:nvGraphicFramePr>
          <p:cNvPr id="5" name="資料庫圖表 4"/>
          <p:cNvGraphicFramePr/>
          <p:nvPr>
            <p:extLst>
              <p:ext uri="{D42A27DB-BD31-4B8C-83A1-F6EECF244321}">
                <p14:modId xmlns:p14="http://schemas.microsoft.com/office/powerpoint/2010/main" val="2026311909"/>
              </p:ext>
            </p:extLst>
          </p:nvPr>
        </p:nvGraphicFramePr>
        <p:xfrm>
          <a:off x="1331640" y="1556792"/>
          <a:ext cx="6744072" cy="46400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文字方塊 5"/>
          <p:cNvSpPr txBox="1"/>
          <p:nvPr/>
        </p:nvSpPr>
        <p:spPr>
          <a:xfrm>
            <a:off x="611560" y="188640"/>
            <a:ext cx="4608512" cy="707886"/>
          </a:xfrm>
          <a:prstGeom prst="rect">
            <a:avLst/>
          </a:prstGeom>
          <a:noFill/>
        </p:spPr>
        <p:txBody>
          <a:bodyPr wrap="square" rtlCol="0">
            <a:spAutoFit/>
          </a:bodyPr>
          <a:lstStyle/>
          <a:p>
            <a:r>
              <a:rPr lang="zh-TW" altLang="en-US" sz="4000" dirty="0" smtClean="0">
                <a:solidFill>
                  <a:srgbClr val="FFFF00"/>
                </a:solidFill>
                <a:latin typeface="華康POP1體W7(P)" pitchFamily="82" charset="-120"/>
                <a:ea typeface="華康POP1體W7(P)" pitchFamily="82" charset="-120"/>
              </a:rPr>
              <a:t>我們今天要談的有</a:t>
            </a:r>
            <a:endParaRPr lang="zh-TW" altLang="en-US" sz="4000" dirty="0">
              <a:solidFill>
                <a:srgbClr val="FFFF00"/>
              </a:solidFill>
              <a:latin typeface="華康POP1體W7(P)" pitchFamily="82" charset="-120"/>
              <a:ea typeface="華康POP1體W7(P)" pitchFamily="82" charset="-12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540568" y="1700808"/>
            <a:ext cx="8229600" cy="3384376"/>
          </a:xfrm>
        </p:spPr>
        <p:txBody>
          <a:bodyPr>
            <a:noAutofit/>
          </a:bodyPr>
          <a:lstStyle/>
          <a:p>
            <a:r>
              <a:rPr lang="zh-TW" altLang="en-US" sz="6000" dirty="0" smtClean="0">
                <a:solidFill>
                  <a:srgbClr val="FFFF00"/>
                </a:solidFill>
                <a:latin typeface="華康POP1體W7(P)" pitchFamily="82" charset="-120"/>
                <a:ea typeface="華康POP1體W7(P)" pitchFamily="82" charset="-120"/>
              </a:rPr>
              <a:t>多元入學管道</a:t>
            </a:r>
            <a:r>
              <a:rPr lang="en-US" altLang="zh-TW" sz="6000" dirty="0" smtClean="0">
                <a:solidFill>
                  <a:srgbClr val="FFFF00"/>
                </a:solidFill>
                <a:latin typeface="華康POP1體W7(P)" pitchFamily="82" charset="-120"/>
                <a:ea typeface="華康POP1體W7(P)" pitchFamily="82" charset="-120"/>
              </a:rPr>
              <a:t/>
            </a:r>
            <a:br>
              <a:rPr lang="en-US" altLang="zh-TW" sz="6000" dirty="0" smtClean="0">
                <a:solidFill>
                  <a:srgbClr val="FFFF00"/>
                </a:solidFill>
                <a:latin typeface="華康POP1體W7(P)" pitchFamily="82" charset="-120"/>
                <a:ea typeface="華康POP1體W7(P)" pitchFamily="82" charset="-120"/>
              </a:rPr>
            </a:br>
            <a:r>
              <a:rPr lang="en-US" altLang="zh-TW" sz="6000" dirty="0">
                <a:solidFill>
                  <a:srgbClr val="FFFF00"/>
                </a:solidFill>
                <a:latin typeface="華康POP1體W7(P)" pitchFamily="82" charset="-120"/>
                <a:ea typeface="華康POP1體W7(P)" pitchFamily="82" charset="-120"/>
              </a:rPr>
              <a:t/>
            </a:r>
            <a:br>
              <a:rPr lang="en-US" altLang="zh-TW" sz="6000" dirty="0">
                <a:solidFill>
                  <a:srgbClr val="FFFF00"/>
                </a:solidFill>
                <a:latin typeface="華康POP1體W7(P)" pitchFamily="82" charset="-120"/>
                <a:ea typeface="華康POP1體W7(P)" pitchFamily="82" charset="-120"/>
              </a:rPr>
            </a:br>
            <a:r>
              <a:rPr lang="zh-TW" altLang="en-US" sz="6000" dirty="0" smtClean="0">
                <a:solidFill>
                  <a:srgbClr val="FFFF00"/>
                </a:solidFill>
                <a:latin typeface="華康POP1體W7(P)" pitchFamily="82" charset="-120"/>
                <a:ea typeface="華康POP1體W7(P)" pitchFamily="82" charset="-120"/>
              </a:rPr>
              <a:t>＝多元迷惘？</a:t>
            </a:r>
            <a:r>
              <a:rPr lang="en-US" altLang="zh-TW" sz="6000" dirty="0" smtClean="0">
                <a:solidFill>
                  <a:srgbClr val="FFFF00"/>
                </a:solidFill>
                <a:latin typeface="華康POP1體W7(P)" pitchFamily="82" charset="-120"/>
                <a:ea typeface="華康POP1體W7(P)" pitchFamily="82" charset="-120"/>
              </a:rPr>
              <a:t/>
            </a:r>
            <a:br>
              <a:rPr lang="en-US" altLang="zh-TW" sz="6000" dirty="0" smtClean="0">
                <a:solidFill>
                  <a:srgbClr val="FFFF00"/>
                </a:solidFill>
                <a:latin typeface="華康POP1體W7(P)" pitchFamily="82" charset="-120"/>
                <a:ea typeface="華康POP1體W7(P)" pitchFamily="82" charset="-120"/>
              </a:rPr>
            </a:br>
            <a:endParaRPr lang="zh-TW" altLang="en-US" sz="6000" dirty="0">
              <a:solidFill>
                <a:srgbClr val="FFFF00"/>
              </a:solidFill>
              <a:latin typeface="華康POP1體W7(P)" pitchFamily="82" charset="-120"/>
              <a:ea typeface="華康POP1體W7(P)" pitchFamily="82" charset="-120"/>
            </a:endParaRPr>
          </a:p>
        </p:txBody>
      </p:sp>
      <p:pic>
        <p:nvPicPr>
          <p:cNvPr id="54278" name="Picture 6" descr="http://cimg.taohuaan.net/upload/201202/19/180221oLwwk.jpg"/>
          <p:cNvPicPr>
            <a:picLocks noChangeAspect="1" noChangeArrowheads="1"/>
          </p:cNvPicPr>
          <p:nvPr/>
        </p:nvPicPr>
        <p:blipFill>
          <a:blip r:embed="rId2" cstate="print"/>
          <a:srcRect/>
          <a:stretch>
            <a:fillRect/>
          </a:stretch>
        </p:blipFill>
        <p:spPr bwMode="auto">
          <a:xfrm rot="414723">
            <a:off x="6268448" y="2918948"/>
            <a:ext cx="2487751" cy="3212753"/>
          </a:xfrm>
          <a:prstGeom prst="rect">
            <a:avLst/>
          </a:prstGeom>
          <a:noFill/>
        </p:spPr>
      </p:pic>
      <p:pic>
        <p:nvPicPr>
          <p:cNvPr id="54280" name="Picture 8" descr="https://lh5.googleusercontent.com/-8ZX0umhJ0X0/UsPTiaYYiOI/AAAAAAAADwQ/dRJhkERfqZo/s316/bear3.png"/>
          <p:cNvPicPr>
            <a:picLocks noChangeAspect="1" noChangeArrowheads="1"/>
          </p:cNvPicPr>
          <p:nvPr/>
        </p:nvPicPr>
        <p:blipFill>
          <a:blip r:embed="rId3" cstate="print"/>
          <a:srcRect/>
          <a:stretch>
            <a:fillRect/>
          </a:stretch>
        </p:blipFill>
        <p:spPr bwMode="auto">
          <a:xfrm>
            <a:off x="3059832" y="4221088"/>
            <a:ext cx="1814711" cy="2284657"/>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標題 1"/>
          <p:cNvSpPr>
            <a:spLocks noGrp="1"/>
          </p:cNvSpPr>
          <p:nvPr>
            <p:ph type="title"/>
          </p:nvPr>
        </p:nvSpPr>
        <p:spPr/>
        <p:txBody>
          <a:bodyPr>
            <a:normAutofit/>
          </a:bodyPr>
          <a:lstStyle/>
          <a:p>
            <a:r>
              <a:rPr lang="zh-TW" altLang="en-US" dirty="0" smtClean="0">
                <a:solidFill>
                  <a:srgbClr val="FFFF00"/>
                </a:solidFill>
                <a:latin typeface="華康POP1體W7(P)" pitchFamily="82" charset="-120"/>
                <a:ea typeface="華康POP1體W7(P)" pitchFamily="82" charset="-120"/>
              </a:rPr>
              <a:t>大學多元入學精神</a:t>
            </a:r>
            <a:endParaRPr lang="zh-TW" altLang="en-US" dirty="0">
              <a:solidFill>
                <a:srgbClr val="FFFF00"/>
              </a:solidFill>
              <a:latin typeface="華康POP1體W7(P)" pitchFamily="82" charset="-120"/>
              <a:ea typeface="華康POP1體W7(P)" pitchFamily="82" charset="-120"/>
            </a:endParaRPr>
          </a:p>
        </p:txBody>
      </p:sp>
      <p:graphicFrame>
        <p:nvGraphicFramePr>
          <p:cNvPr id="7" name="內容版面配置區 3"/>
          <p:cNvGraphicFramePr>
            <a:graphicFrameLocks noGrp="1"/>
          </p:cNvGraphicFramePr>
          <p:nvPr>
            <p:ph idx="1"/>
            <p:extLst>
              <p:ext uri="{D42A27DB-BD31-4B8C-83A1-F6EECF244321}">
                <p14:modId xmlns:p14="http://schemas.microsoft.com/office/powerpoint/2010/main" val="2762614111"/>
              </p:ext>
            </p:extLst>
          </p:nvPr>
        </p:nvGraphicFramePr>
        <p:xfrm>
          <a:off x="457200" y="1412875"/>
          <a:ext cx="8229600" cy="47132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ln/>
        </p:spPr>
        <p:style>
          <a:lnRef idx="3">
            <a:schemeClr val="lt1"/>
          </a:lnRef>
          <a:fillRef idx="1">
            <a:schemeClr val="accent1"/>
          </a:fillRef>
          <a:effectRef idx="1">
            <a:schemeClr val="accent1"/>
          </a:effectRef>
          <a:fontRef idx="minor">
            <a:schemeClr val="lt1"/>
          </a:fontRef>
        </p:style>
        <p:txBody>
          <a:bodyPr>
            <a:normAutofit/>
          </a:bodyPr>
          <a:lstStyle/>
          <a:p>
            <a:r>
              <a:rPr lang="zh-TW" altLang="en-US" dirty="0" smtClean="0">
                <a:solidFill>
                  <a:schemeClr val="bg1"/>
                </a:solidFill>
                <a:latin typeface="華康POP1體W7(P)" pitchFamily="82" charset="-120"/>
                <a:ea typeface="華康POP1體W7(P)" pitchFamily="82" charset="-120"/>
              </a:rPr>
              <a:t>考試專業化－三大考試</a:t>
            </a:r>
          </a:p>
        </p:txBody>
      </p:sp>
      <p:sp>
        <p:nvSpPr>
          <p:cNvPr id="4" name="文字方塊 3"/>
          <p:cNvSpPr txBox="1"/>
          <p:nvPr/>
        </p:nvSpPr>
        <p:spPr>
          <a:xfrm>
            <a:off x="683568" y="1794296"/>
            <a:ext cx="7632848" cy="4154984"/>
          </a:xfrm>
          <a:prstGeom prst="rect">
            <a:avLst/>
          </a:prstGeom>
          <a:noFill/>
        </p:spPr>
        <p:txBody>
          <a:bodyPr wrap="square" rtlCol="0">
            <a:spAutoFit/>
          </a:bodyPr>
          <a:lstStyle/>
          <a:p>
            <a:pPr algn="ctr">
              <a:lnSpc>
                <a:spcPct val="150000"/>
              </a:lnSpc>
              <a:spcBef>
                <a:spcPct val="0"/>
              </a:spcBef>
            </a:pPr>
            <a:r>
              <a:rPr lang="zh-TW" altLang="en-US" sz="4400" dirty="0" smtClean="0">
                <a:solidFill>
                  <a:srgbClr val="FFFF00"/>
                </a:solidFill>
                <a:latin typeface="華康POP1體W7(P)" pitchFamily="82" charset="-120"/>
                <a:ea typeface="華康POP1體W7(P)" pitchFamily="82" charset="-120"/>
                <a:cs typeface="+mj-cs"/>
              </a:rPr>
              <a:t>學科能力測驗</a:t>
            </a:r>
            <a:r>
              <a:rPr lang="en-US" altLang="zh-TW" sz="4400" dirty="0" smtClean="0">
                <a:solidFill>
                  <a:srgbClr val="FFFF00"/>
                </a:solidFill>
                <a:latin typeface="華康POP1體W7(P)" pitchFamily="82" charset="-120"/>
                <a:ea typeface="華康POP1體W7(P)" pitchFamily="82" charset="-120"/>
                <a:cs typeface="+mj-cs"/>
              </a:rPr>
              <a:t>(</a:t>
            </a:r>
            <a:r>
              <a:rPr lang="zh-TW" altLang="en-US" sz="4400" dirty="0" smtClean="0">
                <a:solidFill>
                  <a:srgbClr val="FFFF00"/>
                </a:solidFill>
                <a:latin typeface="華康POP1體W7(P)" pitchFamily="82" charset="-120"/>
                <a:ea typeface="華康POP1體W7(P)" pitchFamily="82" charset="-120"/>
                <a:cs typeface="+mj-cs"/>
              </a:rPr>
              <a:t>寒假初</a:t>
            </a:r>
            <a:r>
              <a:rPr lang="en-US" altLang="zh-TW" sz="4400" dirty="0" smtClean="0">
                <a:solidFill>
                  <a:srgbClr val="FFFF00"/>
                </a:solidFill>
                <a:latin typeface="華康POP1體W7(P)" pitchFamily="82" charset="-120"/>
                <a:ea typeface="華康POP1體W7(P)" pitchFamily="82" charset="-120"/>
                <a:cs typeface="+mj-cs"/>
              </a:rPr>
              <a:t>)</a:t>
            </a:r>
          </a:p>
          <a:p>
            <a:pPr algn="ctr">
              <a:lnSpc>
                <a:spcPct val="150000"/>
              </a:lnSpc>
              <a:spcBef>
                <a:spcPct val="0"/>
              </a:spcBef>
            </a:pPr>
            <a:r>
              <a:rPr lang="zh-TW" altLang="en-US" sz="4400" dirty="0" smtClean="0">
                <a:solidFill>
                  <a:srgbClr val="FFFF00"/>
                </a:solidFill>
                <a:latin typeface="華康POP1體W7(P)" pitchFamily="82" charset="-120"/>
                <a:ea typeface="華康POP1體W7(P)" pitchFamily="82" charset="-120"/>
                <a:cs typeface="+mj-cs"/>
              </a:rPr>
              <a:t>英文聽力測驗</a:t>
            </a:r>
            <a:r>
              <a:rPr lang="en-US" altLang="zh-TW" sz="4400" dirty="0" smtClean="0">
                <a:solidFill>
                  <a:srgbClr val="FFFF00"/>
                </a:solidFill>
                <a:latin typeface="華康POP1體W7(P)" pitchFamily="82" charset="-120"/>
                <a:ea typeface="華康POP1體W7(P)" pitchFamily="82" charset="-120"/>
                <a:cs typeface="+mj-cs"/>
              </a:rPr>
              <a:t>(10/24.12/12)</a:t>
            </a:r>
          </a:p>
          <a:p>
            <a:pPr algn="ctr">
              <a:lnSpc>
                <a:spcPct val="150000"/>
              </a:lnSpc>
              <a:spcBef>
                <a:spcPct val="0"/>
              </a:spcBef>
            </a:pPr>
            <a:r>
              <a:rPr lang="en-US" altLang="zh-TW" sz="4400" dirty="0" smtClean="0">
                <a:solidFill>
                  <a:srgbClr val="66FFFF"/>
                </a:solidFill>
                <a:latin typeface="華康POP1體W7(P)" pitchFamily="82" charset="-120"/>
                <a:ea typeface="華康POP1體W7(P)" pitchFamily="82" charset="-120"/>
                <a:cs typeface="+mj-cs"/>
              </a:rPr>
              <a:t>※</a:t>
            </a:r>
            <a:r>
              <a:rPr lang="zh-TW" altLang="en-US" sz="4400" dirty="0" smtClean="0">
                <a:solidFill>
                  <a:srgbClr val="66FFFF"/>
                </a:solidFill>
                <a:latin typeface="華康POP1體W7(P)" pitchFamily="82" charset="-120"/>
                <a:ea typeface="華康POP1體W7(P)" pitchFamily="82" charset="-120"/>
                <a:cs typeface="+mj-cs"/>
              </a:rPr>
              <a:t>術科考試</a:t>
            </a:r>
            <a:r>
              <a:rPr lang="en-US" altLang="zh-TW" sz="4400" dirty="0" smtClean="0">
                <a:solidFill>
                  <a:srgbClr val="66FFFF"/>
                </a:solidFill>
                <a:latin typeface="華康POP1體W7(P)" pitchFamily="82" charset="-120"/>
                <a:ea typeface="華康POP1體W7(P)" pitchFamily="82" charset="-120"/>
                <a:cs typeface="+mj-cs"/>
              </a:rPr>
              <a:t>(1</a:t>
            </a:r>
            <a:r>
              <a:rPr lang="zh-TW" altLang="en-US" sz="4400" dirty="0" smtClean="0">
                <a:solidFill>
                  <a:srgbClr val="66FFFF"/>
                </a:solidFill>
                <a:latin typeface="華康POP1體W7(P)" pitchFamily="82" charset="-120"/>
                <a:ea typeface="華康POP1體W7(P)" pitchFamily="82" charset="-120"/>
                <a:cs typeface="+mj-cs"/>
              </a:rPr>
              <a:t>月底</a:t>
            </a:r>
            <a:r>
              <a:rPr lang="en-US" altLang="zh-TW" sz="4400" dirty="0" smtClean="0">
                <a:solidFill>
                  <a:srgbClr val="66FFFF"/>
                </a:solidFill>
                <a:latin typeface="華康POP1體W7(P)" pitchFamily="82" charset="-120"/>
                <a:ea typeface="華康POP1體W7(P)" pitchFamily="82" charset="-120"/>
                <a:cs typeface="+mj-cs"/>
              </a:rPr>
              <a:t>~2</a:t>
            </a:r>
            <a:r>
              <a:rPr lang="zh-TW" altLang="en-US" sz="4400" dirty="0" smtClean="0">
                <a:solidFill>
                  <a:srgbClr val="66FFFF"/>
                </a:solidFill>
                <a:latin typeface="華康POP1體W7(P)" pitchFamily="82" charset="-120"/>
                <a:ea typeface="華康POP1體W7(P)" pitchFamily="82" charset="-120"/>
                <a:cs typeface="+mj-cs"/>
              </a:rPr>
              <a:t>月初</a:t>
            </a:r>
            <a:r>
              <a:rPr lang="en-US" altLang="zh-TW" sz="4400" dirty="0" smtClean="0">
                <a:solidFill>
                  <a:srgbClr val="66FFFF"/>
                </a:solidFill>
                <a:latin typeface="華康POP1體W7(P)" pitchFamily="82" charset="-120"/>
                <a:ea typeface="華康POP1體W7(P)" pitchFamily="82" charset="-120"/>
                <a:cs typeface="+mj-cs"/>
              </a:rPr>
              <a:t>)</a:t>
            </a:r>
          </a:p>
          <a:p>
            <a:pPr algn="ctr">
              <a:lnSpc>
                <a:spcPct val="150000"/>
              </a:lnSpc>
              <a:spcBef>
                <a:spcPct val="0"/>
              </a:spcBef>
            </a:pPr>
            <a:r>
              <a:rPr lang="zh-TW" altLang="en-US" sz="4400" dirty="0" smtClean="0">
                <a:solidFill>
                  <a:srgbClr val="FFFF00"/>
                </a:solidFill>
                <a:latin typeface="華康POP1體W7(P)" pitchFamily="82" charset="-120"/>
                <a:ea typeface="華康POP1體W7(P)" pitchFamily="82" charset="-120"/>
                <a:cs typeface="+mj-cs"/>
              </a:rPr>
              <a:t>指定科目考試</a:t>
            </a:r>
            <a:r>
              <a:rPr lang="en-US" altLang="zh-TW" sz="4400" dirty="0" smtClean="0">
                <a:solidFill>
                  <a:srgbClr val="FFFF00"/>
                </a:solidFill>
                <a:latin typeface="華康POP1體W7(P)" pitchFamily="82" charset="-120"/>
                <a:ea typeface="華康POP1體W7(P)" pitchFamily="82" charset="-120"/>
                <a:cs typeface="+mj-cs"/>
              </a:rPr>
              <a:t>(</a:t>
            </a:r>
            <a:r>
              <a:rPr lang="zh-TW" altLang="en-US" sz="4400" dirty="0" smtClean="0">
                <a:solidFill>
                  <a:srgbClr val="FFFF00"/>
                </a:solidFill>
                <a:latin typeface="華康POP1體W7(P)" pitchFamily="82" charset="-120"/>
                <a:ea typeface="華康POP1體W7(P)" pitchFamily="82" charset="-120"/>
                <a:cs typeface="+mj-cs"/>
              </a:rPr>
              <a:t>暑假初</a:t>
            </a:r>
            <a:r>
              <a:rPr lang="en-US" altLang="zh-TW" sz="4400" dirty="0" smtClean="0">
                <a:solidFill>
                  <a:srgbClr val="FFFF00"/>
                </a:solidFill>
                <a:latin typeface="華康POP1體W7(P)" pitchFamily="82" charset="-120"/>
                <a:ea typeface="華康POP1體W7(P)" pitchFamily="82" charset="-120"/>
                <a:cs typeface="+mj-cs"/>
              </a:rPr>
              <a:t>)</a:t>
            </a:r>
            <a:endParaRPr lang="zh-TW" altLang="en-US" sz="4400" dirty="0" smtClean="0">
              <a:solidFill>
                <a:srgbClr val="FFFF00"/>
              </a:solidFill>
              <a:latin typeface="華康POP1體W7(P)" pitchFamily="82" charset="-120"/>
              <a:ea typeface="華康POP1體W7(P)" pitchFamily="82" charset="-120"/>
              <a:cs typeface="+mj-cs"/>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0" y="260648"/>
            <a:ext cx="8229600" cy="1143000"/>
          </a:xfrm>
        </p:spPr>
        <p:txBody>
          <a:bodyPr>
            <a:normAutofit/>
          </a:bodyPr>
          <a:lstStyle/>
          <a:p>
            <a:r>
              <a:rPr lang="zh-TW" altLang="en-US" dirty="0" smtClean="0">
                <a:solidFill>
                  <a:srgbClr val="FFFF00"/>
                </a:solidFill>
                <a:latin typeface="華康POP1體W7(P)" pitchFamily="82" charset="-120"/>
                <a:ea typeface="華康POP1體W7(P)" pitchFamily="82" charset="-120"/>
              </a:rPr>
              <a:t>三大考試－學測</a:t>
            </a:r>
          </a:p>
        </p:txBody>
      </p:sp>
      <p:graphicFrame>
        <p:nvGraphicFramePr>
          <p:cNvPr id="5" name="Group 95"/>
          <p:cNvGraphicFramePr>
            <a:graphicFrameLocks/>
          </p:cNvGraphicFramePr>
          <p:nvPr/>
        </p:nvGraphicFramePr>
        <p:xfrm>
          <a:off x="611560" y="1412776"/>
          <a:ext cx="8177240" cy="4868866"/>
        </p:xfrm>
        <a:graphic>
          <a:graphicData uri="http://schemas.openxmlformats.org/drawingml/2006/table">
            <a:tbl>
              <a:tblPr>
                <a:tableStyleId>{9DCAF9ED-07DC-4A11-8D7F-57B35C25682E}</a:tableStyleId>
              </a:tblPr>
              <a:tblGrid>
                <a:gridCol w="2319324"/>
                <a:gridCol w="5857916"/>
              </a:tblGrid>
              <a:tr h="536575">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1" lang="zh-TW" altLang="en-US" sz="3200" u="none" strike="noStrike" cap="none" normalizeH="0" baseline="0" dirty="0" smtClean="0">
                          <a:ln>
                            <a:noFill/>
                          </a:ln>
                          <a:effectLst/>
                        </a:rPr>
                        <a:t>考試日期</a:t>
                      </a:r>
                      <a:endParaRPr kumimoji="1" lang="zh-TW" altLang="en-US" sz="3200" b="0" i="0" u="none" strike="noStrike" cap="none" normalizeH="0" baseline="0" dirty="0" smtClean="0">
                        <a:ln>
                          <a:noFill/>
                        </a:ln>
                        <a:solidFill>
                          <a:schemeClr val="tx1"/>
                        </a:solidFill>
                        <a:effectLst/>
                        <a:latin typeface="華康中圓體" pitchFamily="49" charset="-120"/>
                        <a:ea typeface="華康中圓體" pitchFamily="49" charset="-12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1" lang="en-US" altLang="zh-TW" sz="5400" u="none" strike="noStrike" cap="none" normalizeH="0" baseline="0" dirty="0" smtClean="0">
                          <a:ln>
                            <a:noFill/>
                          </a:ln>
                          <a:solidFill>
                            <a:srgbClr val="FF0000"/>
                          </a:solidFill>
                          <a:effectLst/>
                        </a:rPr>
                        <a:t>105/1/22-23</a:t>
                      </a:r>
                      <a:endParaRPr kumimoji="1" lang="en-US" altLang="zh-TW" sz="5400" b="1" i="0" u="none" strike="noStrike" cap="none" normalizeH="0" baseline="0" dirty="0" smtClean="0">
                        <a:ln>
                          <a:noFill/>
                        </a:ln>
                        <a:solidFill>
                          <a:srgbClr val="FF0000"/>
                        </a:solidFill>
                        <a:effectLst/>
                        <a:latin typeface="華康中圓體" pitchFamily="49" charset="-120"/>
                        <a:ea typeface="華康中圓體" pitchFamily="49" charset="-12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152971">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1" lang="zh-TW" altLang="en-US" sz="3200" u="none" strike="noStrike" cap="none" normalizeH="0" baseline="0" smtClean="0">
                          <a:ln>
                            <a:noFill/>
                          </a:ln>
                          <a:effectLst/>
                        </a:rPr>
                        <a:t>考試科目</a:t>
                      </a:r>
                      <a:endParaRPr kumimoji="1" lang="zh-TW" altLang="en-US" sz="3200" b="0" i="0" u="none" strike="noStrike" cap="none" normalizeH="0" baseline="0" smtClean="0">
                        <a:ln>
                          <a:noFill/>
                        </a:ln>
                        <a:solidFill>
                          <a:schemeClr val="tx1"/>
                        </a:solidFill>
                        <a:effectLst/>
                        <a:latin typeface="華康中圓體" pitchFamily="49" charset="-120"/>
                        <a:ea typeface="華康中圓體" pitchFamily="49" charset="-12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457200" marR="0" lvl="0" indent="-457200" algn="l" defTabSz="914400" rtl="0" eaLnBrk="1" fontAlgn="base" latinLnBrk="0" hangingPunct="1">
                        <a:lnSpc>
                          <a:spcPct val="100000"/>
                        </a:lnSpc>
                        <a:spcBef>
                          <a:spcPct val="20000"/>
                        </a:spcBef>
                        <a:spcAft>
                          <a:spcPct val="0"/>
                        </a:spcAft>
                        <a:buClr>
                          <a:schemeClr val="tx1"/>
                        </a:buClr>
                        <a:buSzTx/>
                        <a:buFont typeface="Wingdings" pitchFamily="2" charset="2"/>
                        <a:buChar char="n"/>
                        <a:tabLst/>
                      </a:pPr>
                      <a:r>
                        <a:rPr kumimoji="1" lang="zh-TW" altLang="en-US" sz="3200" u="none" strike="noStrike" cap="none" normalizeH="0" baseline="0" dirty="0" smtClean="0">
                          <a:ln>
                            <a:noFill/>
                          </a:ln>
                          <a:effectLst/>
                        </a:rPr>
                        <a:t>國文、英文、數學、社會、自然</a:t>
                      </a:r>
                    </a:p>
                    <a:p>
                      <a:pPr marL="457200" marR="0" lvl="0" indent="-457200" algn="l" defTabSz="914400" rtl="0" eaLnBrk="1" fontAlgn="base" latinLnBrk="0" hangingPunct="1">
                        <a:lnSpc>
                          <a:spcPct val="100000"/>
                        </a:lnSpc>
                        <a:spcBef>
                          <a:spcPct val="20000"/>
                        </a:spcBef>
                        <a:spcAft>
                          <a:spcPct val="0"/>
                        </a:spcAft>
                        <a:buClr>
                          <a:schemeClr val="tx1"/>
                        </a:buClr>
                        <a:buSzTx/>
                        <a:buFont typeface="Wingdings" pitchFamily="2" charset="2"/>
                        <a:buChar char="n"/>
                        <a:tabLst/>
                      </a:pPr>
                      <a:r>
                        <a:rPr kumimoji="1" lang="zh-TW" altLang="en-US" sz="3200" u="none" strike="noStrike" cap="none" normalizeH="0" baseline="0" dirty="0" smtClean="0">
                          <a:ln>
                            <a:noFill/>
                          </a:ln>
                          <a:effectLst/>
                        </a:rPr>
                        <a:t>五科都要考</a:t>
                      </a:r>
                      <a:endParaRPr kumimoji="1" lang="zh-TW" altLang="en-US" sz="3200" b="0" i="0" u="none" strike="noStrike" cap="none" normalizeH="0" baseline="0" dirty="0" smtClean="0">
                        <a:ln>
                          <a:noFill/>
                        </a:ln>
                        <a:solidFill>
                          <a:schemeClr val="tx1"/>
                        </a:solidFill>
                        <a:effectLst/>
                        <a:latin typeface="華康中圓體" pitchFamily="49" charset="-120"/>
                        <a:ea typeface="華康中圓體" pitchFamily="49" charset="-12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547688">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1" lang="zh-TW" altLang="en-US" sz="3200" u="none" strike="noStrike" cap="none" normalizeH="0" baseline="0" dirty="0" smtClean="0">
                          <a:ln>
                            <a:noFill/>
                          </a:ln>
                          <a:effectLst/>
                        </a:rPr>
                        <a:t>考試範圍</a:t>
                      </a:r>
                      <a:endParaRPr kumimoji="1" lang="zh-TW" altLang="en-US" sz="3200" b="0" i="0" u="none" strike="noStrike" cap="none" normalizeH="0" baseline="0" dirty="0" smtClean="0">
                        <a:ln>
                          <a:noFill/>
                        </a:ln>
                        <a:solidFill>
                          <a:schemeClr val="tx1"/>
                        </a:solidFill>
                        <a:effectLst/>
                        <a:latin typeface="華康中圓體" pitchFamily="49" charset="-120"/>
                        <a:ea typeface="華康中圓體" pitchFamily="49" charset="-12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1" lang="zh-TW" altLang="en-US" sz="3200" u="none" strike="noStrike" cap="none" normalizeH="0" baseline="0" dirty="0" smtClean="0">
                          <a:ln>
                            <a:noFill/>
                          </a:ln>
                          <a:effectLst/>
                        </a:rPr>
                        <a:t>高一、高二必修課程</a:t>
                      </a:r>
                      <a:endParaRPr kumimoji="1" lang="zh-TW" altLang="en-US" sz="3200" b="0" i="0" u="none" strike="noStrike" cap="none" normalizeH="0" baseline="0" dirty="0" smtClean="0">
                        <a:ln>
                          <a:noFill/>
                        </a:ln>
                        <a:solidFill>
                          <a:schemeClr val="tx1"/>
                        </a:solidFill>
                        <a:effectLst/>
                        <a:latin typeface="華康中圓體" pitchFamily="49" charset="-120"/>
                        <a:ea typeface="華康中圓體" pitchFamily="49" charset="-12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1222375">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1" lang="zh-TW" altLang="en-US" sz="3200" u="none" strike="noStrike" cap="none" normalizeH="0" baseline="0" smtClean="0">
                          <a:ln>
                            <a:noFill/>
                          </a:ln>
                          <a:effectLst/>
                        </a:rPr>
                        <a:t>成績計算</a:t>
                      </a:r>
                      <a:endParaRPr kumimoji="1" lang="zh-TW" altLang="en-US" sz="3200" b="0" i="0" u="none" strike="noStrike" cap="none" normalizeH="0" baseline="0" smtClean="0">
                        <a:ln>
                          <a:noFill/>
                        </a:ln>
                        <a:solidFill>
                          <a:schemeClr val="tx1"/>
                        </a:solidFill>
                        <a:effectLst/>
                        <a:latin typeface="華康中圓體" pitchFamily="49" charset="-120"/>
                        <a:ea typeface="華康中圓體" pitchFamily="49" charset="-12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457200" marR="0" lvl="0" indent="-457200" algn="l" defTabSz="914400" rtl="0" eaLnBrk="1" fontAlgn="base" latinLnBrk="0" hangingPunct="1">
                        <a:lnSpc>
                          <a:spcPct val="100000"/>
                        </a:lnSpc>
                        <a:spcBef>
                          <a:spcPct val="20000"/>
                        </a:spcBef>
                        <a:spcAft>
                          <a:spcPct val="0"/>
                        </a:spcAft>
                        <a:buClr>
                          <a:srgbClr val="000000"/>
                        </a:buClr>
                        <a:buSzTx/>
                        <a:buFont typeface="Wingdings" pitchFamily="2" charset="2"/>
                        <a:buChar char="n"/>
                        <a:tabLst/>
                      </a:pPr>
                      <a:r>
                        <a:rPr kumimoji="1" lang="zh-TW" altLang="en-US" sz="3200" u="none" strike="noStrike" cap="none" normalizeH="0" baseline="0" dirty="0" smtClean="0">
                          <a:ln>
                            <a:noFill/>
                          </a:ln>
                          <a:effectLst/>
                        </a:rPr>
                        <a:t>答錯均不倒扣</a:t>
                      </a:r>
                    </a:p>
                    <a:p>
                      <a:pPr marL="457200" marR="0" lvl="0" indent="-457200" algn="l" defTabSz="914400" rtl="0" eaLnBrk="1" fontAlgn="base" latinLnBrk="0" hangingPunct="1">
                        <a:lnSpc>
                          <a:spcPct val="100000"/>
                        </a:lnSpc>
                        <a:spcBef>
                          <a:spcPct val="20000"/>
                        </a:spcBef>
                        <a:spcAft>
                          <a:spcPct val="0"/>
                        </a:spcAft>
                        <a:buClr>
                          <a:srgbClr val="000000"/>
                        </a:buClr>
                        <a:buSzTx/>
                        <a:buFont typeface="Wingdings" pitchFamily="2" charset="2"/>
                        <a:buChar char="n"/>
                        <a:tabLst/>
                      </a:pPr>
                      <a:r>
                        <a:rPr kumimoji="1" lang="zh-TW" altLang="en-US" sz="3200" u="none" strike="noStrike" cap="none" normalizeH="0" baseline="0" dirty="0" smtClean="0">
                          <a:ln>
                            <a:noFill/>
                          </a:ln>
                          <a:effectLst/>
                        </a:rPr>
                        <a:t>各科成績採</a:t>
                      </a:r>
                      <a:r>
                        <a:rPr kumimoji="1" lang="en-US" altLang="zh-TW" sz="3200" u="none" strike="noStrike" cap="none" normalizeH="0" baseline="0" dirty="0" smtClean="0">
                          <a:ln>
                            <a:noFill/>
                          </a:ln>
                          <a:effectLst/>
                        </a:rPr>
                        <a:t>15</a:t>
                      </a:r>
                      <a:r>
                        <a:rPr kumimoji="1" lang="zh-TW" altLang="en-US" sz="3200" u="none" strike="noStrike" cap="none" normalizeH="0" baseline="0" dirty="0" smtClean="0">
                          <a:ln>
                            <a:noFill/>
                          </a:ln>
                          <a:effectLst/>
                        </a:rPr>
                        <a:t>級分制</a:t>
                      </a:r>
                      <a:endParaRPr kumimoji="1" lang="zh-TW" altLang="en-US" sz="3200" b="0" i="0" u="none" strike="noStrike" cap="none" normalizeH="0" baseline="0" dirty="0" smtClean="0">
                        <a:ln>
                          <a:noFill/>
                        </a:ln>
                        <a:solidFill>
                          <a:schemeClr val="tx1"/>
                        </a:solidFill>
                        <a:effectLst/>
                        <a:latin typeface="華康中圓體" pitchFamily="49" charset="-120"/>
                        <a:ea typeface="華康中圓體" pitchFamily="49" charset="-12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0" y="188640"/>
            <a:ext cx="8229600" cy="1143000"/>
          </a:xfrm>
        </p:spPr>
        <p:txBody>
          <a:bodyPr>
            <a:normAutofit/>
          </a:bodyPr>
          <a:lstStyle/>
          <a:p>
            <a:r>
              <a:rPr lang="zh-TW" altLang="en-US" dirty="0" smtClean="0">
                <a:solidFill>
                  <a:srgbClr val="FFFF00"/>
                </a:solidFill>
                <a:latin typeface="華康POP1體W7(P)" pitchFamily="82" charset="-120"/>
                <a:ea typeface="華康POP1體W7(P)" pitchFamily="82" charset="-120"/>
              </a:rPr>
              <a:t>三大考試－英聽</a:t>
            </a:r>
          </a:p>
        </p:txBody>
      </p:sp>
      <p:graphicFrame>
        <p:nvGraphicFramePr>
          <p:cNvPr id="4" name="Group 95"/>
          <p:cNvGraphicFramePr>
            <a:graphicFrameLocks/>
          </p:cNvGraphicFramePr>
          <p:nvPr>
            <p:extLst>
              <p:ext uri="{D42A27DB-BD31-4B8C-83A1-F6EECF244321}">
                <p14:modId xmlns:p14="http://schemas.microsoft.com/office/powerpoint/2010/main" val="3542956226"/>
              </p:ext>
            </p:extLst>
          </p:nvPr>
        </p:nvGraphicFramePr>
        <p:xfrm>
          <a:off x="323850" y="1268413"/>
          <a:ext cx="8605868" cy="5134228"/>
        </p:xfrm>
        <a:graphic>
          <a:graphicData uri="http://schemas.openxmlformats.org/drawingml/2006/table">
            <a:tbl>
              <a:tblPr>
                <a:tableStyleId>{1FECB4D8-DB02-4DC6-A0A2-4F2EBAE1DC90}</a:tableStyleId>
              </a:tblPr>
              <a:tblGrid>
                <a:gridCol w="2319324"/>
                <a:gridCol w="6286544"/>
              </a:tblGrid>
              <a:tr h="536575">
                <a:tc>
                  <a:txBody>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None/>
                        <a:tabLst/>
                      </a:pPr>
                      <a:r>
                        <a:rPr kumimoji="1" lang="zh-TW" altLang="en-US" sz="3200" u="none" strike="noStrike" cap="none" normalizeH="0" baseline="0" dirty="0" smtClean="0">
                          <a:ln>
                            <a:noFill/>
                          </a:ln>
                          <a:effectLst/>
                        </a:rPr>
                        <a:t>考試日期</a:t>
                      </a:r>
                      <a:endParaRPr kumimoji="1" lang="zh-TW" altLang="en-US" sz="3200" b="0" i="0" u="none" strike="noStrike" cap="none" normalizeH="0" baseline="0" dirty="0" smtClean="0">
                        <a:ln>
                          <a:noFill/>
                        </a:ln>
                        <a:solidFill>
                          <a:schemeClr val="tx1"/>
                        </a:solidFill>
                        <a:effectLst/>
                        <a:latin typeface="華康中圓體" pitchFamily="49" charset="-120"/>
                        <a:ea typeface="華康中圓體" pitchFamily="49" charset="-12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1" lang="zh-TW" altLang="en-US" sz="4000" u="none" strike="noStrike" cap="none" normalizeH="0" baseline="0" dirty="0" smtClean="0">
                          <a:ln>
                            <a:noFill/>
                          </a:ln>
                          <a:solidFill>
                            <a:srgbClr val="FF0000"/>
                          </a:solidFill>
                          <a:effectLst/>
                          <a:latin typeface="華康中特圓體" pitchFamily="49" charset="-120"/>
                          <a:ea typeface="華康中特圓體" pitchFamily="49" charset="-120"/>
                        </a:rPr>
                        <a:t>第一次：</a:t>
                      </a:r>
                      <a:r>
                        <a:rPr kumimoji="1" lang="en-US" altLang="zh-TW" sz="4000" u="none" strike="noStrike" cap="none" normalizeH="0" baseline="0" dirty="0" smtClean="0">
                          <a:ln>
                            <a:noFill/>
                          </a:ln>
                          <a:solidFill>
                            <a:srgbClr val="FF0000"/>
                          </a:solidFill>
                          <a:effectLst/>
                          <a:latin typeface="華康中特圓體" pitchFamily="49" charset="-120"/>
                          <a:ea typeface="華康中特圓體" pitchFamily="49" charset="-120"/>
                        </a:rPr>
                        <a:t>104</a:t>
                      </a:r>
                      <a:r>
                        <a:rPr kumimoji="1" lang="zh-TW" altLang="en-US" sz="4000" u="none" strike="noStrike" cap="none" normalizeH="0" baseline="0" dirty="0" smtClean="0">
                          <a:ln>
                            <a:noFill/>
                          </a:ln>
                          <a:solidFill>
                            <a:srgbClr val="FF0000"/>
                          </a:solidFill>
                          <a:effectLst/>
                          <a:latin typeface="華康中特圓體" pitchFamily="49" charset="-120"/>
                          <a:ea typeface="華康中特圓體" pitchFamily="49" charset="-120"/>
                        </a:rPr>
                        <a:t>年</a:t>
                      </a:r>
                      <a:r>
                        <a:rPr kumimoji="1" lang="en-US" altLang="zh-TW" sz="4000" u="none" strike="noStrike" cap="none" normalizeH="0" baseline="0" dirty="0" smtClean="0">
                          <a:ln>
                            <a:noFill/>
                          </a:ln>
                          <a:solidFill>
                            <a:srgbClr val="FF0000"/>
                          </a:solidFill>
                          <a:effectLst/>
                          <a:latin typeface="華康中特圓體" pitchFamily="49" charset="-120"/>
                          <a:ea typeface="華康中特圓體" pitchFamily="49" charset="-120"/>
                        </a:rPr>
                        <a:t>10</a:t>
                      </a:r>
                      <a:r>
                        <a:rPr kumimoji="1" lang="zh-TW" altLang="en-US" sz="4000" u="none" strike="noStrike" cap="none" normalizeH="0" baseline="0" dirty="0" smtClean="0">
                          <a:ln>
                            <a:noFill/>
                          </a:ln>
                          <a:solidFill>
                            <a:srgbClr val="FF0000"/>
                          </a:solidFill>
                          <a:effectLst/>
                          <a:latin typeface="華康中特圓體" pitchFamily="49" charset="-120"/>
                          <a:ea typeface="華康中特圓體" pitchFamily="49" charset="-120"/>
                        </a:rPr>
                        <a:t>月</a:t>
                      </a:r>
                      <a:r>
                        <a:rPr kumimoji="1" lang="en-US" altLang="zh-TW" sz="4000" u="none" strike="noStrike" cap="none" normalizeH="0" baseline="0" dirty="0" smtClean="0">
                          <a:ln>
                            <a:noFill/>
                          </a:ln>
                          <a:solidFill>
                            <a:srgbClr val="FF0000"/>
                          </a:solidFill>
                          <a:effectLst/>
                          <a:latin typeface="華康中特圓體" pitchFamily="49" charset="-120"/>
                          <a:ea typeface="華康中特圓體" pitchFamily="49" charset="-120"/>
                        </a:rPr>
                        <a:t>24</a:t>
                      </a:r>
                      <a:r>
                        <a:rPr kumimoji="1" lang="zh-TW" altLang="en-US" sz="4000" u="none" strike="noStrike" cap="none" normalizeH="0" baseline="0" dirty="0" smtClean="0">
                          <a:ln>
                            <a:noFill/>
                          </a:ln>
                          <a:solidFill>
                            <a:srgbClr val="FF0000"/>
                          </a:solidFill>
                          <a:effectLst/>
                          <a:latin typeface="華康中特圓體" pitchFamily="49" charset="-120"/>
                          <a:ea typeface="華康中特圓體" pitchFamily="49" charset="-120"/>
                        </a:rPr>
                        <a:t>日</a:t>
                      </a:r>
                      <a:endParaRPr kumimoji="1" lang="en-US" altLang="zh-TW" sz="4000" u="none" strike="noStrike" cap="none" normalizeH="0" baseline="0" dirty="0" smtClean="0">
                        <a:ln>
                          <a:noFill/>
                        </a:ln>
                        <a:solidFill>
                          <a:srgbClr val="FF0000"/>
                        </a:solidFill>
                        <a:effectLst/>
                        <a:latin typeface="華康中特圓體" pitchFamily="49" charset="-120"/>
                        <a:ea typeface="華康中特圓體" pitchFamily="49" charset="-120"/>
                      </a:endParaRPr>
                    </a:p>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1" lang="zh-TW" altLang="en-US" sz="4000" u="none" strike="noStrike" cap="none" normalizeH="0" baseline="0" dirty="0" smtClean="0">
                          <a:ln>
                            <a:noFill/>
                          </a:ln>
                          <a:solidFill>
                            <a:srgbClr val="FF0000"/>
                          </a:solidFill>
                          <a:effectLst/>
                          <a:latin typeface="華康中特圓體" pitchFamily="49" charset="-120"/>
                          <a:ea typeface="華康中特圓體" pitchFamily="49" charset="-120"/>
                        </a:rPr>
                        <a:t>第二次：</a:t>
                      </a:r>
                      <a:r>
                        <a:rPr kumimoji="1" lang="en-US" altLang="zh-TW" sz="4000" u="none" strike="noStrike" cap="none" normalizeH="0" baseline="0" dirty="0" smtClean="0">
                          <a:ln>
                            <a:noFill/>
                          </a:ln>
                          <a:solidFill>
                            <a:srgbClr val="FF0000"/>
                          </a:solidFill>
                          <a:effectLst/>
                          <a:latin typeface="華康中特圓體" pitchFamily="49" charset="-120"/>
                          <a:ea typeface="華康中特圓體" pitchFamily="49" charset="-120"/>
                        </a:rPr>
                        <a:t>104</a:t>
                      </a:r>
                      <a:r>
                        <a:rPr kumimoji="1" lang="zh-TW" altLang="en-US" sz="4000" u="none" strike="noStrike" cap="none" normalizeH="0" baseline="0" dirty="0" smtClean="0">
                          <a:ln>
                            <a:noFill/>
                          </a:ln>
                          <a:solidFill>
                            <a:srgbClr val="FF0000"/>
                          </a:solidFill>
                          <a:effectLst/>
                          <a:latin typeface="華康中特圓體" pitchFamily="49" charset="-120"/>
                          <a:ea typeface="華康中特圓體" pitchFamily="49" charset="-120"/>
                        </a:rPr>
                        <a:t>年</a:t>
                      </a:r>
                      <a:r>
                        <a:rPr kumimoji="1" lang="en-US" altLang="zh-TW" sz="4000" u="none" strike="noStrike" cap="none" normalizeH="0" baseline="0" dirty="0" smtClean="0">
                          <a:ln>
                            <a:noFill/>
                          </a:ln>
                          <a:solidFill>
                            <a:srgbClr val="FF0000"/>
                          </a:solidFill>
                          <a:effectLst/>
                          <a:latin typeface="華康中特圓體" pitchFamily="49" charset="-120"/>
                          <a:ea typeface="華康中特圓體" pitchFamily="49" charset="-120"/>
                        </a:rPr>
                        <a:t>12</a:t>
                      </a:r>
                      <a:r>
                        <a:rPr kumimoji="1" lang="zh-TW" altLang="en-US" sz="4000" u="none" strike="noStrike" cap="none" normalizeH="0" baseline="0" dirty="0" smtClean="0">
                          <a:ln>
                            <a:noFill/>
                          </a:ln>
                          <a:solidFill>
                            <a:srgbClr val="FF0000"/>
                          </a:solidFill>
                          <a:effectLst/>
                          <a:latin typeface="華康中特圓體" pitchFamily="49" charset="-120"/>
                          <a:ea typeface="華康中特圓體" pitchFamily="49" charset="-120"/>
                        </a:rPr>
                        <a:t>月</a:t>
                      </a:r>
                      <a:r>
                        <a:rPr kumimoji="1" lang="en-US" altLang="zh-TW" sz="4000" u="none" strike="noStrike" cap="none" normalizeH="0" baseline="0" dirty="0" smtClean="0">
                          <a:ln>
                            <a:noFill/>
                          </a:ln>
                          <a:solidFill>
                            <a:srgbClr val="FF0000"/>
                          </a:solidFill>
                          <a:effectLst/>
                          <a:latin typeface="華康中特圓體" pitchFamily="49" charset="-120"/>
                          <a:ea typeface="華康中特圓體" pitchFamily="49" charset="-120"/>
                        </a:rPr>
                        <a:t>12</a:t>
                      </a:r>
                      <a:r>
                        <a:rPr kumimoji="1" lang="zh-TW" altLang="en-US" sz="4000" u="none" strike="noStrike" cap="none" normalizeH="0" baseline="0" dirty="0" smtClean="0">
                          <a:ln>
                            <a:noFill/>
                          </a:ln>
                          <a:solidFill>
                            <a:srgbClr val="FF0000"/>
                          </a:solidFill>
                          <a:effectLst/>
                          <a:latin typeface="華康中特圓體" pitchFamily="49" charset="-120"/>
                          <a:ea typeface="華康中特圓體" pitchFamily="49" charset="-120"/>
                        </a:rPr>
                        <a:t>日</a:t>
                      </a:r>
                      <a:endParaRPr kumimoji="1" lang="en-US" altLang="zh-TW" sz="2800" b="0" i="0" u="none" strike="noStrike" cap="none" normalizeH="0" baseline="0" dirty="0" smtClean="0">
                        <a:ln>
                          <a:noFill/>
                        </a:ln>
                        <a:solidFill>
                          <a:srgbClr val="FF0000"/>
                        </a:solidFill>
                        <a:effectLst/>
                        <a:latin typeface="華康中特圓體" pitchFamily="49" charset="-120"/>
                        <a:ea typeface="華康中特圓體" pitchFamily="49" charset="-12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924813">
                <a:tc>
                  <a:txBody>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None/>
                        <a:tabLst/>
                      </a:pPr>
                      <a:r>
                        <a:rPr kumimoji="1" lang="zh-TW" altLang="en-US" sz="3200" u="none" strike="noStrike" cap="none" normalizeH="0" baseline="0" dirty="0" smtClean="0">
                          <a:ln>
                            <a:noFill/>
                          </a:ln>
                          <a:effectLst/>
                        </a:rPr>
                        <a:t>測驗範圍</a:t>
                      </a:r>
                      <a:endParaRPr kumimoji="1" lang="zh-TW" altLang="en-US" sz="3200" b="0" i="0" u="none" strike="noStrike" cap="none" normalizeH="0" baseline="0" dirty="0" smtClean="0">
                        <a:ln>
                          <a:noFill/>
                        </a:ln>
                        <a:solidFill>
                          <a:schemeClr val="tx1"/>
                        </a:solidFill>
                        <a:effectLst/>
                        <a:latin typeface="華康中圓體" pitchFamily="49" charset="-120"/>
                        <a:ea typeface="華康中圓體" pitchFamily="49" charset="-12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457200" marR="0" lvl="0" indent="-457200" algn="l" defTabSz="914400" rtl="0" eaLnBrk="1" fontAlgn="base" latinLnBrk="0" hangingPunct="1">
                        <a:lnSpc>
                          <a:spcPct val="100000"/>
                        </a:lnSpc>
                        <a:spcBef>
                          <a:spcPct val="20000"/>
                        </a:spcBef>
                        <a:spcAft>
                          <a:spcPct val="0"/>
                        </a:spcAft>
                        <a:buClr>
                          <a:schemeClr val="tx1"/>
                        </a:buClr>
                        <a:buSzTx/>
                        <a:buFont typeface="Wingdings" pitchFamily="2" charset="2"/>
                        <a:buNone/>
                        <a:tabLst/>
                        <a:defRPr/>
                      </a:pPr>
                      <a:r>
                        <a:rPr kumimoji="1" lang="zh-TW" altLang="en-US" sz="3200" u="none" strike="noStrike" cap="none" normalizeH="0" baseline="0" dirty="0" smtClean="0">
                          <a:ln>
                            <a:noFill/>
                          </a:ln>
                          <a:effectLst/>
                        </a:rPr>
                        <a:t>涵蓋第一至第四學期的「英文」</a:t>
                      </a:r>
                      <a:endParaRPr kumimoji="1" lang="zh-TW" altLang="en-US" sz="3200" b="0" i="0" u="none" strike="noStrike" cap="none" normalizeH="0" baseline="0" dirty="0" smtClean="0">
                        <a:ln>
                          <a:noFill/>
                        </a:ln>
                        <a:solidFill>
                          <a:schemeClr val="tx1"/>
                        </a:solidFill>
                        <a:effectLst/>
                        <a:latin typeface="華康中圓體" pitchFamily="49" charset="-120"/>
                        <a:ea typeface="華康中圓體" pitchFamily="49" charset="-12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47688">
                <a:tc>
                  <a:txBody>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None/>
                        <a:tabLst/>
                      </a:pPr>
                      <a:r>
                        <a:rPr kumimoji="1" lang="zh-TW" altLang="en-US" sz="3200" u="none" strike="noStrike" cap="none" normalizeH="0" baseline="0" dirty="0" smtClean="0">
                          <a:ln>
                            <a:noFill/>
                          </a:ln>
                          <a:effectLst/>
                        </a:rPr>
                        <a:t>測驗題型</a:t>
                      </a:r>
                      <a:endParaRPr kumimoji="1" lang="zh-TW" altLang="en-US" sz="3200" b="0" i="0" u="none" strike="noStrike" cap="none" normalizeH="0" baseline="0" dirty="0" smtClean="0">
                        <a:ln>
                          <a:noFill/>
                        </a:ln>
                        <a:solidFill>
                          <a:schemeClr val="tx1"/>
                        </a:solidFill>
                        <a:effectLst/>
                        <a:latin typeface="華康中圓體" pitchFamily="49" charset="-120"/>
                        <a:ea typeface="華康中圓體" pitchFamily="49" charset="-12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defRPr/>
                      </a:pPr>
                      <a:r>
                        <a:rPr kumimoji="1" lang="zh-TW" altLang="en-US" sz="3200" u="none" strike="noStrike" cap="none" normalizeH="0" baseline="0" dirty="0" smtClean="0">
                          <a:ln>
                            <a:noFill/>
                          </a:ln>
                          <a:effectLst/>
                        </a:rPr>
                        <a:t>皆為四選一的選擇題，整卷共</a:t>
                      </a:r>
                      <a:r>
                        <a:rPr kumimoji="1" lang="en-US" altLang="zh-TW" sz="3200" u="none" strike="noStrike" cap="none" normalizeH="0" baseline="0" dirty="0" smtClean="0">
                          <a:ln>
                            <a:noFill/>
                          </a:ln>
                          <a:effectLst/>
                        </a:rPr>
                        <a:t>40</a:t>
                      </a:r>
                      <a:r>
                        <a:rPr kumimoji="1" lang="zh-TW" altLang="en-US" sz="3200" u="none" strike="noStrike" cap="none" normalizeH="0" baseline="0" dirty="0" smtClean="0">
                          <a:ln>
                            <a:noFill/>
                          </a:ln>
                          <a:effectLst/>
                        </a:rPr>
                        <a:t>題。共含四大題：「看圖辨義」、「對答」、「簡短對話」與「短文聽解」</a:t>
                      </a:r>
                      <a:endParaRPr kumimoji="1" lang="en-US" altLang="zh-TW" sz="3200" b="0" i="0" u="none" strike="noStrike" cap="none" normalizeH="0" baseline="0" dirty="0" smtClean="0">
                        <a:ln>
                          <a:noFill/>
                        </a:ln>
                        <a:solidFill>
                          <a:schemeClr val="tx1"/>
                        </a:solidFill>
                        <a:effectLst/>
                        <a:latin typeface="華康中圓體" pitchFamily="49" charset="-120"/>
                        <a:ea typeface="華康中圓體" pitchFamily="49" charset="-12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22375">
                <a:tc>
                  <a:txBody>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None/>
                        <a:tabLst/>
                      </a:pPr>
                      <a:r>
                        <a:rPr kumimoji="1" lang="zh-TW" altLang="en-US" sz="3200" u="none" strike="noStrike" cap="none" normalizeH="0" baseline="0" dirty="0" smtClean="0">
                          <a:ln>
                            <a:noFill/>
                          </a:ln>
                          <a:effectLst/>
                        </a:rPr>
                        <a:t>成績計算</a:t>
                      </a:r>
                      <a:endParaRPr kumimoji="1" lang="zh-TW" altLang="en-US" sz="3200" b="0" i="0" u="none" strike="noStrike" cap="none" normalizeH="0" baseline="0" dirty="0" smtClean="0">
                        <a:ln>
                          <a:noFill/>
                        </a:ln>
                        <a:solidFill>
                          <a:schemeClr val="tx1"/>
                        </a:solidFill>
                        <a:effectLst/>
                        <a:latin typeface="華康中圓體" pitchFamily="49" charset="-120"/>
                        <a:ea typeface="華康中圓體" pitchFamily="49" charset="-12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457200" marR="0" lvl="0" indent="-457200" algn="l" defTabSz="914400" rtl="0" eaLnBrk="1" fontAlgn="base" latinLnBrk="0" hangingPunct="1">
                        <a:lnSpc>
                          <a:spcPct val="100000"/>
                        </a:lnSpc>
                        <a:spcBef>
                          <a:spcPct val="20000"/>
                        </a:spcBef>
                        <a:spcAft>
                          <a:spcPct val="0"/>
                        </a:spcAft>
                        <a:buClr>
                          <a:srgbClr val="000000"/>
                        </a:buClr>
                        <a:buSzTx/>
                        <a:buFont typeface="Wingdings" pitchFamily="2" charset="2"/>
                        <a:buNone/>
                        <a:tabLst/>
                      </a:pPr>
                      <a:r>
                        <a:rPr kumimoji="1" lang="zh-TW" altLang="en-US" sz="3200" u="none" strike="noStrike" cap="none" normalizeH="0" baseline="0" dirty="0" smtClean="0">
                          <a:ln>
                            <a:noFill/>
                          </a:ln>
                          <a:effectLst/>
                        </a:rPr>
                        <a:t>採等級制。分</a:t>
                      </a:r>
                      <a:r>
                        <a:rPr kumimoji="1" lang="en-US" altLang="zh-TW" sz="3200" u="none" strike="noStrike" cap="none" normalizeH="0" baseline="0" dirty="0" smtClean="0">
                          <a:ln>
                            <a:noFill/>
                          </a:ln>
                          <a:effectLst/>
                        </a:rPr>
                        <a:t>A</a:t>
                      </a:r>
                      <a:r>
                        <a:rPr kumimoji="1" lang="zh-TW" altLang="en-US" sz="3200" u="none" strike="noStrike" cap="none" normalizeH="0" baseline="0" dirty="0" smtClean="0">
                          <a:ln>
                            <a:noFill/>
                          </a:ln>
                          <a:effectLst/>
                        </a:rPr>
                        <a:t>、</a:t>
                      </a:r>
                      <a:r>
                        <a:rPr kumimoji="1" lang="en-US" altLang="zh-TW" sz="3200" u="none" strike="noStrike" cap="none" normalizeH="0" baseline="0" dirty="0" smtClean="0">
                          <a:ln>
                            <a:noFill/>
                          </a:ln>
                          <a:effectLst/>
                        </a:rPr>
                        <a:t>B</a:t>
                      </a:r>
                      <a:r>
                        <a:rPr kumimoji="1" lang="zh-TW" altLang="en-US" sz="3200" u="none" strike="noStrike" cap="none" normalizeH="0" baseline="0" dirty="0" smtClean="0">
                          <a:ln>
                            <a:noFill/>
                          </a:ln>
                          <a:effectLst/>
                        </a:rPr>
                        <a:t>、</a:t>
                      </a:r>
                      <a:r>
                        <a:rPr kumimoji="1" lang="en-US" altLang="zh-TW" sz="3200" u="none" strike="noStrike" cap="none" normalizeH="0" baseline="0" dirty="0" smtClean="0">
                          <a:ln>
                            <a:noFill/>
                          </a:ln>
                          <a:effectLst/>
                        </a:rPr>
                        <a:t>C</a:t>
                      </a:r>
                      <a:r>
                        <a:rPr kumimoji="1" lang="zh-TW" altLang="en-US" sz="3200" u="none" strike="noStrike" cap="none" normalizeH="0" baseline="0" dirty="0" smtClean="0">
                          <a:ln>
                            <a:noFill/>
                          </a:ln>
                          <a:effectLst/>
                        </a:rPr>
                        <a:t>、</a:t>
                      </a:r>
                      <a:r>
                        <a:rPr kumimoji="1" lang="en-US" altLang="zh-TW" sz="3200" u="none" strike="noStrike" cap="none" normalizeH="0" baseline="0" dirty="0" smtClean="0">
                          <a:ln>
                            <a:noFill/>
                          </a:ln>
                          <a:effectLst/>
                        </a:rPr>
                        <a:t>F</a:t>
                      </a:r>
                      <a:r>
                        <a:rPr kumimoji="1" lang="zh-TW" altLang="en-US" sz="3200" u="none" strike="noStrike" cap="none" normalizeH="0" baseline="0" dirty="0" smtClean="0">
                          <a:ln>
                            <a:noFill/>
                          </a:ln>
                          <a:effectLst/>
                        </a:rPr>
                        <a:t>。</a:t>
                      </a:r>
                      <a:endParaRPr kumimoji="1" lang="zh-TW" altLang="en-US" sz="3200" b="0" i="0" u="none" strike="noStrike" cap="none" normalizeH="0" baseline="0" dirty="0" smtClean="0">
                        <a:ln>
                          <a:noFill/>
                        </a:ln>
                        <a:solidFill>
                          <a:srgbClr val="FF0066"/>
                        </a:solidFill>
                        <a:effectLst/>
                        <a:latin typeface="華康中圓體" pitchFamily="49" charset="-120"/>
                        <a:ea typeface="華康中圓體" pitchFamily="49" charset="-12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53752"/>
            <a:ext cx="8229600" cy="1143000"/>
          </a:xfrm>
        </p:spPr>
        <p:txBody>
          <a:bodyPr>
            <a:normAutofit/>
          </a:bodyPr>
          <a:lstStyle/>
          <a:p>
            <a:r>
              <a:rPr lang="zh-TW" altLang="en-US" dirty="0" smtClean="0">
                <a:solidFill>
                  <a:srgbClr val="FFFF00"/>
                </a:solidFill>
                <a:latin typeface="華康POP1體W7(P)" pitchFamily="82" charset="-120"/>
                <a:ea typeface="華康POP1體W7(P)" pitchFamily="82" charset="-120"/>
              </a:rPr>
              <a:t>三大考試－術科</a:t>
            </a:r>
          </a:p>
        </p:txBody>
      </p:sp>
      <p:graphicFrame>
        <p:nvGraphicFramePr>
          <p:cNvPr id="5" name="Group 28"/>
          <p:cNvGraphicFramePr>
            <a:graphicFrameLocks/>
          </p:cNvGraphicFramePr>
          <p:nvPr/>
        </p:nvGraphicFramePr>
        <p:xfrm>
          <a:off x="755576" y="1052736"/>
          <a:ext cx="7740651" cy="5478002"/>
        </p:xfrm>
        <a:graphic>
          <a:graphicData uri="http://schemas.openxmlformats.org/drawingml/2006/table">
            <a:tbl>
              <a:tblPr>
                <a:tableStyleId>{6E25E649-3F16-4E02-A733-19D2CDBF48F0}</a:tableStyleId>
              </a:tblPr>
              <a:tblGrid>
                <a:gridCol w="987159"/>
                <a:gridCol w="5277537"/>
                <a:gridCol w="1475955"/>
              </a:tblGrid>
              <a:tr h="777297">
                <a:tc>
                  <a:txBody>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None/>
                        <a:tabLst/>
                      </a:pPr>
                      <a:r>
                        <a:rPr kumimoji="1" lang="zh-TW" altLang="en-US" sz="2800" u="none" strike="noStrike" cap="none" normalizeH="0" baseline="0" dirty="0" smtClean="0">
                          <a:ln>
                            <a:noFill/>
                          </a:ln>
                          <a:effectLst/>
                        </a:rPr>
                        <a:t>考試科目</a:t>
                      </a:r>
                      <a:endParaRPr kumimoji="1" lang="zh-TW" altLang="en-US" sz="2800" b="0" i="0" u="none" strike="noStrike" cap="none" normalizeH="0" baseline="0" dirty="0" smtClean="0">
                        <a:ln>
                          <a:noFill/>
                        </a:ln>
                        <a:solidFill>
                          <a:schemeClr val="tx1"/>
                        </a:solidFill>
                        <a:effectLst/>
                        <a:latin typeface="華康中圓體" pitchFamily="49" charset="-120"/>
                        <a:ea typeface="華康中圓體" pitchFamily="49" charset="-12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None/>
                        <a:tabLst/>
                      </a:pPr>
                      <a:r>
                        <a:rPr kumimoji="1" lang="zh-TW" altLang="en-US" sz="2800" u="none" strike="noStrike" cap="none" normalizeH="0" baseline="0" dirty="0" smtClean="0">
                          <a:ln>
                            <a:noFill/>
                          </a:ln>
                          <a:effectLst/>
                        </a:rPr>
                        <a:t>考試項目</a:t>
                      </a:r>
                      <a:endParaRPr kumimoji="1" lang="zh-TW" altLang="en-US" sz="2800" b="0" i="0" u="none" strike="noStrike" cap="none" normalizeH="0" baseline="0" dirty="0" smtClean="0">
                        <a:ln>
                          <a:noFill/>
                        </a:ln>
                        <a:solidFill>
                          <a:schemeClr val="tx1"/>
                        </a:solidFill>
                        <a:effectLst/>
                        <a:latin typeface="華康中圓體" pitchFamily="49" charset="-120"/>
                        <a:ea typeface="華康中圓體" pitchFamily="49" charset="-12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None/>
                        <a:tabLst/>
                      </a:pPr>
                      <a:r>
                        <a:rPr kumimoji="1" lang="zh-TW" altLang="en-US" sz="2800" b="0" i="0" u="none" strike="noStrike" cap="none" normalizeH="0" baseline="0" dirty="0" smtClean="0">
                          <a:ln>
                            <a:noFill/>
                          </a:ln>
                          <a:solidFill>
                            <a:schemeClr val="tx1"/>
                          </a:solidFill>
                          <a:effectLst/>
                          <a:latin typeface="華康中圓體" pitchFamily="49" charset="-120"/>
                          <a:ea typeface="華康中圓體" pitchFamily="49" charset="-120"/>
                        </a:rPr>
                        <a:t>考試</a:t>
                      </a:r>
                      <a:endParaRPr kumimoji="1" lang="en-US" altLang="zh-TW" sz="2800" b="0" i="0" u="none" strike="noStrike" cap="none" normalizeH="0" baseline="0" dirty="0" smtClean="0">
                        <a:ln>
                          <a:noFill/>
                        </a:ln>
                        <a:solidFill>
                          <a:schemeClr val="tx1"/>
                        </a:solidFill>
                        <a:effectLst/>
                        <a:latin typeface="華康中圓體" pitchFamily="49" charset="-120"/>
                        <a:ea typeface="華康中圓體" pitchFamily="49" charset="-120"/>
                      </a:endParaRPr>
                    </a:p>
                    <a:p>
                      <a:pPr marL="0" marR="0" lvl="0" indent="0" algn="ctr" defTabSz="914400" rtl="0" eaLnBrk="1" fontAlgn="base" latinLnBrk="0" hangingPunct="1">
                        <a:lnSpc>
                          <a:spcPct val="100000"/>
                        </a:lnSpc>
                        <a:spcBef>
                          <a:spcPct val="20000"/>
                        </a:spcBef>
                        <a:spcAft>
                          <a:spcPct val="0"/>
                        </a:spcAft>
                        <a:buClrTx/>
                        <a:buSzTx/>
                        <a:buFont typeface="Wingdings" pitchFamily="2" charset="2"/>
                        <a:buNone/>
                        <a:tabLst/>
                      </a:pPr>
                      <a:r>
                        <a:rPr kumimoji="1" lang="zh-TW" altLang="en-US" sz="2800" b="0" i="0" u="none" strike="noStrike" cap="none" normalizeH="0" baseline="0" dirty="0" smtClean="0">
                          <a:ln>
                            <a:noFill/>
                          </a:ln>
                          <a:solidFill>
                            <a:schemeClr val="tx1"/>
                          </a:solidFill>
                          <a:effectLst/>
                          <a:latin typeface="華康中圓體" pitchFamily="49" charset="-120"/>
                          <a:ea typeface="華康中圓體" pitchFamily="49" charset="-120"/>
                        </a:rPr>
                        <a:t>日期</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36360">
                <a:tc>
                  <a:txBody>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None/>
                        <a:tabLst/>
                      </a:pPr>
                      <a:r>
                        <a:rPr kumimoji="1" lang="zh-TW" altLang="en-US" sz="2800" u="none" strike="noStrike" cap="none" normalizeH="0" baseline="0" smtClean="0">
                          <a:ln>
                            <a:noFill/>
                          </a:ln>
                          <a:effectLst/>
                        </a:rPr>
                        <a:t>美術</a:t>
                      </a:r>
                      <a:endParaRPr kumimoji="1" lang="zh-TW" altLang="en-US" sz="2800" b="0" i="0" u="none" strike="noStrike" cap="none" normalizeH="0" baseline="0" smtClean="0">
                        <a:ln>
                          <a:noFill/>
                        </a:ln>
                        <a:solidFill>
                          <a:schemeClr val="tx1"/>
                        </a:solidFill>
                        <a:effectLst/>
                        <a:latin typeface="華康中圓體" pitchFamily="49" charset="-120"/>
                        <a:ea typeface="華康中圓體" pitchFamily="49" charset="-12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1" lang="zh-TW" altLang="en-US" sz="2800" u="none" strike="noStrike" cap="none" normalizeH="0" baseline="0" dirty="0" smtClean="0">
                          <a:ln>
                            <a:noFill/>
                          </a:ln>
                          <a:effectLst/>
                        </a:rPr>
                        <a:t>素描、彩繪技法、創意表現</a:t>
                      </a:r>
                    </a:p>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1" lang="zh-TW" altLang="en-US" sz="2800" u="none" strike="noStrike" cap="none" normalizeH="0" baseline="0" dirty="0" smtClean="0">
                          <a:ln>
                            <a:noFill/>
                          </a:ln>
                          <a:effectLst/>
                        </a:rPr>
                        <a:t>水墨書畫、美術鑑賞 </a:t>
                      </a:r>
                      <a:endParaRPr kumimoji="1" lang="zh-TW" altLang="en-US" sz="2800" b="0" i="0" u="none" strike="noStrike" cap="none" normalizeH="0" baseline="0" dirty="0" smtClean="0">
                        <a:ln>
                          <a:noFill/>
                        </a:ln>
                        <a:solidFill>
                          <a:schemeClr val="tx1"/>
                        </a:solidFill>
                        <a:effectLst/>
                        <a:latin typeface="華康中圓體" pitchFamily="49" charset="-120"/>
                        <a:ea typeface="華康中圓體" pitchFamily="49" charset="-12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None/>
                        <a:tabLst/>
                      </a:pPr>
                      <a:r>
                        <a:rPr kumimoji="1" lang="en-US" altLang="zh-TW" sz="3600" u="none" strike="noStrike" kern="1200" cap="none" normalizeH="0" baseline="0" dirty="0" smtClean="0">
                          <a:ln>
                            <a:noFill/>
                          </a:ln>
                          <a:solidFill>
                            <a:srgbClr val="FF0000"/>
                          </a:solidFill>
                          <a:effectLst/>
                          <a:latin typeface="華康中特圓體" pitchFamily="49" charset="-120"/>
                          <a:ea typeface="華康中特圓體" pitchFamily="49" charset="-120"/>
                          <a:cs typeface="+mn-cs"/>
                        </a:rPr>
                        <a:t>1/30~</a:t>
                      </a:r>
                    </a:p>
                    <a:p>
                      <a:pPr marL="0" marR="0" lvl="0" indent="0" algn="ctr" defTabSz="914400" rtl="0" eaLnBrk="1" fontAlgn="base" latinLnBrk="0" hangingPunct="1">
                        <a:lnSpc>
                          <a:spcPct val="100000"/>
                        </a:lnSpc>
                        <a:spcBef>
                          <a:spcPct val="20000"/>
                        </a:spcBef>
                        <a:spcAft>
                          <a:spcPct val="0"/>
                        </a:spcAft>
                        <a:buClrTx/>
                        <a:buSzTx/>
                        <a:buFont typeface="Wingdings" pitchFamily="2" charset="2"/>
                        <a:buNone/>
                        <a:tabLst/>
                      </a:pPr>
                      <a:r>
                        <a:rPr kumimoji="1" lang="en-US" altLang="zh-TW" sz="3600" u="none" strike="noStrike" kern="1200" cap="none" normalizeH="0" baseline="0" dirty="0" smtClean="0">
                          <a:ln>
                            <a:noFill/>
                          </a:ln>
                          <a:solidFill>
                            <a:srgbClr val="FF0000"/>
                          </a:solidFill>
                          <a:effectLst/>
                          <a:latin typeface="華康中特圓體" pitchFamily="49" charset="-120"/>
                          <a:ea typeface="華康中特圓體" pitchFamily="49" charset="-120"/>
                          <a:cs typeface="+mn-cs"/>
                        </a:rPr>
                        <a:t>1/31</a:t>
                      </a:r>
                      <a:endParaRPr kumimoji="1" lang="zh-TW" altLang="en-US" sz="3600" u="none" strike="noStrike" kern="1200" cap="none" normalizeH="0" baseline="0" dirty="0" smtClean="0">
                        <a:ln>
                          <a:noFill/>
                        </a:ln>
                        <a:solidFill>
                          <a:srgbClr val="FF0000"/>
                        </a:solidFill>
                        <a:effectLst/>
                        <a:latin typeface="華康中特圓體" pitchFamily="49" charset="-120"/>
                        <a:ea typeface="華康中特圓體" pitchFamily="49" charset="-120"/>
                        <a:cs typeface="+mn-cs"/>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25006">
                <a:tc>
                  <a:txBody>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None/>
                        <a:tabLst/>
                      </a:pPr>
                      <a:r>
                        <a:rPr kumimoji="1" lang="zh-TW" altLang="en-US" sz="2800" u="none" strike="noStrike" cap="none" normalizeH="0" baseline="0" smtClean="0">
                          <a:ln>
                            <a:noFill/>
                          </a:ln>
                          <a:effectLst/>
                        </a:rPr>
                        <a:t>音樂</a:t>
                      </a:r>
                      <a:endParaRPr kumimoji="1" lang="zh-TW" altLang="en-US" sz="2800" b="0" i="0" u="none" strike="noStrike" cap="none" normalizeH="0" baseline="0" smtClean="0">
                        <a:ln>
                          <a:noFill/>
                        </a:ln>
                        <a:solidFill>
                          <a:schemeClr val="tx1"/>
                        </a:solidFill>
                        <a:effectLst/>
                        <a:latin typeface="華康中圓體" pitchFamily="49" charset="-120"/>
                        <a:ea typeface="華康中圓體" pitchFamily="49" charset="-12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1" lang="zh-TW" altLang="en-US" sz="2800" u="none" strike="noStrike" cap="none" normalizeH="0" baseline="0" dirty="0" smtClean="0">
                          <a:ln>
                            <a:noFill/>
                          </a:ln>
                          <a:effectLst/>
                        </a:rPr>
                        <a:t>主修、副修、樂理、聽寫、視唱 </a:t>
                      </a:r>
                      <a:endParaRPr kumimoji="1" lang="zh-TW" altLang="en-US" sz="2800" b="0" i="0" u="none" strike="noStrike" cap="none" normalizeH="0" baseline="0" dirty="0" smtClean="0">
                        <a:ln>
                          <a:noFill/>
                        </a:ln>
                        <a:solidFill>
                          <a:schemeClr val="tx1"/>
                        </a:solidFill>
                        <a:effectLst/>
                        <a:latin typeface="華康中圓體" pitchFamily="49" charset="-120"/>
                        <a:ea typeface="華康中圓體" pitchFamily="49" charset="-12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None/>
                        <a:tabLst/>
                      </a:pPr>
                      <a:r>
                        <a:rPr kumimoji="1" lang="en-US" altLang="zh-TW" sz="3600" u="none" strike="noStrike" kern="1200" cap="none" normalizeH="0" baseline="0" dirty="0" smtClean="0">
                          <a:ln>
                            <a:noFill/>
                          </a:ln>
                          <a:solidFill>
                            <a:srgbClr val="FF0000"/>
                          </a:solidFill>
                          <a:effectLst/>
                          <a:latin typeface="華康中特圓體" pitchFamily="49" charset="-120"/>
                          <a:ea typeface="華康中特圓體" pitchFamily="49" charset="-120"/>
                          <a:cs typeface="+mn-cs"/>
                        </a:rPr>
                        <a:t>2/12~</a:t>
                      </a:r>
                    </a:p>
                    <a:p>
                      <a:pPr marL="0" marR="0" lvl="0" indent="0" algn="ctr" defTabSz="914400" rtl="0" eaLnBrk="1" fontAlgn="base" latinLnBrk="0" hangingPunct="1">
                        <a:lnSpc>
                          <a:spcPct val="100000"/>
                        </a:lnSpc>
                        <a:spcBef>
                          <a:spcPct val="20000"/>
                        </a:spcBef>
                        <a:spcAft>
                          <a:spcPct val="0"/>
                        </a:spcAft>
                        <a:buClrTx/>
                        <a:buSzTx/>
                        <a:buFont typeface="Wingdings" pitchFamily="2" charset="2"/>
                        <a:buNone/>
                        <a:tabLst/>
                      </a:pPr>
                      <a:r>
                        <a:rPr kumimoji="1" lang="en-US" altLang="zh-TW" sz="3600" u="none" strike="noStrike" kern="1200" cap="none" normalizeH="0" baseline="0" dirty="0" smtClean="0">
                          <a:ln>
                            <a:noFill/>
                          </a:ln>
                          <a:solidFill>
                            <a:srgbClr val="FF0000"/>
                          </a:solidFill>
                          <a:effectLst/>
                          <a:latin typeface="華康中特圓體" pitchFamily="49" charset="-120"/>
                          <a:ea typeface="華康中特圓體" pitchFamily="49" charset="-120"/>
                          <a:cs typeface="+mn-cs"/>
                        </a:rPr>
                        <a:t>2/16</a:t>
                      </a:r>
                      <a:endParaRPr kumimoji="1" lang="zh-TW" altLang="en-US" sz="3600" u="none" strike="noStrike" kern="1200" cap="none" normalizeH="0" baseline="0" dirty="0" smtClean="0">
                        <a:ln>
                          <a:noFill/>
                        </a:ln>
                        <a:solidFill>
                          <a:srgbClr val="FF0000"/>
                        </a:solidFill>
                        <a:effectLst/>
                        <a:latin typeface="華康中特圓體" pitchFamily="49" charset="-120"/>
                        <a:ea typeface="華康中特圓體" pitchFamily="49" charset="-120"/>
                        <a:cs typeface="+mn-cs"/>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50882">
                <a:tc>
                  <a:txBody>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None/>
                        <a:tabLst/>
                      </a:pPr>
                      <a:r>
                        <a:rPr kumimoji="1" lang="zh-TW" altLang="en-US" sz="2800" u="none" strike="noStrike" cap="none" normalizeH="0" baseline="0" dirty="0" smtClean="0">
                          <a:ln>
                            <a:noFill/>
                          </a:ln>
                          <a:effectLst/>
                        </a:rPr>
                        <a:t>體育</a:t>
                      </a:r>
                      <a:endParaRPr kumimoji="1" lang="zh-TW" altLang="en-US" sz="2800" b="0" i="0" u="none" strike="noStrike" cap="none" normalizeH="0" baseline="0" dirty="0" smtClean="0">
                        <a:ln>
                          <a:noFill/>
                        </a:ln>
                        <a:solidFill>
                          <a:schemeClr val="tx1"/>
                        </a:solidFill>
                        <a:effectLst/>
                        <a:latin typeface="華康中圓體" pitchFamily="49" charset="-120"/>
                        <a:ea typeface="華康中圓體" pitchFamily="49" charset="-12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1" lang="en-US" altLang="zh-TW" sz="2800" u="none" strike="noStrike" cap="none" normalizeH="0" baseline="0" dirty="0" smtClean="0">
                          <a:ln>
                            <a:noFill/>
                          </a:ln>
                          <a:effectLst/>
                        </a:rPr>
                        <a:t>60</a:t>
                      </a:r>
                      <a:r>
                        <a:rPr kumimoji="1" lang="zh-TW" altLang="en-US" sz="2800" u="none" strike="noStrike" cap="none" normalizeH="0" baseline="0" dirty="0" smtClean="0">
                          <a:ln>
                            <a:noFill/>
                          </a:ln>
                          <a:effectLst/>
                        </a:rPr>
                        <a:t>公尺立姿快跑、</a:t>
                      </a:r>
                      <a:r>
                        <a:rPr kumimoji="1" lang="en-US" altLang="zh-TW" sz="2800" u="none" strike="noStrike" cap="none" normalizeH="0" baseline="0" dirty="0" smtClean="0">
                          <a:ln>
                            <a:noFill/>
                          </a:ln>
                          <a:effectLst/>
                        </a:rPr>
                        <a:t>20</a:t>
                      </a:r>
                      <a:r>
                        <a:rPr kumimoji="1" lang="zh-TW" altLang="en-US" sz="2800" u="none" strike="noStrike" cap="none" normalizeH="0" baseline="0" dirty="0" smtClean="0">
                          <a:ln>
                            <a:noFill/>
                          </a:ln>
                          <a:effectLst/>
                        </a:rPr>
                        <a:t>秒反覆側步</a:t>
                      </a:r>
                    </a:p>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1" lang="zh-TW" altLang="en-US" sz="2800" u="none" strike="noStrike" cap="none" normalizeH="0" baseline="0" dirty="0" smtClean="0">
                          <a:ln>
                            <a:noFill/>
                          </a:ln>
                          <a:effectLst/>
                        </a:rPr>
                        <a:t>一分鐘屈膝仰臥起坐</a:t>
                      </a:r>
                    </a:p>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1" lang="zh-TW" altLang="en-US" sz="2800" u="none" strike="noStrike" cap="none" normalizeH="0" baseline="0" dirty="0" smtClean="0">
                          <a:ln>
                            <a:noFill/>
                          </a:ln>
                          <a:effectLst/>
                        </a:rPr>
                        <a:t>立定連續三次跳、</a:t>
                      </a:r>
                      <a:r>
                        <a:rPr kumimoji="1" lang="en-US" altLang="zh-TW" sz="2800" u="none" strike="noStrike" cap="none" normalizeH="0" baseline="0" dirty="0" smtClean="0">
                          <a:ln>
                            <a:noFill/>
                          </a:ln>
                          <a:effectLst/>
                        </a:rPr>
                        <a:t>1600</a:t>
                      </a:r>
                      <a:r>
                        <a:rPr kumimoji="1" lang="zh-TW" altLang="en-US" sz="2800" u="none" strike="noStrike" cap="none" normalizeH="0" baseline="0" dirty="0" smtClean="0">
                          <a:ln>
                            <a:noFill/>
                          </a:ln>
                          <a:effectLst/>
                        </a:rPr>
                        <a:t>公尺跑走 </a:t>
                      </a:r>
                      <a:endParaRPr kumimoji="1" lang="zh-TW" altLang="en-US" sz="2800" b="0" i="0" u="none" strike="noStrike" cap="none" normalizeH="0" baseline="0" dirty="0" smtClean="0">
                        <a:ln>
                          <a:noFill/>
                        </a:ln>
                        <a:solidFill>
                          <a:schemeClr val="tx1"/>
                        </a:solidFill>
                        <a:effectLst/>
                        <a:latin typeface="華康中圓體" pitchFamily="49" charset="-120"/>
                        <a:ea typeface="華康中圓體" pitchFamily="49" charset="-12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None/>
                        <a:tabLst/>
                      </a:pPr>
                      <a:r>
                        <a:rPr kumimoji="1" lang="en-US" altLang="zh-TW" sz="3600" u="none" strike="noStrike" kern="1200" cap="none" normalizeH="0" baseline="0" dirty="0" smtClean="0">
                          <a:ln>
                            <a:noFill/>
                          </a:ln>
                          <a:solidFill>
                            <a:srgbClr val="FF0000"/>
                          </a:solidFill>
                          <a:effectLst/>
                          <a:latin typeface="華康中特圓體" pitchFamily="49" charset="-120"/>
                          <a:ea typeface="華康中特圓體" pitchFamily="49" charset="-120"/>
                          <a:cs typeface="+mn-cs"/>
                        </a:rPr>
                        <a:t>1/27~</a:t>
                      </a:r>
                    </a:p>
                    <a:p>
                      <a:pPr marL="0" marR="0" lvl="0" indent="0" algn="ctr" defTabSz="914400" rtl="0" eaLnBrk="1" fontAlgn="base" latinLnBrk="0" hangingPunct="1">
                        <a:lnSpc>
                          <a:spcPct val="100000"/>
                        </a:lnSpc>
                        <a:spcBef>
                          <a:spcPct val="20000"/>
                        </a:spcBef>
                        <a:spcAft>
                          <a:spcPct val="0"/>
                        </a:spcAft>
                        <a:buClrTx/>
                        <a:buSzTx/>
                        <a:buFont typeface="Wingdings" pitchFamily="2" charset="2"/>
                        <a:buNone/>
                        <a:tabLst/>
                      </a:pPr>
                      <a:r>
                        <a:rPr kumimoji="1" lang="en-US" altLang="zh-TW" sz="3600" u="none" strike="noStrike" kern="1200" cap="none" normalizeH="0" baseline="0" dirty="0" smtClean="0">
                          <a:ln>
                            <a:noFill/>
                          </a:ln>
                          <a:solidFill>
                            <a:srgbClr val="FF0000"/>
                          </a:solidFill>
                          <a:effectLst/>
                          <a:latin typeface="華康中特圓體" pitchFamily="49" charset="-120"/>
                          <a:ea typeface="華康中特圓體" pitchFamily="49" charset="-120"/>
                          <a:cs typeface="+mn-cs"/>
                        </a:rPr>
                        <a:t>1/29</a:t>
                      </a:r>
                      <a:endParaRPr kumimoji="1" lang="zh-TW" altLang="en-US" sz="3600" u="none" strike="noStrike" kern="1200" cap="none" normalizeH="0" baseline="0" dirty="0" smtClean="0">
                        <a:ln>
                          <a:noFill/>
                        </a:ln>
                        <a:solidFill>
                          <a:srgbClr val="FF0000"/>
                        </a:solidFill>
                        <a:effectLst/>
                        <a:latin typeface="華康中特圓體" pitchFamily="49" charset="-120"/>
                        <a:ea typeface="華康中特圓體" pitchFamily="49" charset="-120"/>
                        <a:cs typeface="+mn-cs"/>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23528" y="274638"/>
            <a:ext cx="8363272" cy="634082"/>
          </a:xfrm>
        </p:spPr>
        <p:txBody>
          <a:bodyPr/>
          <a:lstStyle/>
          <a:p>
            <a:r>
              <a:rPr altLang="en-US" dirty="0" smtClean="0">
                <a:solidFill>
                  <a:schemeClr val="accent6">
                    <a:lumMod val="40000"/>
                    <a:lumOff val="60000"/>
                  </a:schemeClr>
                </a:solidFill>
                <a:latin typeface="華康海報體W9" pitchFamily="81" charset="-120"/>
                <a:ea typeface="華康海報體W9" pitchFamily="81" charset="-120"/>
              </a:rPr>
              <a:t>採計術科測驗之科系（以美術為例）</a:t>
            </a:r>
            <a:endParaRPr lang="zh-TW" altLang="en-US" dirty="0">
              <a:solidFill>
                <a:schemeClr val="accent6">
                  <a:lumMod val="40000"/>
                  <a:lumOff val="60000"/>
                </a:schemeClr>
              </a:solidFill>
              <a:latin typeface="華康海報體W9" pitchFamily="81" charset="-120"/>
              <a:ea typeface="華康海報體W9" pitchFamily="81" charset="-120"/>
            </a:endParaRPr>
          </a:p>
        </p:txBody>
      </p:sp>
      <p:sp>
        <p:nvSpPr>
          <p:cNvPr id="3" name="內容版面配置區 2"/>
          <p:cNvSpPr>
            <a:spLocks noGrp="1"/>
          </p:cNvSpPr>
          <p:nvPr>
            <p:ph idx="1"/>
          </p:nvPr>
        </p:nvSpPr>
        <p:spPr/>
        <p:txBody>
          <a:bodyPr/>
          <a:lstStyle/>
          <a:p>
            <a:endParaRPr lang="zh-TW" altLang="en-US"/>
          </a:p>
        </p:txBody>
      </p:sp>
      <p:graphicFrame>
        <p:nvGraphicFramePr>
          <p:cNvPr id="43010" name="Object 2"/>
          <p:cNvGraphicFramePr>
            <a:graphicFrameLocks noChangeAspect="1"/>
          </p:cNvGraphicFramePr>
          <p:nvPr/>
        </p:nvGraphicFramePr>
        <p:xfrm>
          <a:off x="285720" y="1068832"/>
          <a:ext cx="8675223" cy="5789192"/>
        </p:xfrm>
        <a:graphic>
          <a:graphicData uri="http://schemas.openxmlformats.org/presentationml/2006/ole">
            <mc:AlternateContent xmlns:mc="http://schemas.openxmlformats.org/markup-compatibility/2006">
              <mc:Choice xmlns:v="urn:schemas-microsoft-com:vml" Requires="v">
                <p:oleObj spid="_x0000_s97303" name="PhotoImpact" r:id="rId3" imgW="14006349" imgH="6184127" progId="">
                  <p:embed/>
                </p:oleObj>
              </mc:Choice>
              <mc:Fallback>
                <p:oleObj name="PhotoImpact" r:id="rId3" imgW="14006349" imgH="6184127" progId="">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5720" y="1068832"/>
                        <a:ext cx="8675223" cy="578919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p:rand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5496" y="116632"/>
            <a:ext cx="8229600" cy="1143000"/>
          </a:xfrm>
        </p:spPr>
        <p:txBody>
          <a:bodyPr>
            <a:normAutofit/>
          </a:bodyPr>
          <a:lstStyle/>
          <a:p>
            <a:r>
              <a:rPr lang="zh-TW" altLang="en-US" dirty="0" smtClean="0">
                <a:solidFill>
                  <a:srgbClr val="FFFF00"/>
                </a:solidFill>
                <a:latin typeface="華康POP1體W7(P)" pitchFamily="82" charset="-120"/>
                <a:ea typeface="華康POP1體W7(P)" pitchFamily="82" charset="-120"/>
              </a:rPr>
              <a:t>三大考試－指考</a:t>
            </a:r>
          </a:p>
        </p:txBody>
      </p:sp>
      <p:graphicFrame>
        <p:nvGraphicFramePr>
          <p:cNvPr id="4" name="Group 97"/>
          <p:cNvGraphicFramePr>
            <a:graphicFrameLocks noGrp="1"/>
          </p:cNvGraphicFramePr>
          <p:nvPr>
            <p:extLst>
              <p:ext uri="{D42A27DB-BD31-4B8C-83A1-F6EECF244321}">
                <p14:modId xmlns:p14="http://schemas.microsoft.com/office/powerpoint/2010/main" val="1467453723"/>
              </p:ext>
            </p:extLst>
          </p:nvPr>
        </p:nvGraphicFramePr>
        <p:xfrm>
          <a:off x="500034" y="1268413"/>
          <a:ext cx="8175654" cy="4889119"/>
        </p:xfrm>
        <a:graphic>
          <a:graphicData uri="http://schemas.openxmlformats.org/drawingml/2006/table">
            <a:tbl>
              <a:tblPr>
                <a:tableStyleId>{B301B821-A1FF-4177-AEE7-76D212191A09}</a:tableStyleId>
              </a:tblPr>
              <a:tblGrid>
                <a:gridCol w="2496079"/>
                <a:gridCol w="5679575"/>
              </a:tblGrid>
              <a:tr h="504825">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1" lang="zh-TW" altLang="en-US" sz="2800" u="none" strike="noStrike" cap="none" normalizeH="0" baseline="0" dirty="0" smtClean="0">
                          <a:ln>
                            <a:noFill/>
                          </a:ln>
                          <a:effectLst/>
                        </a:rPr>
                        <a:t>考試日期</a:t>
                      </a:r>
                      <a:endParaRPr kumimoji="1" lang="zh-TW" altLang="en-US" sz="2800" b="0" i="0" u="none" strike="noStrike" cap="none" normalizeH="0" baseline="0" dirty="0" smtClean="0">
                        <a:ln>
                          <a:noFill/>
                        </a:ln>
                        <a:solidFill>
                          <a:schemeClr val="tx1"/>
                        </a:solidFill>
                        <a:effectLst/>
                        <a:latin typeface="華康中圓體" pitchFamily="49" charset="-120"/>
                        <a:ea typeface="華康中圓體" pitchFamily="49" charset="-12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1" lang="en-US" altLang="zh-TW" sz="5400" u="none" strike="noStrike" cap="none" normalizeH="0" baseline="0" dirty="0" smtClean="0">
                          <a:ln>
                            <a:noFill/>
                          </a:ln>
                          <a:solidFill>
                            <a:srgbClr val="FF0000"/>
                          </a:solidFill>
                          <a:effectLst/>
                        </a:rPr>
                        <a:t>105/7/1-3</a:t>
                      </a:r>
                      <a:endParaRPr kumimoji="1" lang="en-US" altLang="zh-TW" sz="5400" b="0" i="0" u="none" strike="noStrike" cap="none" normalizeH="0" baseline="0" dirty="0" smtClean="0">
                        <a:ln>
                          <a:noFill/>
                        </a:ln>
                        <a:solidFill>
                          <a:srgbClr val="FF0000"/>
                        </a:solidFill>
                        <a:effectLst/>
                        <a:latin typeface="華康中圓體" pitchFamily="49" charset="-120"/>
                        <a:ea typeface="華康中圓體" pitchFamily="49" charset="-12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82825">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1" lang="zh-TW" altLang="en-US" sz="2800" u="none" strike="noStrike" cap="none" normalizeH="0" baseline="0" dirty="0" smtClean="0">
                          <a:ln>
                            <a:noFill/>
                          </a:ln>
                          <a:effectLst/>
                        </a:rPr>
                        <a:t>考試科目</a:t>
                      </a:r>
                      <a:endParaRPr kumimoji="1" lang="zh-TW" altLang="en-US" sz="2800" b="0" i="0" u="none" strike="noStrike" cap="none" normalizeH="0" baseline="0" dirty="0" smtClean="0">
                        <a:ln>
                          <a:noFill/>
                        </a:ln>
                        <a:solidFill>
                          <a:schemeClr val="tx1"/>
                        </a:solidFill>
                        <a:effectLst/>
                        <a:latin typeface="華康中圓體" pitchFamily="49" charset="-120"/>
                        <a:ea typeface="華康中圓體" pitchFamily="49" charset="-12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457200" marR="0" lvl="0" indent="-457200" algn="l" defTabSz="914400" rtl="0" eaLnBrk="1" fontAlgn="base" latinLnBrk="0" hangingPunct="1">
                        <a:lnSpc>
                          <a:spcPct val="100000"/>
                        </a:lnSpc>
                        <a:spcBef>
                          <a:spcPct val="20000"/>
                        </a:spcBef>
                        <a:spcAft>
                          <a:spcPct val="0"/>
                        </a:spcAft>
                        <a:buClr>
                          <a:schemeClr val="tx1"/>
                        </a:buClr>
                        <a:buSzTx/>
                        <a:buFont typeface="Wingdings" pitchFamily="2" charset="2"/>
                        <a:buChar char="n"/>
                        <a:tabLst/>
                      </a:pPr>
                      <a:r>
                        <a:rPr kumimoji="1" lang="zh-TW" altLang="en-US" sz="2800" u="none" strike="noStrike" cap="none" normalizeH="0" baseline="0" dirty="0" smtClean="0">
                          <a:ln>
                            <a:noFill/>
                          </a:ln>
                          <a:effectLst/>
                        </a:rPr>
                        <a:t>國文、英文、數學甲（自然組數學）、數學乙（社會組數學）、歷史、地理、公民與社會、物理、化學、生物</a:t>
                      </a:r>
                    </a:p>
                    <a:p>
                      <a:pPr marL="457200" marR="0" lvl="0" indent="-457200" algn="l" defTabSz="914400" rtl="0" eaLnBrk="1" fontAlgn="base" latinLnBrk="0" hangingPunct="1">
                        <a:lnSpc>
                          <a:spcPct val="100000"/>
                        </a:lnSpc>
                        <a:spcBef>
                          <a:spcPct val="20000"/>
                        </a:spcBef>
                        <a:spcAft>
                          <a:spcPct val="0"/>
                        </a:spcAft>
                        <a:buClr>
                          <a:schemeClr val="tx1"/>
                        </a:buClr>
                        <a:buSzTx/>
                        <a:buFont typeface="Wingdings" pitchFamily="2" charset="2"/>
                        <a:buChar char="n"/>
                        <a:tabLst/>
                      </a:pPr>
                      <a:r>
                        <a:rPr kumimoji="1" lang="zh-TW" altLang="en-US" sz="2800" b="1" u="none" strike="noStrike" cap="none" normalizeH="0" baseline="0" dirty="0" smtClean="0">
                          <a:ln>
                            <a:noFill/>
                          </a:ln>
                          <a:solidFill>
                            <a:srgbClr val="FF0000"/>
                          </a:solidFill>
                          <a:effectLst/>
                        </a:rPr>
                        <a:t>十科，自行選考</a:t>
                      </a:r>
                      <a:endParaRPr kumimoji="1" lang="zh-TW" altLang="en-US" sz="2800" b="1" i="0" u="none" strike="noStrike" cap="none" normalizeH="0" baseline="0" dirty="0" smtClean="0">
                        <a:ln>
                          <a:noFill/>
                        </a:ln>
                        <a:solidFill>
                          <a:srgbClr val="FF0000"/>
                        </a:solidFill>
                        <a:effectLst/>
                        <a:latin typeface="華康中圓體" pitchFamily="49" charset="-120"/>
                        <a:ea typeface="華康中圓體" pitchFamily="49" charset="-12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41325">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1" lang="zh-TW" altLang="en-US" sz="2800" u="none" strike="noStrike" cap="none" normalizeH="0" baseline="0" smtClean="0">
                          <a:ln>
                            <a:noFill/>
                          </a:ln>
                          <a:effectLst/>
                        </a:rPr>
                        <a:t>考試範圍</a:t>
                      </a:r>
                      <a:endParaRPr kumimoji="1" lang="zh-TW" altLang="en-US" sz="2800" b="0" i="0" u="none" strike="noStrike" cap="none" normalizeH="0" baseline="0" smtClean="0">
                        <a:ln>
                          <a:noFill/>
                        </a:ln>
                        <a:solidFill>
                          <a:schemeClr val="tx1"/>
                        </a:solidFill>
                        <a:effectLst/>
                        <a:latin typeface="華康中圓體" pitchFamily="49" charset="-120"/>
                        <a:ea typeface="華康中圓體" pitchFamily="49" charset="-12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1" lang="zh-TW" altLang="en-US" sz="2800" u="none" strike="noStrike" cap="none" normalizeH="0" baseline="0" smtClean="0">
                          <a:ln>
                            <a:noFill/>
                          </a:ln>
                          <a:effectLst/>
                        </a:rPr>
                        <a:t>高中三學年必修及選修課程</a:t>
                      </a:r>
                      <a:endParaRPr kumimoji="1" lang="zh-TW" altLang="en-US" sz="2800" b="0" i="0" u="none" strike="noStrike" cap="none" normalizeH="0" baseline="0" smtClean="0">
                        <a:ln>
                          <a:noFill/>
                        </a:ln>
                        <a:solidFill>
                          <a:schemeClr val="tx1"/>
                        </a:solidFill>
                        <a:effectLst/>
                        <a:latin typeface="華康中圓體" pitchFamily="49" charset="-120"/>
                        <a:ea typeface="華康中圓體" pitchFamily="49" charset="-12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146175">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1" lang="zh-TW" altLang="en-US" sz="2800" u="none" strike="noStrike" cap="none" normalizeH="0" baseline="0" smtClean="0">
                          <a:ln>
                            <a:noFill/>
                          </a:ln>
                          <a:effectLst/>
                        </a:rPr>
                        <a:t>成績計算</a:t>
                      </a:r>
                      <a:endParaRPr kumimoji="1" lang="zh-TW" altLang="en-US" sz="2800" b="0" i="0" u="none" strike="noStrike" cap="none" normalizeH="0" baseline="0" smtClean="0">
                        <a:ln>
                          <a:noFill/>
                        </a:ln>
                        <a:solidFill>
                          <a:schemeClr val="tx1"/>
                        </a:solidFill>
                        <a:effectLst/>
                        <a:latin typeface="華康中圓體" pitchFamily="49" charset="-120"/>
                        <a:ea typeface="華康中圓體" pitchFamily="49" charset="-12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457200" marR="0" lvl="0" indent="-457200" algn="l" defTabSz="914400" rtl="0" eaLnBrk="1" fontAlgn="base" latinLnBrk="0" hangingPunct="1">
                        <a:lnSpc>
                          <a:spcPct val="100000"/>
                        </a:lnSpc>
                        <a:spcBef>
                          <a:spcPct val="20000"/>
                        </a:spcBef>
                        <a:spcAft>
                          <a:spcPct val="0"/>
                        </a:spcAft>
                        <a:buClr>
                          <a:schemeClr val="tx1"/>
                        </a:buClr>
                        <a:buSzTx/>
                        <a:buFont typeface="Wingdings" pitchFamily="2" charset="2"/>
                        <a:buChar char="n"/>
                        <a:tabLst/>
                      </a:pPr>
                      <a:r>
                        <a:rPr kumimoji="1" lang="zh-TW" altLang="en-US" sz="2800" u="none" strike="noStrike" cap="none" normalizeH="0" baseline="0" dirty="0" smtClean="0">
                          <a:ln>
                            <a:noFill/>
                          </a:ln>
                          <a:effectLst/>
                        </a:rPr>
                        <a:t>答錯均不倒扣</a:t>
                      </a:r>
                    </a:p>
                    <a:p>
                      <a:pPr marL="457200" marR="0" lvl="0" indent="-457200" algn="l" defTabSz="914400" rtl="0" eaLnBrk="1" fontAlgn="base" latinLnBrk="0" hangingPunct="1">
                        <a:lnSpc>
                          <a:spcPct val="100000"/>
                        </a:lnSpc>
                        <a:spcBef>
                          <a:spcPct val="20000"/>
                        </a:spcBef>
                        <a:spcAft>
                          <a:spcPct val="0"/>
                        </a:spcAft>
                        <a:buClr>
                          <a:schemeClr val="tx1"/>
                        </a:buClr>
                        <a:buSzTx/>
                        <a:buFont typeface="Wingdings" pitchFamily="2" charset="2"/>
                        <a:buChar char="n"/>
                        <a:tabLst/>
                      </a:pPr>
                      <a:r>
                        <a:rPr kumimoji="1" lang="zh-TW" altLang="en-US" sz="2800" u="none" strike="noStrike" cap="none" normalizeH="0" baseline="0" dirty="0" smtClean="0">
                          <a:ln>
                            <a:noFill/>
                          </a:ln>
                          <a:effectLst/>
                        </a:rPr>
                        <a:t>滿分為</a:t>
                      </a:r>
                      <a:r>
                        <a:rPr kumimoji="1" lang="en-US" altLang="zh-TW" sz="2800" u="none" strike="noStrike" cap="none" normalizeH="0" baseline="0" dirty="0" smtClean="0">
                          <a:ln>
                            <a:noFill/>
                          </a:ln>
                          <a:effectLst/>
                        </a:rPr>
                        <a:t>100</a:t>
                      </a:r>
                      <a:r>
                        <a:rPr kumimoji="1" lang="zh-TW" altLang="en-US" sz="2800" u="none" strike="noStrike" cap="none" normalizeH="0" baseline="0" dirty="0" smtClean="0">
                          <a:ln>
                            <a:noFill/>
                          </a:ln>
                          <a:effectLst/>
                        </a:rPr>
                        <a:t>分</a:t>
                      </a:r>
                      <a:endParaRPr kumimoji="1" lang="zh-TW" altLang="en-US" sz="2800" b="0" i="0" u="none" strike="noStrike" cap="none" normalizeH="0" baseline="0" dirty="0" smtClean="0">
                        <a:ln>
                          <a:noFill/>
                        </a:ln>
                        <a:solidFill>
                          <a:schemeClr val="tx1"/>
                        </a:solidFill>
                        <a:effectLst/>
                        <a:latin typeface="華康中圓體" pitchFamily="49" charset="-120"/>
                        <a:ea typeface="華康中圓體" pitchFamily="49" charset="-12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payperpost-realrank-decisions"/>
          <p:cNvPicPr>
            <a:picLocks noChangeAspect="1" noChangeArrowheads="1"/>
          </p:cNvPicPr>
          <p:nvPr/>
        </p:nvPicPr>
        <p:blipFill>
          <a:blip r:embed="rId2" cstate="print"/>
          <a:srcRect/>
          <a:stretch>
            <a:fillRect/>
          </a:stretch>
        </p:blipFill>
        <p:spPr bwMode="auto">
          <a:xfrm>
            <a:off x="1403648" y="1669880"/>
            <a:ext cx="5208021" cy="5188120"/>
          </a:xfrm>
          <a:prstGeom prst="rect">
            <a:avLst/>
          </a:prstGeom>
          <a:noFill/>
          <a:ln w="9525">
            <a:noFill/>
            <a:miter lim="800000"/>
            <a:headEnd/>
            <a:tailEnd/>
          </a:ln>
        </p:spPr>
      </p:pic>
      <p:sp>
        <p:nvSpPr>
          <p:cNvPr id="8" name="文字方塊 7"/>
          <p:cNvSpPr txBox="1"/>
          <p:nvPr/>
        </p:nvSpPr>
        <p:spPr>
          <a:xfrm rot="20713403">
            <a:off x="892438" y="1735775"/>
            <a:ext cx="2643206" cy="851297"/>
          </a:xfrm>
          <a:prstGeom prst="round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r>
              <a:rPr lang="zh-TW" altLang="en-US" sz="4400" dirty="0" smtClean="0">
                <a:latin typeface="華康海報體 Std W9" pitchFamily="82" charset="-120"/>
                <a:ea typeface="華康海報體 Std W9" pitchFamily="82" charset="-120"/>
              </a:rPr>
              <a:t>繁星推薦</a:t>
            </a:r>
            <a:endParaRPr lang="zh-TW" altLang="en-US" sz="4400" dirty="0">
              <a:latin typeface="華康海報體 Std W9" pitchFamily="82" charset="-120"/>
              <a:ea typeface="華康海報體 Std W9" pitchFamily="82" charset="-120"/>
            </a:endParaRPr>
          </a:p>
        </p:txBody>
      </p:sp>
      <p:sp>
        <p:nvSpPr>
          <p:cNvPr id="9" name="文字方塊 8"/>
          <p:cNvSpPr txBox="1"/>
          <p:nvPr/>
        </p:nvSpPr>
        <p:spPr>
          <a:xfrm rot="558497">
            <a:off x="5000628" y="1422582"/>
            <a:ext cx="2643206" cy="851297"/>
          </a:xfrm>
          <a:prstGeom prst="round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r>
              <a:rPr lang="zh-TW" altLang="en-US" sz="4400" dirty="0" smtClean="0">
                <a:latin typeface="華康海報體 Std W9" pitchFamily="82" charset="-120"/>
                <a:ea typeface="華康海報體 Std W9" pitchFamily="82" charset="-120"/>
              </a:rPr>
              <a:t>個人申請</a:t>
            </a:r>
            <a:endParaRPr lang="zh-TW" altLang="en-US" sz="4400" dirty="0">
              <a:latin typeface="華康海報體 Std W9" pitchFamily="82" charset="-120"/>
              <a:ea typeface="華康海報體 Std W9" pitchFamily="82" charset="-120"/>
            </a:endParaRPr>
          </a:p>
        </p:txBody>
      </p:sp>
      <p:sp>
        <p:nvSpPr>
          <p:cNvPr id="10" name="文字方塊 9"/>
          <p:cNvSpPr txBox="1"/>
          <p:nvPr/>
        </p:nvSpPr>
        <p:spPr>
          <a:xfrm rot="1166394">
            <a:off x="6434473" y="3700571"/>
            <a:ext cx="2643206" cy="851297"/>
          </a:xfrm>
          <a:prstGeom prst="roundRect">
            <a:avLst/>
          </a:prstGeom>
        </p:spPr>
        <p:style>
          <a:lnRef idx="3">
            <a:schemeClr val="lt1"/>
          </a:lnRef>
          <a:fillRef idx="1">
            <a:schemeClr val="accent6"/>
          </a:fillRef>
          <a:effectRef idx="1">
            <a:schemeClr val="accent6"/>
          </a:effectRef>
          <a:fontRef idx="minor">
            <a:schemeClr val="lt1"/>
          </a:fontRef>
        </p:style>
        <p:txBody>
          <a:bodyPr wrap="square" rtlCol="0">
            <a:spAutoFit/>
          </a:bodyPr>
          <a:lstStyle/>
          <a:p>
            <a:r>
              <a:rPr lang="zh-TW" altLang="en-US" sz="4400" dirty="0" smtClean="0">
                <a:latin typeface="華康海報體 Std W9" pitchFamily="82" charset="-120"/>
                <a:ea typeface="華康海報體 Std W9" pitchFamily="82" charset="-120"/>
              </a:rPr>
              <a:t>考試分發</a:t>
            </a:r>
            <a:endParaRPr lang="zh-TW" altLang="en-US" sz="4400" dirty="0">
              <a:latin typeface="華康海報體 Std W9" pitchFamily="82" charset="-120"/>
              <a:ea typeface="華康海報體 Std W9" pitchFamily="82" charset="-120"/>
            </a:endParaRPr>
          </a:p>
        </p:txBody>
      </p:sp>
      <p:sp>
        <p:nvSpPr>
          <p:cNvPr id="11" name="標題 10"/>
          <p:cNvSpPr>
            <a:spLocks noGrp="1"/>
          </p:cNvSpPr>
          <p:nvPr>
            <p:ph type="title"/>
          </p:nvPr>
        </p:nvSpPr>
        <p:spPr>
          <a:xfrm>
            <a:off x="457200" y="214290"/>
            <a:ext cx="8229600" cy="694430"/>
          </a:xfrm>
        </p:spPr>
        <p:txBody>
          <a:bodyPr/>
          <a:lstStyle/>
          <a:p>
            <a:pPr algn="ctr"/>
            <a:r>
              <a:rPr lang="zh-TW" altLang="en-US" sz="4400" dirty="0" smtClean="0">
                <a:solidFill>
                  <a:srgbClr val="FFFF00"/>
                </a:solidFill>
                <a:latin typeface="華康POP1體W7(P)" pitchFamily="82" charset="-120"/>
                <a:ea typeface="華康POP1體W7(P)" pitchFamily="82" charset="-120"/>
              </a:rPr>
              <a:t>招生多樣化</a:t>
            </a:r>
            <a:endParaRPr lang="zh-TW" altLang="en-US" sz="4400" dirty="0">
              <a:solidFill>
                <a:srgbClr val="FFFF00"/>
              </a:solidFill>
              <a:latin typeface="華康POP1體W7(P)" pitchFamily="82" charset="-120"/>
              <a:ea typeface="華康POP1體W7(P)" pitchFamily="82" charset="-120"/>
            </a:endParaRPr>
          </a:p>
        </p:txBody>
      </p:sp>
    </p:spTree>
  </p:cSld>
  <p:clrMapOvr>
    <a:masterClrMapping/>
  </p:clrMapOvr>
  <p:transition>
    <p:rand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pic>
        <p:nvPicPr>
          <p:cNvPr id="5" name="Picture 2"/>
          <p:cNvPicPr>
            <a:picLocks noChangeAspect="1" noChangeArrowheads="1"/>
          </p:cNvPicPr>
          <p:nvPr/>
        </p:nvPicPr>
        <p:blipFill>
          <a:blip r:embed="rId2" cstate="print"/>
          <a:srcRect l="14109" t="6516" r="9518"/>
          <a:stretch>
            <a:fillRect/>
          </a:stretch>
        </p:blipFill>
        <p:spPr bwMode="auto">
          <a:xfrm>
            <a:off x="0" y="0"/>
            <a:ext cx="9144000" cy="6858000"/>
          </a:xfrm>
          <a:prstGeom prst="rect">
            <a:avLst/>
          </a:prstGeom>
          <a:noFill/>
          <a:ln w="9525">
            <a:noFill/>
            <a:miter lim="800000"/>
            <a:headEnd/>
            <a:tailEnd/>
          </a:ln>
        </p:spPr>
      </p:pic>
      <p:sp>
        <p:nvSpPr>
          <p:cNvPr id="4" name="文字方塊 3"/>
          <p:cNvSpPr txBox="1"/>
          <p:nvPr/>
        </p:nvSpPr>
        <p:spPr>
          <a:xfrm>
            <a:off x="0" y="116632"/>
            <a:ext cx="827584" cy="584775"/>
          </a:xfrm>
          <a:prstGeom prst="rect">
            <a:avLst/>
          </a:prstGeom>
          <a:solidFill>
            <a:schemeClr val="bg1"/>
          </a:solidFill>
          <a:ln>
            <a:noFill/>
          </a:ln>
        </p:spPr>
        <p:txBody>
          <a:bodyPr wrap="square" rtlCol="0">
            <a:spAutoFit/>
          </a:bodyPr>
          <a:lstStyle/>
          <a:p>
            <a:pPr algn="ctr"/>
            <a:r>
              <a:rPr lang="en-US" altLang="zh-TW" sz="3200" dirty="0" smtClean="0">
                <a:solidFill>
                  <a:srgbClr val="FF0000"/>
                </a:solidFill>
                <a:latin typeface="華康中特圓體" pitchFamily="49" charset="-120"/>
                <a:ea typeface="華康中特圓體" pitchFamily="49" charset="-120"/>
              </a:rPr>
              <a:t>105</a:t>
            </a:r>
            <a:endParaRPr lang="zh-TW" altLang="en-US" sz="3200" dirty="0">
              <a:solidFill>
                <a:srgbClr val="FF0000"/>
              </a:solidFill>
              <a:latin typeface="華康中特圓體" pitchFamily="49" charset="-120"/>
              <a:ea typeface="華康中特圓體" pitchFamily="49" charset="-12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內容版面配置區 3"/>
          <p:cNvGraphicFramePr>
            <a:graphicFrameLocks noGrp="1"/>
          </p:cNvGraphicFramePr>
          <p:nvPr>
            <p:ph idx="1"/>
          </p:nvPr>
        </p:nvGraphicFramePr>
        <p:xfrm>
          <a:off x="536453" y="1635367"/>
          <a:ext cx="8071094" cy="48179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 6"/>
          <p:cNvGrpSpPr>
            <a:grpSpLocks/>
          </p:cNvGrpSpPr>
          <p:nvPr/>
        </p:nvGrpSpPr>
        <p:grpSpPr bwMode="auto">
          <a:xfrm>
            <a:off x="1692275" y="417513"/>
            <a:ext cx="6696075" cy="1066800"/>
            <a:chOff x="1296" y="1056"/>
            <a:chExt cx="3168" cy="672"/>
          </a:xfrm>
        </p:grpSpPr>
        <p:sp>
          <p:nvSpPr>
            <p:cNvPr id="211975" name="Text Box 7"/>
            <p:cNvSpPr txBox="1">
              <a:spLocks noChangeArrowheads="1"/>
            </p:cNvSpPr>
            <p:nvPr/>
          </p:nvSpPr>
          <p:spPr bwMode="auto">
            <a:xfrm>
              <a:off x="1296" y="1056"/>
              <a:ext cx="3168" cy="523"/>
            </a:xfrm>
            <a:prstGeom prst="rect">
              <a:avLst/>
            </a:prstGeom>
            <a:noFill/>
            <a:ln w="9525">
              <a:noFill/>
              <a:miter lim="800000"/>
              <a:headEnd/>
              <a:tailEnd/>
            </a:ln>
            <a:effectLst/>
          </p:spPr>
          <p:txBody>
            <a:bodyPr>
              <a:spAutoFit/>
            </a:bodyPr>
            <a:lstStyle/>
            <a:p>
              <a:pPr algn="ctr">
                <a:spcBef>
                  <a:spcPct val="0"/>
                </a:spcBef>
                <a:defRPr/>
              </a:pPr>
              <a:r>
                <a:rPr lang="zh-TW" altLang="en-US" sz="4800" dirty="0" smtClean="0">
                  <a:solidFill>
                    <a:srgbClr val="FFFF00"/>
                  </a:solidFill>
                  <a:latin typeface="華康POP1體W7(P)" pitchFamily="82" charset="-120"/>
                  <a:ea typeface="華康POP1體W7(P)" pitchFamily="82" charset="-120"/>
                  <a:cs typeface="+mj-cs"/>
                </a:rPr>
                <a:t>二大入學</a:t>
              </a:r>
              <a:r>
                <a:rPr lang="zh-TW" altLang="en-US" sz="4800" dirty="0">
                  <a:solidFill>
                    <a:srgbClr val="FFFF00"/>
                  </a:solidFill>
                  <a:latin typeface="華康POP1體W7(P)" pitchFamily="82" charset="-120"/>
                  <a:ea typeface="華康POP1體W7(P)" pitchFamily="82" charset="-120"/>
                  <a:cs typeface="+mj-cs"/>
                </a:rPr>
                <a:t>管道</a:t>
              </a:r>
            </a:p>
          </p:txBody>
        </p:sp>
        <p:sp>
          <p:nvSpPr>
            <p:cNvPr id="22535" name="Line 8"/>
            <p:cNvSpPr>
              <a:spLocks noChangeShapeType="1"/>
            </p:cNvSpPr>
            <p:nvPr/>
          </p:nvSpPr>
          <p:spPr bwMode="auto">
            <a:xfrm>
              <a:off x="1392" y="1728"/>
              <a:ext cx="2784" cy="0"/>
            </a:xfrm>
            <a:prstGeom prst="line">
              <a:avLst/>
            </a:prstGeom>
            <a:noFill/>
            <a:ln w="76200">
              <a:solidFill>
                <a:srgbClr val="CC3300"/>
              </a:solidFill>
              <a:prstDash val="sysDot"/>
              <a:round/>
              <a:headEnd/>
              <a:tailEnd/>
            </a:ln>
          </p:spPr>
          <p:txBody>
            <a:bodyPr wrap="none" anchor="ctr"/>
            <a:lstStyle/>
            <a:p>
              <a:endParaRPr lang="zh-TW" altLang="en-US"/>
            </a:p>
          </p:txBody>
        </p:sp>
      </p:gr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23528" y="413668"/>
            <a:ext cx="8640960" cy="927100"/>
          </a:xfrm>
        </p:spPr>
        <p:txBody>
          <a:bodyPr>
            <a:noAutofit/>
          </a:bodyPr>
          <a:lstStyle/>
          <a:p>
            <a:r>
              <a:rPr lang="zh-TW" altLang="en-US" dirty="0">
                <a:solidFill>
                  <a:srgbClr val="FFFF00"/>
                </a:solidFill>
                <a:latin typeface="華康POP1體W7(P)" pitchFamily="82" charset="-120"/>
                <a:ea typeface="華康POP1體W7(P)" pitchFamily="82" charset="-120"/>
              </a:rPr>
              <a:t>入學管道名額變化</a:t>
            </a:r>
            <a:r>
              <a:rPr lang="en-US" altLang="zh-TW" sz="3200" dirty="0">
                <a:solidFill>
                  <a:srgbClr val="FFFF00"/>
                </a:solidFill>
                <a:latin typeface="華康POP1體W7(P)" pitchFamily="82" charset="-120"/>
                <a:ea typeface="華康POP1體W7(P)" pitchFamily="82" charset="-120"/>
              </a:rPr>
              <a:t>(</a:t>
            </a:r>
            <a:r>
              <a:rPr lang="zh-TW" altLang="en-US" sz="3200" dirty="0">
                <a:solidFill>
                  <a:srgbClr val="FFFF00"/>
                </a:solidFill>
                <a:latin typeface="華康POP1體W7(P)" pitchFamily="82" charset="-120"/>
                <a:ea typeface="華康POP1體W7(P)" pitchFamily="82" charset="-120"/>
              </a:rPr>
              <a:t>不含其他入學</a:t>
            </a:r>
            <a:r>
              <a:rPr lang="zh-TW" altLang="en-US" sz="3200" dirty="0" smtClean="0">
                <a:solidFill>
                  <a:srgbClr val="FFFF00"/>
                </a:solidFill>
                <a:latin typeface="華康POP1體W7(P)" pitchFamily="82" charset="-120"/>
                <a:ea typeface="華康POP1體W7(P)" pitchFamily="82" charset="-120"/>
              </a:rPr>
              <a:t>管道）</a:t>
            </a:r>
            <a:endParaRPr lang="zh-TW" altLang="en-US" dirty="0">
              <a:solidFill>
                <a:srgbClr val="FFFF00"/>
              </a:solidFill>
              <a:latin typeface="華康POP1體W7(P)" pitchFamily="82" charset="-120"/>
              <a:ea typeface="華康POP1體W7(P)" pitchFamily="82" charset="-120"/>
            </a:endParaRPr>
          </a:p>
        </p:txBody>
      </p:sp>
      <p:graphicFrame>
        <p:nvGraphicFramePr>
          <p:cNvPr id="5" name="圖表 4"/>
          <p:cNvGraphicFramePr/>
          <p:nvPr>
            <p:extLst>
              <p:ext uri="{D42A27DB-BD31-4B8C-83A1-F6EECF244321}">
                <p14:modId xmlns:p14="http://schemas.microsoft.com/office/powerpoint/2010/main" val="1174889788"/>
              </p:ext>
            </p:extLst>
          </p:nvPr>
        </p:nvGraphicFramePr>
        <p:xfrm>
          <a:off x="251520" y="1628800"/>
          <a:ext cx="8640960" cy="439248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53460191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904" name="Rectangle 24"/>
          <p:cNvSpPr>
            <a:spLocks noGrp="1" noChangeArrowheads="1"/>
          </p:cNvSpPr>
          <p:nvPr>
            <p:ph type="title"/>
          </p:nvPr>
        </p:nvSpPr>
        <p:spPr>
          <a:noFill/>
        </p:spPr>
        <p:txBody>
          <a:bodyPr>
            <a:normAutofit/>
          </a:bodyPr>
          <a:lstStyle/>
          <a:p>
            <a:r>
              <a:rPr lang="zh-TW" altLang="en-US" dirty="0">
                <a:solidFill>
                  <a:srgbClr val="FFFF00"/>
                </a:solidFill>
                <a:latin typeface="華康POP1體W7(P)" pitchFamily="82" charset="-120"/>
                <a:ea typeface="華康POP1體W7(P)" pitchFamily="82" charset="-120"/>
              </a:rPr>
              <a:t>其他升學管道</a:t>
            </a:r>
          </a:p>
        </p:txBody>
      </p:sp>
      <p:grpSp>
        <p:nvGrpSpPr>
          <p:cNvPr id="2" name="Group 70"/>
          <p:cNvGrpSpPr>
            <a:grpSpLocks/>
          </p:cNvGrpSpPr>
          <p:nvPr/>
        </p:nvGrpSpPr>
        <p:grpSpPr bwMode="auto">
          <a:xfrm>
            <a:off x="1182566" y="1412877"/>
            <a:ext cx="7205296" cy="4968875"/>
            <a:chOff x="476" y="1207"/>
            <a:chExt cx="4917" cy="2358"/>
          </a:xfrm>
        </p:grpSpPr>
        <p:sp>
          <p:nvSpPr>
            <p:cNvPr id="11268" name="AutoShape 35"/>
            <p:cNvSpPr>
              <a:spLocks noChangeArrowheads="1"/>
            </p:cNvSpPr>
            <p:nvPr/>
          </p:nvSpPr>
          <p:spPr bwMode="auto">
            <a:xfrm>
              <a:off x="4558" y="1207"/>
              <a:ext cx="408" cy="862"/>
            </a:xfrm>
            <a:prstGeom prst="downArrow">
              <a:avLst>
                <a:gd name="adj1" fmla="val 50000"/>
                <a:gd name="adj2" fmla="val 52819"/>
              </a:avLst>
            </a:prstGeom>
            <a:gradFill flip="none" rotWithShape="1">
              <a:gsLst>
                <a:gs pos="0">
                  <a:srgbClr val="CCFFFF">
                    <a:shade val="30000"/>
                    <a:satMod val="115000"/>
                  </a:srgbClr>
                </a:gs>
                <a:gs pos="50000">
                  <a:srgbClr val="CCFFFF">
                    <a:shade val="67500"/>
                    <a:satMod val="115000"/>
                  </a:srgbClr>
                </a:gs>
                <a:gs pos="100000">
                  <a:srgbClr val="CCFFFF">
                    <a:shade val="100000"/>
                    <a:satMod val="115000"/>
                  </a:srgbClr>
                </a:gs>
              </a:gsLst>
              <a:lin ang="2700000" scaled="1"/>
              <a:tileRect/>
            </a:gradFill>
            <a:ln w="12700" cap="sq">
              <a:noFill/>
              <a:miter lim="800000"/>
              <a:headEnd type="none" w="sm" len="sm"/>
              <a:tailEnd type="none" w="sm" len="sm"/>
            </a:ln>
            <a:scene3d>
              <a:camera prst="orthographicFront"/>
              <a:lightRig rig="threePt" dir="t"/>
            </a:scene3d>
            <a:sp3d>
              <a:bevelT/>
            </a:sp3d>
          </p:spPr>
          <p:txBody>
            <a:bodyPr vert="eaVert" wrap="none"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endParaRPr lang="zh-TW" altLang="en-US"/>
            </a:p>
          </p:txBody>
        </p:sp>
        <p:sp>
          <p:nvSpPr>
            <p:cNvPr id="11269" name="Text Box 36"/>
            <p:cNvSpPr txBox="1">
              <a:spLocks noChangeArrowheads="1"/>
            </p:cNvSpPr>
            <p:nvPr/>
          </p:nvSpPr>
          <p:spPr bwMode="auto">
            <a:xfrm>
              <a:off x="4332" y="2115"/>
              <a:ext cx="1061" cy="416"/>
            </a:xfrm>
            <a:prstGeom prst="rect">
              <a:avLst/>
            </a:prstGeom>
            <a:solidFill>
              <a:schemeClr val="bg1">
                <a:lumMod val="85000"/>
              </a:schemeClr>
            </a:solidFill>
            <a:ln w="19050">
              <a:noFill/>
              <a:miter lim="800000"/>
              <a:headEnd/>
              <a:tailEnd/>
            </a:ln>
            <a:scene3d>
              <a:camera prst="orthographicFront"/>
              <a:lightRig rig="threePt" dir="t"/>
            </a:scene3d>
            <a:sp3d>
              <a:bevelT/>
            </a:sp3d>
          </p:spPr>
          <p:txBody>
            <a:bodyPr wrap="square">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spcBef>
                  <a:spcPct val="50000"/>
                </a:spcBef>
              </a:pPr>
              <a:r>
                <a:rPr lang="zh-TW" altLang="en-US" sz="2400" dirty="0">
                  <a:solidFill>
                    <a:srgbClr val="0000FF"/>
                  </a:solidFill>
                  <a:latin typeface="華康POP1體W7(P)" pitchFamily="82" charset="-120"/>
                  <a:ea typeface="華康POP1體W7(P)" pitchFamily="82" charset="-120"/>
                </a:rPr>
                <a:t>警專獨招</a:t>
              </a:r>
            </a:p>
            <a:p>
              <a:pPr algn="ctr" eaLnBrk="1" hangingPunct="1">
                <a:spcBef>
                  <a:spcPct val="50000"/>
                </a:spcBef>
              </a:pPr>
              <a:r>
                <a:rPr lang="zh-TW" altLang="en-US" dirty="0">
                  <a:solidFill>
                    <a:srgbClr val="0000FF"/>
                  </a:solidFill>
                  <a:latin typeface="華康POP1體W7(P)" pitchFamily="82" charset="-120"/>
                  <a:ea typeface="華康POP1體W7(P)" pitchFamily="82" charset="-120"/>
                </a:rPr>
                <a:t>每年</a:t>
              </a:r>
              <a:r>
                <a:rPr lang="en-US" altLang="zh-TW" dirty="0">
                  <a:solidFill>
                    <a:srgbClr val="0000FF"/>
                  </a:solidFill>
                  <a:latin typeface="華康POP1體W7(P)" pitchFamily="82" charset="-120"/>
                  <a:ea typeface="華康POP1體W7(P)" pitchFamily="82" charset="-120"/>
                </a:rPr>
                <a:t>5</a:t>
              </a:r>
              <a:r>
                <a:rPr lang="zh-TW" altLang="en-US" dirty="0">
                  <a:solidFill>
                    <a:srgbClr val="0000FF"/>
                  </a:solidFill>
                  <a:latin typeface="華康POP1體W7(P)" pitchFamily="82" charset="-120"/>
                  <a:ea typeface="華康POP1體W7(P)" pitchFamily="82" charset="-120"/>
                </a:rPr>
                <a:t>月考試</a:t>
              </a:r>
            </a:p>
          </p:txBody>
        </p:sp>
        <p:sp>
          <p:nvSpPr>
            <p:cNvPr id="11271" name="AutoShape 37"/>
            <p:cNvSpPr>
              <a:spLocks noChangeArrowheads="1"/>
            </p:cNvSpPr>
            <p:nvPr/>
          </p:nvSpPr>
          <p:spPr bwMode="auto">
            <a:xfrm>
              <a:off x="702" y="1207"/>
              <a:ext cx="408" cy="862"/>
            </a:xfrm>
            <a:prstGeom prst="downArrow">
              <a:avLst>
                <a:gd name="adj1" fmla="val 50000"/>
                <a:gd name="adj2" fmla="val 52819"/>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12700" cap="sq">
              <a:noFill/>
              <a:miter lim="800000"/>
              <a:headEnd type="none" w="sm" len="sm"/>
              <a:tailEnd type="none" w="sm" len="sm"/>
            </a:ln>
            <a:scene3d>
              <a:camera prst="orthographicFront"/>
              <a:lightRig rig="threePt" dir="t"/>
            </a:scene3d>
            <a:sp3d>
              <a:bevelT/>
            </a:sp3d>
          </p:spPr>
          <p:txBody>
            <a:bodyPr vert="eaVert" wrap="none"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endParaRPr lang="zh-TW" altLang="en-US"/>
            </a:p>
          </p:txBody>
        </p:sp>
        <p:sp>
          <p:nvSpPr>
            <p:cNvPr id="11273" name="Text Box 26"/>
            <p:cNvSpPr txBox="1">
              <a:spLocks noChangeArrowheads="1"/>
            </p:cNvSpPr>
            <p:nvPr/>
          </p:nvSpPr>
          <p:spPr bwMode="auto">
            <a:xfrm>
              <a:off x="2743" y="2068"/>
              <a:ext cx="545" cy="486"/>
            </a:xfrm>
            <a:prstGeom prst="rect">
              <a:avLst/>
            </a:prstGeom>
            <a:solidFill>
              <a:schemeClr val="accent6">
                <a:lumMod val="40000"/>
                <a:lumOff val="60000"/>
              </a:schemeClr>
            </a:solidFill>
            <a:ln w="19050">
              <a:noFill/>
              <a:miter lim="800000"/>
              <a:headEnd/>
              <a:tailEnd/>
            </a:ln>
            <a:scene3d>
              <a:camera prst="orthographicFront"/>
              <a:lightRig rig="threePt" dir="t"/>
            </a:scene3d>
            <a:sp3d>
              <a:bevelT/>
            </a:sp3d>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spcBef>
                  <a:spcPct val="50000"/>
                </a:spcBef>
              </a:pPr>
              <a:r>
                <a:rPr lang="zh-TW" altLang="en-US" sz="2400" dirty="0">
                  <a:solidFill>
                    <a:srgbClr val="0000FF"/>
                  </a:solidFill>
                  <a:latin typeface="華康POP1體W7(P)" pitchFamily="82" charset="-120"/>
                  <a:ea typeface="華康POP1體W7(P)" pitchFamily="82" charset="-120"/>
                </a:rPr>
                <a:t>軍校</a:t>
              </a:r>
            </a:p>
            <a:p>
              <a:pPr algn="ctr" eaLnBrk="1" hangingPunct="1">
                <a:spcBef>
                  <a:spcPct val="50000"/>
                </a:spcBef>
              </a:pPr>
              <a:r>
                <a:rPr lang="zh-TW" altLang="en-US" sz="2400" dirty="0">
                  <a:solidFill>
                    <a:srgbClr val="0000FF"/>
                  </a:solidFill>
                  <a:latin typeface="華康POP1體W7(P)" pitchFamily="82" charset="-120"/>
                  <a:ea typeface="華康POP1體W7(P)" pitchFamily="82" charset="-120"/>
                </a:rPr>
                <a:t>甄試</a:t>
              </a:r>
            </a:p>
          </p:txBody>
        </p:sp>
        <p:sp>
          <p:nvSpPr>
            <p:cNvPr id="11274" name="Text Box 27"/>
            <p:cNvSpPr txBox="1">
              <a:spLocks noChangeArrowheads="1"/>
            </p:cNvSpPr>
            <p:nvPr/>
          </p:nvSpPr>
          <p:spPr bwMode="auto">
            <a:xfrm>
              <a:off x="1337" y="2068"/>
              <a:ext cx="545" cy="486"/>
            </a:xfrm>
            <a:prstGeom prst="rect">
              <a:avLst/>
            </a:prstGeom>
            <a:solidFill>
              <a:srgbClr val="FFCC99"/>
            </a:solidFill>
            <a:ln w="19050">
              <a:noFill/>
              <a:miter lim="800000"/>
              <a:headEnd/>
              <a:tailEnd/>
            </a:ln>
            <a:scene3d>
              <a:camera prst="orthographicFront"/>
              <a:lightRig rig="threePt" dir="t"/>
            </a:scene3d>
            <a:sp3d>
              <a:bevelT/>
            </a:sp3d>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spcBef>
                  <a:spcPct val="50000"/>
                </a:spcBef>
              </a:pPr>
              <a:r>
                <a:rPr lang="zh-TW" altLang="en-US" sz="2400" dirty="0">
                  <a:solidFill>
                    <a:srgbClr val="0000FF"/>
                  </a:solidFill>
                  <a:latin typeface="華康POP1體W7(P)" pitchFamily="82" charset="-120"/>
                  <a:ea typeface="華康POP1體W7(P)" pitchFamily="82" charset="-120"/>
                </a:rPr>
                <a:t>四技</a:t>
              </a:r>
            </a:p>
            <a:p>
              <a:pPr algn="ctr" eaLnBrk="1" hangingPunct="1">
                <a:spcBef>
                  <a:spcPct val="50000"/>
                </a:spcBef>
              </a:pPr>
              <a:r>
                <a:rPr lang="zh-TW" altLang="en-US" sz="2400" dirty="0">
                  <a:solidFill>
                    <a:srgbClr val="0000FF"/>
                  </a:solidFill>
                  <a:latin typeface="華康POP1體W7(P)" pitchFamily="82" charset="-120"/>
                  <a:ea typeface="華康POP1體W7(P)" pitchFamily="82" charset="-120"/>
                </a:rPr>
                <a:t>申請</a:t>
              </a:r>
            </a:p>
          </p:txBody>
        </p:sp>
        <p:sp>
          <p:nvSpPr>
            <p:cNvPr id="11275" name="Text Box 28"/>
            <p:cNvSpPr txBox="1">
              <a:spLocks noChangeArrowheads="1"/>
            </p:cNvSpPr>
            <p:nvPr/>
          </p:nvSpPr>
          <p:spPr bwMode="auto">
            <a:xfrm>
              <a:off x="2063" y="2068"/>
              <a:ext cx="544" cy="486"/>
            </a:xfrm>
            <a:prstGeom prst="rect">
              <a:avLst/>
            </a:prstGeom>
            <a:solidFill>
              <a:srgbClr val="FFCC00"/>
            </a:solidFill>
            <a:ln w="19050">
              <a:noFill/>
              <a:miter lim="800000"/>
              <a:headEnd/>
              <a:tailEnd/>
            </a:ln>
            <a:scene3d>
              <a:camera prst="orthographicFront"/>
              <a:lightRig rig="threePt" dir="t"/>
            </a:scene3d>
            <a:sp3d>
              <a:bevelT/>
            </a:sp3d>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spcBef>
                  <a:spcPct val="50000"/>
                </a:spcBef>
              </a:pPr>
              <a:r>
                <a:rPr lang="zh-TW" altLang="en-US" sz="2400" dirty="0">
                  <a:solidFill>
                    <a:srgbClr val="0000FF"/>
                  </a:solidFill>
                  <a:latin typeface="華康POP1體W7(P)" pitchFamily="82" charset="-120"/>
                  <a:ea typeface="華康POP1體W7(P)" pitchFamily="82" charset="-120"/>
                </a:rPr>
                <a:t>警察</a:t>
              </a:r>
            </a:p>
            <a:p>
              <a:pPr algn="ctr" eaLnBrk="1" hangingPunct="1">
                <a:spcBef>
                  <a:spcPct val="50000"/>
                </a:spcBef>
              </a:pPr>
              <a:r>
                <a:rPr lang="zh-TW" altLang="en-US" sz="2400" dirty="0">
                  <a:solidFill>
                    <a:srgbClr val="0000FF"/>
                  </a:solidFill>
                  <a:latin typeface="華康POP1體W7(P)" pitchFamily="82" charset="-120"/>
                  <a:ea typeface="華康POP1體W7(P)" pitchFamily="82" charset="-120"/>
                </a:rPr>
                <a:t>大學</a:t>
              </a:r>
            </a:p>
          </p:txBody>
        </p:sp>
        <p:sp>
          <p:nvSpPr>
            <p:cNvPr id="11279" name="Line 33"/>
            <p:cNvSpPr>
              <a:spLocks noChangeShapeType="1"/>
            </p:cNvSpPr>
            <p:nvPr/>
          </p:nvSpPr>
          <p:spPr bwMode="auto">
            <a:xfrm flipH="1" flipV="1">
              <a:off x="1700" y="2794"/>
              <a:ext cx="160" cy="318"/>
            </a:xfrm>
            <a:prstGeom prst="line">
              <a:avLst/>
            </a:prstGeom>
            <a:noFill/>
            <a:ln w="57150">
              <a:solidFill>
                <a:srgbClr val="FF0000"/>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11280" name="Rectangle 34"/>
            <p:cNvSpPr>
              <a:spLocks noChangeArrowheads="1"/>
            </p:cNvSpPr>
            <p:nvPr/>
          </p:nvSpPr>
          <p:spPr bwMode="auto">
            <a:xfrm>
              <a:off x="1496" y="3066"/>
              <a:ext cx="2767" cy="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r>
                <a:rPr lang="zh-TW" altLang="en-US" sz="3200" dirty="0">
                  <a:solidFill>
                    <a:srgbClr val="FFFF00"/>
                  </a:solidFill>
                  <a:latin typeface="華康POP1體W7(P)" pitchFamily="82" charset="-120"/>
                  <a:ea typeface="華康POP1體W7(P)" pitchFamily="82" charset="-120"/>
                </a:rPr>
                <a:t>類似大學申請入學</a:t>
              </a:r>
            </a:p>
          </p:txBody>
        </p:sp>
        <p:sp>
          <p:nvSpPr>
            <p:cNvPr id="11281" name="Text Box 38"/>
            <p:cNvSpPr txBox="1">
              <a:spLocks noChangeArrowheads="1"/>
            </p:cNvSpPr>
            <p:nvPr/>
          </p:nvSpPr>
          <p:spPr bwMode="auto">
            <a:xfrm>
              <a:off x="612" y="2068"/>
              <a:ext cx="544" cy="745"/>
            </a:xfrm>
            <a:prstGeom prst="rect">
              <a:avLst/>
            </a:prstGeom>
            <a:solidFill>
              <a:schemeClr val="accent4">
                <a:lumMod val="40000"/>
                <a:lumOff val="60000"/>
              </a:schemeClr>
            </a:solidFill>
            <a:ln w="19050">
              <a:solidFill>
                <a:srgbClr val="FFFFFF"/>
              </a:solidFill>
              <a:miter lim="800000"/>
              <a:headEnd/>
              <a:tailEnd/>
            </a:ln>
            <a:scene3d>
              <a:camera prst="orthographicFront"/>
              <a:lightRig rig="threePt" dir="t"/>
            </a:scene3d>
            <a:sp3d>
              <a:bevelT/>
            </a:sp3d>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spcBef>
                  <a:spcPct val="50000"/>
                </a:spcBef>
              </a:pPr>
              <a:r>
                <a:rPr lang="zh-TW" altLang="en-US" sz="2400" dirty="0" smtClean="0">
                  <a:solidFill>
                    <a:srgbClr val="0000FF"/>
                  </a:solidFill>
                  <a:latin typeface="華康POP1體W7(P)" pitchFamily="82" charset="-120"/>
                  <a:ea typeface="華康POP1體W7(P)" pitchFamily="82" charset="-120"/>
                </a:rPr>
                <a:t>中國</a:t>
              </a:r>
              <a:endParaRPr lang="zh-TW" altLang="en-US" sz="2400" dirty="0">
                <a:solidFill>
                  <a:srgbClr val="0000FF"/>
                </a:solidFill>
                <a:latin typeface="華康POP1體W7(P)" pitchFamily="82" charset="-120"/>
                <a:ea typeface="華康POP1體W7(P)" pitchFamily="82" charset="-120"/>
              </a:endParaRPr>
            </a:p>
            <a:p>
              <a:pPr algn="ctr" eaLnBrk="1" hangingPunct="1">
                <a:spcBef>
                  <a:spcPct val="50000"/>
                </a:spcBef>
              </a:pPr>
              <a:r>
                <a:rPr lang="zh-TW" altLang="en-US" sz="2400" dirty="0" smtClean="0">
                  <a:solidFill>
                    <a:srgbClr val="0000FF"/>
                  </a:solidFill>
                  <a:latin typeface="華康POP1體W7(P)" pitchFamily="82" charset="-120"/>
                  <a:ea typeface="華康POP1體W7(P)" pitchFamily="82" charset="-120"/>
                </a:rPr>
                <a:t>香港</a:t>
              </a:r>
              <a:endParaRPr lang="zh-TW" altLang="en-US" sz="2400" dirty="0">
                <a:solidFill>
                  <a:srgbClr val="0000FF"/>
                </a:solidFill>
                <a:latin typeface="華康POP1體W7(P)" pitchFamily="82" charset="-120"/>
                <a:ea typeface="華康POP1體W7(P)" pitchFamily="82" charset="-120"/>
              </a:endParaRPr>
            </a:p>
            <a:p>
              <a:pPr algn="ctr" eaLnBrk="1" hangingPunct="1">
                <a:spcBef>
                  <a:spcPct val="50000"/>
                </a:spcBef>
              </a:pPr>
              <a:r>
                <a:rPr lang="zh-TW" altLang="en-US" sz="2400" dirty="0" smtClean="0">
                  <a:solidFill>
                    <a:srgbClr val="0000FF"/>
                  </a:solidFill>
                  <a:latin typeface="華康POP1體W7(P)" pitchFamily="82" charset="-120"/>
                  <a:ea typeface="華康POP1體W7(P)" pitchFamily="82" charset="-120"/>
                </a:rPr>
                <a:t>其他</a:t>
              </a:r>
              <a:endParaRPr lang="zh-TW" altLang="en-US" sz="2400" dirty="0">
                <a:solidFill>
                  <a:srgbClr val="0000FF"/>
                </a:solidFill>
                <a:latin typeface="華康POP1體W7(P)" pitchFamily="82" charset="-120"/>
                <a:ea typeface="華康POP1體W7(P)" pitchFamily="82" charset="-120"/>
              </a:endParaRPr>
            </a:p>
          </p:txBody>
        </p:sp>
        <p:sp>
          <p:nvSpPr>
            <p:cNvPr id="11282" name="Line 39"/>
            <p:cNvSpPr>
              <a:spLocks noChangeShapeType="1"/>
            </p:cNvSpPr>
            <p:nvPr/>
          </p:nvSpPr>
          <p:spPr bwMode="auto">
            <a:xfrm flipH="1" flipV="1">
              <a:off x="1202" y="2886"/>
              <a:ext cx="634" cy="226"/>
            </a:xfrm>
            <a:prstGeom prst="line">
              <a:avLst/>
            </a:prstGeom>
            <a:noFill/>
            <a:ln w="57150">
              <a:solidFill>
                <a:srgbClr val="FF0000"/>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11283" name="Text Box 64"/>
            <p:cNvSpPr txBox="1">
              <a:spLocks noChangeArrowheads="1"/>
            </p:cNvSpPr>
            <p:nvPr/>
          </p:nvSpPr>
          <p:spPr bwMode="auto">
            <a:xfrm>
              <a:off x="3469" y="2068"/>
              <a:ext cx="545" cy="482"/>
            </a:xfrm>
            <a:prstGeom prst="rect">
              <a:avLst/>
            </a:prstGeom>
            <a:solidFill>
              <a:srgbClr val="CCFFCC"/>
            </a:solidFill>
            <a:ln w="19050">
              <a:noFill/>
              <a:miter lim="800000"/>
              <a:headEnd/>
              <a:tailEnd/>
            </a:ln>
            <a:scene3d>
              <a:camera prst="orthographicFront"/>
              <a:lightRig rig="threePt" dir="t"/>
            </a:scene3d>
            <a:sp3d>
              <a:bevelT/>
            </a:sp3d>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spcBef>
                  <a:spcPct val="50000"/>
                </a:spcBef>
              </a:pPr>
              <a:r>
                <a:rPr lang="zh-TW" altLang="en-US" sz="2400" dirty="0" smtClean="0">
                  <a:solidFill>
                    <a:srgbClr val="0000FF"/>
                  </a:solidFill>
                  <a:latin typeface="華康POP1體W7(P)" pitchFamily="82" charset="-120"/>
                  <a:ea typeface="華康POP1體W7(P)" pitchFamily="82" charset="-120"/>
                </a:rPr>
                <a:t>北藝</a:t>
              </a:r>
              <a:endParaRPr lang="en-US" altLang="zh-TW" sz="2400" dirty="0" smtClean="0">
                <a:solidFill>
                  <a:srgbClr val="0000FF"/>
                </a:solidFill>
                <a:latin typeface="華康POP1體W7(P)" pitchFamily="82" charset="-120"/>
                <a:ea typeface="華康POP1體W7(P)" pitchFamily="82" charset="-120"/>
              </a:endParaRPr>
            </a:p>
            <a:p>
              <a:pPr algn="ctr" eaLnBrk="1" hangingPunct="1">
                <a:spcBef>
                  <a:spcPct val="50000"/>
                </a:spcBef>
              </a:pPr>
              <a:r>
                <a:rPr lang="zh-TW" altLang="en-US" sz="2400" dirty="0" smtClean="0">
                  <a:solidFill>
                    <a:srgbClr val="0000FF"/>
                  </a:solidFill>
                  <a:latin typeface="華康POP1體W7(P)" pitchFamily="82" charset="-120"/>
                  <a:ea typeface="華康POP1體W7(P)" pitchFamily="82" charset="-120"/>
                </a:rPr>
                <a:t>獨招</a:t>
              </a:r>
              <a:endParaRPr lang="zh-TW" altLang="en-US" sz="2400" dirty="0">
                <a:solidFill>
                  <a:srgbClr val="0000FF"/>
                </a:solidFill>
                <a:latin typeface="華康POP1體W7(P)" pitchFamily="82" charset="-120"/>
                <a:ea typeface="華康POP1體W7(P)" pitchFamily="82" charset="-120"/>
              </a:endParaRPr>
            </a:p>
          </p:txBody>
        </p:sp>
        <p:sp>
          <p:nvSpPr>
            <p:cNvPr id="11284" name="Line 66"/>
            <p:cNvSpPr>
              <a:spLocks noChangeShapeType="1"/>
            </p:cNvSpPr>
            <p:nvPr/>
          </p:nvSpPr>
          <p:spPr bwMode="auto">
            <a:xfrm flipV="1">
              <a:off x="2834" y="2749"/>
              <a:ext cx="91" cy="363"/>
            </a:xfrm>
            <a:prstGeom prst="line">
              <a:avLst/>
            </a:prstGeom>
            <a:noFill/>
            <a:ln w="57150">
              <a:solidFill>
                <a:srgbClr val="FF0000"/>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11285" name="Line 67"/>
            <p:cNvSpPr>
              <a:spLocks noChangeShapeType="1"/>
            </p:cNvSpPr>
            <p:nvPr/>
          </p:nvSpPr>
          <p:spPr bwMode="auto">
            <a:xfrm flipV="1">
              <a:off x="2834" y="2749"/>
              <a:ext cx="862" cy="363"/>
            </a:xfrm>
            <a:prstGeom prst="line">
              <a:avLst/>
            </a:prstGeom>
            <a:noFill/>
            <a:ln w="57150">
              <a:solidFill>
                <a:srgbClr val="FF0000"/>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22" name="AutoShape 37"/>
            <p:cNvSpPr>
              <a:spLocks noChangeArrowheads="1"/>
            </p:cNvSpPr>
            <p:nvPr/>
          </p:nvSpPr>
          <p:spPr bwMode="auto">
            <a:xfrm>
              <a:off x="1406" y="1221"/>
              <a:ext cx="408" cy="862"/>
            </a:xfrm>
            <a:prstGeom prst="downArrow">
              <a:avLst>
                <a:gd name="adj1" fmla="val 50000"/>
                <a:gd name="adj2" fmla="val 52819"/>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12700" cap="sq">
              <a:noFill/>
              <a:miter lim="800000"/>
              <a:headEnd type="none" w="sm" len="sm"/>
              <a:tailEnd type="none" w="sm" len="sm"/>
            </a:ln>
            <a:scene3d>
              <a:camera prst="orthographicFront"/>
              <a:lightRig rig="threePt" dir="t"/>
            </a:scene3d>
            <a:sp3d>
              <a:bevelT/>
            </a:sp3d>
          </p:spPr>
          <p:txBody>
            <a:bodyPr vert="eaVert" wrap="none"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endParaRPr lang="zh-TW" altLang="en-US"/>
            </a:p>
          </p:txBody>
        </p:sp>
        <p:sp>
          <p:nvSpPr>
            <p:cNvPr id="23" name="AutoShape 37"/>
            <p:cNvSpPr>
              <a:spLocks noChangeArrowheads="1"/>
            </p:cNvSpPr>
            <p:nvPr/>
          </p:nvSpPr>
          <p:spPr bwMode="auto">
            <a:xfrm>
              <a:off x="2131" y="1212"/>
              <a:ext cx="408" cy="862"/>
            </a:xfrm>
            <a:prstGeom prst="downArrow">
              <a:avLst>
                <a:gd name="adj1" fmla="val 50000"/>
                <a:gd name="adj2" fmla="val 52819"/>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12700" cap="sq">
              <a:noFill/>
              <a:miter lim="800000"/>
              <a:headEnd type="none" w="sm" len="sm"/>
              <a:tailEnd type="none" w="sm" len="sm"/>
            </a:ln>
            <a:scene3d>
              <a:camera prst="orthographicFront"/>
              <a:lightRig rig="threePt" dir="t"/>
            </a:scene3d>
            <a:sp3d>
              <a:bevelT/>
            </a:sp3d>
          </p:spPr>
          <p:txBody>
            <a:bodyPr vert="eaVert" wrap="none"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endParaRPr lang="zh-TW" altLang="en-US"/>
            </a:p>
          </p:txBody>
        </p:sp>
        <p:sp>
          <p:nvSpPr>
            <p:cNvPr id="24" name="AutoShape 37"/>
            <p:cNvSpPr>
              <a:spLocks noChangeArrowheads="1"/>
            </p:cNvSpPr>
            <p:nvPr/>
          </p:nvSpPr>
          <p:spPr bwMode="auto">
            <a:xfrm>
              <a:off x="2812" y="1221"/>
              <a:ext cx="408" cy="862"/>
            </a:xfrm>
            <a:prstGeom prst="downArrow">
              <a:avLst>
                <a:gd name="adj1" fmla="val 50000"/>
                <a:gd name="adj2" fmla="val 52819"/>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12700" cap="sq">
              <a:noFill/>
              <a:miter lim="800000"/>
              <a:headEnd type="none" w="sm" len="sm"/>
              <a:tailEnd type="none" w="sm" len="sm"/>
            </a:ln>
            <a:scene3d>
              <a:camera prst="orthographicFront"/>
              <a:lightRig rig="threePt" dir="t"/>
            </a:scene3d>
            <a:sp3d>
              <a:bevelT/>
            </a:sp3d>
          </p:spPr>
          <p:txBody>
            <a:bodyPr vert="eaVert" wrap="none"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endParaRPr lang="zh-TW" altLang="en-US"/>
            </a:p>
          </p:txBody>
        </p:sp>
        <p:sp>
          <p:nvSpPr>
            <p:cNvPr id="25" name="AutoShape 37"/>
            <p:cNvSpPr>
              <a:spLocks noChangeArrowheads="1"/>
            </p:cNvSpPr>
            <p:nvPr/>
          </p:nvSpPr>
          <p:spPr bwMode="auto">
            <a:xfrm>
              <a:off x="3561" y="1231"/>
              <a:ext cx="408" cy="862"/>
            </a:xfrm>
            <a:prstGeom prst="downArrow">
              <a:avLst>
                <a:gd name="adj1" fmla="val 50000"/>
                <a:gd name="adj2" fmla="val 52819"/>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12700" cap="sq">
              <a:noFill/>
              <a:miter lim="800000"/>
              <a:headEnd type="none" w="sm" len="sm"/>
              <a:tailEnd type="none" w="sm" len="sm"/>
            </a:ln>
            <a:scene3d>
              <a:camera prst="orthographicFront"/>
              <a:lightRig rig="threePt" dir="t"/>
            </a:scene3d>
            <a:sp3d>
              <a:bevelT/>
            </a:sp3d>
          </p:spPr>
          <p:txBody>
            <a:bodyPr vert="eaVert" wrap="none"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endParaRPr lang="zh-TW" altLang="en-US"/>
            </a:p>
          </p:txBody>
        </p:sp>
        <p:sp>
          <p:nvSpPr>
            <p:cNvPr id="11278" name="Text Box 31"/>
            <p:cNvSpPr txBox="1">
              <a:spLocks noChangeArrowheads="1"/>
            </p:cNvSpPr>
            <p:nvPr/>
          </p:nvSpPr>
          <p:spPr bwMode="auto">
            <a:xfrm>
              <a:off x="476" y="1388"/>
              <a:ext cx="3674" cy="248"/>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19050">
              <a:solidFill>
                <a:schemeClr val="tx1"/>
              </a:solidFill>
              <a:miter lim="800000"/>
              <a:headEnd/>
              <a:tailEnd/>
            </a:ln>
            <a:effectLst>
              <a:glow rad="228600">
                <a:schemeClr val="accent3">
                  <a:satMod val="175000"/>
                  <a:alpha val="40000"/>
                </a:schemeClr>
              </a:glow>
            </a:effectLst>
            <a:scene3d>
              <a:camera prst="orthographicFront"/>
              <a:lightRig rig="threePt" dir="t"/>
            </a:scene3d>
            <a:sp3d>
              <a:bevelT/>
            </a:sp3d>
          </p:spPr>
          <p:txBody>
            <a:bodyPr wrap="square">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spcBef>
                  <a:spcPct val="50000"/>
                </a:spcBef>
              </a:pPr>
              <a:r>
                <a:rPr lang="zh-TW" altLang="en-US" sz="2800" dirty="0" smtClean="0">
                  <a:solidFill>
                    <a:srgbClr val="0000FF"/>
                  </a:solidFill>
                  <a:latin typeface="華康中特圓體" pitchFamily="49" charset="-120"/>
                  <a:ea typeface="華康中特圓體" pitchFamily="49" charset="-120"/>
                </a:rPr>
                <a:t>學科能力測驗</a:t>
              </a:r>
              <a:r>
                <a:rPr lang="en-US" altLang="zh-TW" dirty="0" smtClean="0">
                  <a:solidFill>
                    <a:srgbClr val="0000FF"/>
                  </a:solidFill>
                  <a:latin typeface="華康中特圓體" pitchFamily="49" charset="-120"/>
                  <a:ea typeface="華康中特圓體" pitchFamily="49" charset="-120"/>
                </a:rPr>
                <a:t>(</a:t>
              </a:r>
              <a:r>
                <a:rPr lang="zh-TW" altLang="zh-TW" dirty="0">
                  <a:solidFill>
                    <a:srgbClr val="0000FF"/>
                  </a:solidFill>
                  <a:latin typeface="華康中特圓體" pitchFamily="49" charset="-120"/>
                  <a:ea typeface="華康中特圓體" pitchFamily="49" charset="-120"/>
                </a:rPr>
                <a:t>※</a:t>
              </a:r>
              <a:r>
                <a:rPr lang="zh-TW" altLang="en-US" dirty="0">
                  <a:solidFill>
                    <a:srgbClr val="0000FF"/>
                  </a:solidFill>
                  <a:latin typeface="華康中特圓體" pitchFamily="49" charset="-120"/>
                  <a:ea typeface="華康中特圓體" pitchFamily="49" charset="-120"/>
                </a:rPr>
                <a:t>部份管道要求術科考試</a:t>
              </a:r>
              <a:r>
                <a:rPr lang="en-US" altLang="zh-TW" dirty="0">
                  <a:solidFill>
                    <a:srgbClr val="0000FF"/>
                  </a:solidFill>
                  <a:latin typeface="華康中特圓體" pitchFamily="49" charset="-120"/>
                  <a:ea typeface="華康中特圓體" pitchFamily="49" charset="-120"/>
                </a:rPr>
                <a:t>)</a:t>
              </a:r>
            </a:p>
          </p:txBody>
        </p:sp>
      </p:grpSp>
      <p:sp>
        <p:nvSpPr>
          <p:cNvPr id="26" name="橢圓形圖說文字 25"/>
          <p:cNvSpPr/>
          <p:nvPr/>
        </p:nvSpPr>
        <p:spPr>
          <a:xfrm>
            <a:off x="0" y="5229200"/>
            <a:ext cx="2987824" cy="1440160"/>
          </a:xfrm>
          <a:prstGeom prst="wedgeEllipseCallout">
            <a:avLst>
              <a:gd name="adj1" fmla="val 15589"/>
              <a:gd name="adj2" fmla="val -79603"/>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zh-TW" altLang="en-US" sz="2400" dirty="0" smtClean="0">
                <a:latin typeface="華康中特圓體" pitchFamily="49" charset="-120"/>
                <a:ea typeface="華康中特圓體" pitchFamily="49" charset="-120"/>
              </a:rPr>
              <a:t>普遍額外要求</a:t>
            </a:r>
            <a:endParaRPr lang="en-US" altLang="zh-TW" sz="2400" dirty="0" smtClean="0">
              <a:latin typeface="華康中特圓體" pitchFamily="49" charset="-120"/>
              <a:ea typeface="華康中特圓體" pitchFamily="49" charset="-120"/>
            </a:endParaRPr>
          </a:p>
          <a:p>
            <a:pPr algn="ctr"/>
            <a:r>
              <a:rPr lang="zh-TW" altLang="en-US" sz="2400" dirty="0" smtClean="0">
                <a:latin typeface="華康中特圓體" pitchFamily="49" charset="-120"/>
                <a:ea typeface="華康中特圓體" pitchFamily="49" charset="-120"/>
              </a:rPr>
              <a:t>英文能力</a:t>
            </a:r>
            <a:endParaRPr lang="en-US" altLang="zh-TW" sz="2400" dirty="0" smtClean="0">
              <a:latin typeface="華康中特圓體" pitchFamily="49" charset="-120"/>
              <a:ea typeface="華康中特圓體" pitchFamily="49" charset="-120"/>
            </a:endParaRPr>
          </a:p>
          <a:p>
            <a:pPr algn="ctr"/>
            <a:r>
              <a:rPr lang="zh-TW" altLang="en-US" sz="2400" dirty="0" smtClean="0">
                <a:latin typeface="華康中特圓體" pitchFamily="49" charset="-120"/>
                <a:ea typeface="華康中特圓體" pitchFamily="49" charset="-120"/>
              </a:rPr>
              <a:t>檢定証明</a:t>
            </a:r>
            <a:endParaRPr lang="zh-TW" altLang="en-US" sz="2400" dirty="0">
              <a:latin typeface="華康中特圓體" pitchFamily="49" charset="-120"/>
              <a:ea typeface="華康中特圓體" pitchFamily="49" charset="-120"/>
            </a:endParaRPr>
          </a:p>
        </p:txBody>
      </p:sp>
    </p:spTree>
    <p:extLst>
      <p:ext uri="{BB962C8B-B14F-4D97-AF65-F5344CB8AC3E}">
        <p14:creationId xmlns:p14="http://schemas.microsoft.com/office/powerpoint/2010/main" val="28024809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250904"/>
                                        </p:tgtEl>
                                        <p:attrNameLst>
                                          <p:attrName>style.visibility</p:attrName>
                                        </p:attrNameLst>
                                      </p:cBhvr>
                                      <p:to>
                                        <p:strVal val="visible"/>
                                      </p:to>
                                    </p:set>
                                    <p:animEffect transition="in" filter="blinds(horizontal)">
                                      <p:cBhvr>
                                        <p:cTn id="7" dur="500"/>
                                        <p:tgtEl>
                                          <p:spTgt spid="2509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090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標題 1"/>
          <p:cNvSpPr txBox="1">
            <a:spLocks/>
          </p:cNvSpPr>
          <p:nvPr/>
        </p:nvSpPr>
        <p:spPr>
          <a:xfrm>
            <a:off x="611560" y="260648"/>
            <a:ext cx="8229600" cy="927100"/>
          </a:xfrm>
          <a:prstGeom prst="rect">
            <a:avLst/>
          </a:prstGeom>
        </p:spPr>
        <p:txBody>
          <a:bodyPr vert="horz" lIns="91440" tIns="45720" rIns="91440" bIns="45720" rtlCol="0" anchor="ctr">
            <a:normAutofit/>
          </a:bodyPr>
          <a:lstStyle/>
          <a:p>
            <a:pPr marL="0" marR="0" lvl="0" indent="0" algn="ctr" fontAlgn="auto">
              <a:lnSpc>
                <a:spcPct val="100000"/>
              </a:lnSpc>
              <a:spcBef>
                <a:spcPct val="0"/>
              </a:spcBef>
              <a:spcAft>
                <a:spcPts val="0"/>
              </a:spcAft>
              <a:buClrTx/>
              <a:buSzTx/>
              <a:tabLst/>
              <a:defRPr/>
            </a:pPr>
            <a:r>
              <a:rPr lang="zh-TW" altLang="en-US" sz="4400" dirty="0" smtClean="0">
                <a:solidFill>
                  <a:srgbClr val="FFFF00"/>
                </a:solidFill>
                <a:latin typeface="華康POP1體W7(P)" pitchFamily="82" charset="-120"/>
                <a:ea typeface="華康POP1體W7(P)" pitchFamily="82" charset="-120"/>
                <a:cs typeface="+mj-cs"/>
              </a:rPr>
              <a:t>近年新增升學管道</a:t>
            </a:r>
            <a:endParaRPr lang="zh-TW" altLang="en-US" sz="4400" dirty="0">
              <a:solidFill>
                <a:srgbClr val="FFFF00"/>
              </a:solidFill>
              <a:latin typeface="華康POP1體W7(P)" pitchFamily="82" charset="-120"/>
              <a:ea typeface="華康POP1體W7(P)" pitchFamily="82" charset="-120"/>
              <a:cs typeface="+mj-cs"/>
            </a:endParaRPr>
          </a:p>
        </p:txBody>
      </p:sp>
      <p:graphicFrame>
        <p:nvGraphicFramePr>
          <p:cNvPr id="30" name="內容版面配置區 3"/>
          <p:cNvGraphicFramePr>
            <a:graphicFrameLocks noGrp="1"/>
          </p:cNvGraphicFramePr>
          <p:nvPr>
            <p:ph idx="1"/>
            <p:extLst>
              <p:ext uri="{D42A27DB-BD31-4B8C-83A1-F6EECF244321}">
                <p14:modId xmlns:p14="http://schemas.microsoft.com/office/powerpoint/2010/main" val="2727168137"/>
              </p:ext>
            </p:extLst>
          </p:nvPr>
        </p:nvGraphicFramePr>
        <p:xfrm>
          <a:off x="395536" y="1412775"/>
          <a:ext cx="8229600" cy="4943548"/>
        </p:xfrm>
        <a:graphic>
          <a:graphicData uri="http://schemas.openxmlformats.org/drawingml/2006/table">
            <a:tbl>
              <a:tblPr firstRow="1" bandRow="1">
                <a:tableStyleId>{5940675A-B579-460E-94D1-54222C63F5DA}</a:tableStyleId>
              </a:tblPr>
              <a:tblGrid>
                <a:gridCol w="5688880"/>
                <a:gridCol w="2540720"/>
              </a:tblGrid>
              <a:tr h="645868">
                <a:tc>
                  <a:txBody>
                    <a:bodyPr/>
                    <a:lstStyle/>
                    <a:p>
                      <a:pPr algn="ctr"/>
                      <a:r>
                        <a:rPr lang="zh-TW" altLang="en-US" sz="2800" dirty="0" smtClean="0">
                          <a:latin typeface="華康中特圓體" pitchFamily="49" charset="-120"/>
                          <a:ea typeface="華康中特圓體" pitchFamily="49" charset="-120"/>
                        </a:rPr>
                        <a:t>管道</a:t>
                      </a:r>
                      <a:endParaRPr lang="zh-TW" altLang="en-US" sz="2800" dirty="0">
                        <a:latin typeface="華康中特圓體" pitchFamily="49" charset="-120"/>
                        <a:ea typeface="華康中特圓體" pitchFamily="49" charset="-120"/>
                      </a:endParaRPr>
                    </a:p>
                  </a:txBody>
                  <a:tcPr>
                    <a:solidFill>
                      <a:srgbClr val="FFFFCC"/>
                    </a:solidFill>
                  </a:tcPr>
                </a:tc>
                <a:tc>
                  <a:txBody>
                    <a:bodyPr/>
                    <a:lstStyle/>
                    <a:p>
                      <a:pPr algn="ctr"/>
                      <a:r>
                        <a:rPr lang="zh-TW" altLang="en-US" sz="2800" dirty="0" smtClean="0">
                          <a:latin typeface="華康中特圓體" pitchFamily="49" charset="-120"/>
                          <a:ea typeface="華康中特圓體" pitchFamily="49" charset="-120"/>
                        </a:rPr>
                        <a:t>時程</a:t>
                      </a:r>
                      <a:endParaRPr lang="zh-TW" altLang="en-US" sz="2800" dirty="0">
                        <a:latin typeface="華康中特圓體" pitchFamily="49" charset="-120"/>
                        <a:ea typeface="華康中特圓體" pitchFamily="49" charset="-120"/>
                      </a:endParaRPr>
                    </a:p>
                  </a:txBody>
                  <a:tcPr>
                    <a:solidFill>
                      <a:srgbClr val="FFFFCC"/>
                    </a:solidFill>
                  </a:tcPr>
                </a:tc>
              </a:tr>
              <a:tr h="50577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2800" b="1" dirty="0" smtClean="0">
                          <a:solidFill>
                            <a:srgbClr val="002060"/>
                          </a:solidFill>
                          <a:latin typeface="標楷體" panose="03000509000000000000" pitchFamily="65" charset="-120"/>
                          <a:ea typeface="標楷體" panose="03000509000000000000" pitchFamily="65" charset="-120"/>
                        </a:rPr>
                        <a:t>特殊選才計畫</a:t>
                      </a:r>
                      <a:endParaRPr lang="en-US" altLang="zh-TW" sz="2800" b="1" dirty="0" smtClean="0">
                        <a:solidFill>
                          <a:srgbClr val="002060"/>
                        </a:solidFill>
                        <a:latin typeface="標楷體" panose="03000509000000000000" pitchFamily="65" charset="-120"/>
                        <a:ea typeface="標楷體" panose="03000509000000000000" pitchFamily="65" charset="-120"/>
                      </a:endParaRPr>
                    </a:p>
                  </a:txBody>
                  <a:tcPr>
                    <a:solidFill>
                      <a:schemeClr val="accent1">
                        <a:lumMod val="20000"/>
                        <a:lumOff val="80000"/>
                      </a:schemeClr>
                    </a:solidFill>
                  </a:tcPr>
                </a:tc>
                <a:tc>
                  <a:txBody>
                    <a:bodyPr/>
                    <a:lstStyle/>
                    <a:p>
                      <a:r>
                        <a:rPr lang="en-US" altLang="zh-TW" sz="2800" dirty="0" smtClean="0">
                          <a:latin typeface="標楷體" panose="03000509000000000000" pitchFamily="65" charset="-120"/>
                          <a:ea typeface="標楷體" panose="03000509000000000000" pitchFamily="65" charset="-120"/>
                        </a:rPr>
                        <a:t>11-12</a:t>
                      </a:r>
                      <a:r>
                        <a:rPr lang="zh-TW" altLang="en-US" sz="2800" dirty="0" smtClean="0">
                          <a:latin typeface="標楷體" panose="03000509000000000000" pitchFamily="65" charset="-120"/>
                          <a:ea typeface="標楷體" panose="03000509000000000000" pitchFamily="65" charset="-120"/>
                        </a:rPr>
                        <a:t>月</a:t>
                      </a:r>
                      <a:endParaRPr lang="zh-TW" altLang="en-US" sz="2800" dirty="0">
                        <a:latin typeface="標楷體" panose="03000509000000000000" pitchFamily="65" charset="-120"/>
                        <a:ea typeface="標楷體" panose="03000509000000000000" pitchFamily="65" charset="-120"/>
                      </a:endParaRPr>
                    </a:p>
                  </a:txBody>
                  <a:tcPr>
                    <a:solidFill>
                      <a:schemeClr val="accent1">
                        <a:lumMod val="20000"/>
                        <a:lumOff val="80000"/>
                      </a:schemeClr>
                    </a:solidFill>
                  </a:tcPr>
                </a:tc>
              </a:tr>
              <a:tr h="50577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2800" b="1" dirty="0" smtClean="0">
                          <a:solidFill>
                            <a:srgbClr val="002060"/>
                          </a:solidFill>
                          <a:latin typeface="標楷體" panose="03000509000000000000" pitchFamily="65" charset="-120"/>
                          <a:ea typeface="標楷體" panose="03000509000000000000" pitchFamily="65" charset="-120"/>
                        </a:rPr>
                        <a:t>   </a:t>
                      </a:r>
                      <a:r>
                        <a:rPr lang="zh-TW" altLang="en-US" sz="2800" b="1" baseline="0" dirty="0" smtClean="0">
                          <a:solidFill>
                            <a:srgbClr val="002060"/>
                          </a:solidFill>
                          <a:latin typeface="標楷體" panose="03000509000000000000" pitchFamily="65" charset="-120"/>
                          <a:ea typeface="標楷體" panose="03000509000000000000" pitchFamily="65" charset="-120"/>
                        </a:rPr>
                        <a:t> </a:t>
                      </a:r>
                      <a:r>
                        <a:rPr lang="zh-TW" altLang="en-US" sz="2800" kern="1200" dirty="0" smtClean="0">
                          <a:solidFill>
                            <a:schemeClr val="accent5">
                              <a:lumMod val="50000"/>
                            </a:schemeClr>
                          </a:solidFill>
                          <a:latin typeface="標楷體" panose="03000509000000000000" pitchFamily="65" charset="-120"/>
                          <a:ea typeface="標楷體" panose="03000509000000000000" pitchFamily="65" charset="-120"/>
                          <a:cs typeface="+mn-cs"/>
                        </a:rPr>
                        <a:t>清大拾穗計畫、台大火星計畫、交大、陽明、臺師大、中興</a:t>
                      </a:r>
                      <a:r>
                        <a:rPr lang="en-US" altLang="zh-TW" sz="2800" kern="1200" dirty="0" smtClean="0">
                          <a:solidFill>
                            <a:schemeClr val="accent5">
                              <a:lumMod val="50000"/>
                            </a:schemeClr>
                          </a:solidFill>
                          <a:latin typeface="標楷體" panose="03000509000000000000" pitchFamily="65" charset="-120"/>
                          <a:ea typeface="標楷體" panose="03000509000000000000" pitchFamily="65" charset="-120"/>
                          <a:cs typeface="+mn-cs"/>
                        </a:rPr>
                        <a:t>…</a:t>
                      </a:r>
                      <a:r>
                        <a:rPr lang="zh-TW" altLang="en-US" sz="2800" kern="1200" dirty="0" smtClean="0">
                          <a:solidFill>
                            <a:schemeClr val="accent5">
                              <a:lumMod val="50000"/>
                            </a:schemeClr>
                          </a:solidFill>
                          <a:latin typeface="標楷體" panose="03000509000000000000" pitchFamily="65" charset="-120"/>
                          <a:ea typeface="標楷體" panose="03000509000000000000" pitchFamily="65" charset="-120"/>
                          <a:cs typeface="+mn-cs"/>
                        </a:rPr>
                        <a:t>等等</a:t>
                      </a:r>
                      <a:endParaRPr lang="en-US" altLang="zh-TW" sz="2800" kern="1200" dirty="0" smtClean="0">
                        <a:solidFill>
                          <a:schemeClr val="accent5">
                            <a:lumMod val="50000"/>
                          </a:schemeClr>
                        </a:solidFill>
                        <a:latin typeface="標楷體" panose="03000509000000000000" pitchFamily="65" charset="-120"/>
                        <a:ea typeface="標楷體" panose="03000509000000000000" pitchFamily="65" charset="-120"/>
                        <a:cs typeface="+mn-cs"/>
                      </a:endParaRPr>
                    </a:p>
                  </a:txBody>
                  <a:tcPr>
                    <a:solidFill>
                      <a:srgbClr val="F7FBFF"/>
                    </a:solidFill>
                  </a:tcPr>
                </a:tc>
                <a:tc>
                  <a:txBody>
                    <a:bodyPr/>
                    <a:lstStyle/>
                    <a:p>
                      <a:endParaRPr lang="zh-TW" altLang="en-US" sz="2800" dirty="0">
                        <a:latin typeface="標楷體" panose="03000509000000000000" pitchFamily="65" charset="-120"/>
                        <a:ea typeface="標楷體" panose="03000509000000000000" pitchFamily="65" charset="-120"/>
                      </a:endParaRPr>
                    </a:p>
                  </a:txBody>
                  <a:tcPr>
                    <a:solidFill>
                      <a:srgbClr val="F7FBFF"/>
                    </a:solidFill>
                  </a:tcPr>
                </a:tc>
              </a:tr>
              <a:tr h="50577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2800" b="1" dirty="0" smtClean="0">
                          <a:solidFill>
                            <a:srgbClr val="002060"/>
                          </a:solidFill>
                          <a:latin typeface="標楷體" panose="03000509000000000000" pitchFamily="65" charset="-120"/>
                          <a:ea typeface="標楷體" panose="03000509000000000000" pitchFamily="65" charset="-120"/>
                        </a:rPr>
                        <a:t>扶助弱勢計畫</a:t>
                      </a:r>
                      <a:endParaRPr lang="en-US" altLang="zh-TW" sz="2800" b="1" dirty="0" smtClean="0">
                        <a:solidFill>
                          <a:srgbClr val="002060"/>
                        </a:solidFill>
                        <a:latin typeface="標楷體" panose="03000509000000000000" pitchFamily="65" charset="-120"/>
                        <a:ea typeface="標楷體" panose="03000509000000000000" pitchFamily="65" charset="-120"/>
                      </a:endParaRPr>
                    </a:p>
                  </a:txBody>
                  <a:tcPr>
                    <a:solidFill>
                      <a:srgbClr val="FFCCFF"/>
                    </a:solidFill>
                  </a:tcPr>
                </a:tc>
                <a:tc>
                  <a:txBody>
                    <a:bodyPr/>
                    <a:lstStyle/>
                    <a:p>
                      <a:endParaRPr lang="zh-TW" altLang="en-US" sz="2800" dirty="0">
                        <a:latin typeface="標楷體" panose="03000509000000000000" pitchFamily="65" charset="-120"/>
                        <a:ea typeface="標楷體" panose="03000509000000000000" pitchFamily="65" charset="-120"/>
                      </a:endParaRPr>
                    </a:p>
                  </a:txBody>
                  <a:tcPr>
                    <a:solidFill>
                      <a:srgbClr val="FFCCFF"/>
                    </a:solidFill>
                  </a:tcPr>
                </a:tc>
              </a:tr>
              <a:tr h="505778">
                <a:tc>
                  <a:txBody>
                    <a:bodyPr/>
                    <a:lstStyle/>
                    <a:p>
                      <a:r>
                        <a:rPr lang="zh-TW" altLang="en-US" sz="2800" dirty="0" smtClean="0">
                          <a:solidFill>
                            <a:schemeClr val="accent5">
                              <a:lumMod val="50000"/>
                            </a:schemeClr>
                          </a:solidFill>
                          <a:latin typeface="標楷體" panose="03000509000000000000" pitchFamily="65" charset="-120"/>
                          <a:ea typeface="標楷體" panose="03000509000000000000" pitchFamily="65" charset="-120"/>
                        </a:rPr>
                        <a:t>    台大希望入學</a:t>
                      </a:r>
                      <a:endParaRPr lang="zh-TW" altLang="en-US" sz="2800" dirty="0">
                        <a:solidFill>
                          <a:schemeClr val="accent5">
                            <a:lumMod val="50000"/>
                          </a:schemeClr>
                        </a:solidFill>
                        <a:latin typeface="標楷體" panose="03000509000000000000" pitchFamily="65" charset="-120"/>
                        <a:ea typeface="標楷體" panose="03000509000000000000" pitchFamily="65" charset="-120"/>
                      </a:endParaRPr>
                    </a:p>
                  </a:txBody>
                  <a:tcPr>
                    <a:solidFill>
                      <a:srgbClr val="FBD9F4"/>
                    </a:solidFill>
                  </a:tcPr>
                </a:tc>
                <a:tc>
                  <a:txBody>
                    <a:bodyPr/>
                    <a:lstStyle/>
                    <a:p>
                      <a:r>
                        <a:rPr lang="en-US" altLang="zh-TW" sz="2800" dirty="0" smtClean="0">
                          <a:latin typeface="標楷體" panose="03000509000000000000" pitchFamily="65" charset="-120"/>
                          <a:ea typeface="標楷體" panose="03000509000000000000" pitchFamily="65" charset="-120"/>
                        </a:rPr>
                        <a:t>6</a:t>
                      </a:r>
                      <a:r>
                        <a:rPr lang="zh-TW" altLang="en-US" sz="2800" dirty="0" smtClean="0">
                          <a:latin typeface="標楷體" panose="03000509000000000000" pitchFamily="65" charset="-120"/>
                          <a:ea typeface="標楷體" panose="03000509000000000000" pitchFamily="65" charset="-120"/>
                        </a:rPr>
                        <a:t>月</a:t>
                      </a:r>
                      <a:endParaRPr lang="zh-TW" altLang="en-US" sz="2800" dirty="0">
                        <a:latin typeface="標楷體" panose="03000509000000000000" pitchFamily="65" charset="-120"/>
                        <a:ea typeface="標楷體" panose="03000509000000000000" pitchFamily="65" charset="-120"/>
                      </a:endParaRPr>
                    </a:p>
                  </a:txBody>
                  <a:tcPr>
                    <a:solidFill>
                      <a:srgbClr val="FBD9F4"/>
                    </a:solidFill>
                  </a:tcPr>
                </a:tc>
              </a:tr>
              <a:tr h="50577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2800" dirty="0" smtClean="0">
                          <a:solidFill>
                            <a:schemeClr val="accent5">
                              <a:lumMod val="50000"/>
                            </a:schemeClr>
                          </a:solidFill>
                          <a:latin typeface="標楷體" panose="03000509000000000000" pitchFamily="65" charset="-120"/>
                          <a:ea typeface="標楷體" panose="03000509000000000000" pitchFamily="65" charset="-120"/>
                        </a:rPr>
                        <a:t>    政大政星組、清大旭日組、交大旋坤揚帆組、陽明璞玉組、中央大學向日葵計畫</a:t>
                      </a:r>
                      <a:r>
                        <a:rPr lang="en-US" altLang="zh-TW" sz="2800" dirty="0" smtClean="0">
                          <a:solidFill>
                            <a:schemeClr val="accent5">
                              <a:lumMod val="50000"/>
                            </a:schemeClr>
                          </a:solidFill>
                          <a:latin typeface="標楷體" panose="03000509000000000000" pitchFamily="65" charset="-120"/>
                          <a:ea typeface="標楷體" panose="03000509000000000000" pitchFamily="65" charset="-120"/>
                        </a:rPr>
                        <a:t>…</a:t>
                      </a:r>
                      <a:r>
                        <a:rPr lang="zh-TW" altLang="en-US" sz="2800" dirty="0" smtClean="0">
                          <a:solidFill>
                            <a:schemeClr val="accent5">
                              <a:lumMod val="50000"/>
                            </a:schemeClr>
                          </a:solidFill>
                          <a:latin typeface="標楷體" panose="03000509000000000000" pitchFamily="65" charset="-120"/>
                          <a:ea typeface="標楷體" panose="03000509000000000000" pitchFamily="65" charset="-120"/>
                        </a:rPr>
                        <a:t>等等</a:t>
                      </a:r>
                    </a:p>
                  </a:txBody>
                  <a:tcPr>
                    <a:solidFill>
                      <a:srgbClr val="FBD9F4"/>
                    </a:solidFill>
                  </a:tcPr>
                </a:tc>
                <a:tc>
                  <a:txBody>
                    <a:bodyPr/>
                    <a:lstStyle/>
                    <a:p>
                      <a:r>
                        <a:rPr lang="zh-TW" altLang="en-US" sz="2800" dirty="0" smtClean="0">
                          <a:latin typeface="標楷體" panose="03000509000000000000" pitchFamily="65" charset="-120"/>
                          <a:ea typeface="標楷體" panose="03000509000000000000" pitchFamily="65" charset="-120"/>
                        </a:rPr>
                        <a:t>與申請入學</a:t>
                      </a:r>
                      <a:endParaRPr lang="en-US" altLang="zh-TW" sz="2800" dirty="0" smtClean="0">
                        <a:latin typeface="標楷體" panose="03000509000000000000" pitchFamily="65" charset="-120"/>
                        <a:ea typeface="標楷體" panose="03000509000000000000" pitchFamily="65" charset="-120"/>
                      </a:endParaRPr>
                    </a:p>
                    <a:p>
                      <a:r>
                        <a:rPr lang="zh-TW" altLang="en-US" sz="2800" dirty="0" smtClean="0">
                          <a:latin typeface="標楷體" panose="03000509000000000000" pitchFamily="65" charset="-120"/>
                          <a:ea typeface="標楷體" panose="03000509000000000000" pitchFamily="65" charset="-120"/>
                        </a:rPr>
                        <a:t>同時</a:t>
                      </a:r>
                      <a:endParaRPr lang="zh-TW" altLang="en-US" sz="2800" dirty="0">
                        <a:latin typeface="標楷體" panose="03000509000000000000" pitchFamily="65" charset="-120"/>
                        <a:ea typeface="標楷體" panose="03000509000000000000" pitchFamily="65" charset="-120"/>
                      </a:endParaRPr>
                    </a:p>
                  </a:txBody>
                  <a:tcPr anchor="ctr">
                    <a:solidFill>
                      <a:srgbClr val="FBD9F4"/>
                    </a:solidFill>
                  </a:tcPr>
                </a:tc>
              </a:tr>
            </a:tbl>
          </a:graphicData>
        </a:graphic>
      </p:graphicFrame>
    </p:spTree>
    <p:extLst>
      <p:ext uri="{BB962C8B-B14F-4D97-AF65-F5344CB8AC3E}">
        <p14:creationId xmlns:p14="http://schemas.microsoft.com/office/powerpoint/2010/main" val="28024809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標題 1"/>
          <p:cNvSpPr>
            <a:spLocks noGrp="1"/>
          </p:cNvSpPr>
          <p:nvPr>
            <p:ph type="title" idx="4294967295"/>
          </p:nvPr>
        </p:nvSpPr>
        <p:spPr>
          <a:xfrm>
            <a:off x="0" y="0"/>
            <a:ext cx="4932040" cy="620688"/>
          </a:xfrm>
        </p:spPr>
        <p:style>
          <a:lnRef idx="3">
            <a:schemeClr val="lt1"/>
          </a:lnRef>
          <a:fillRef idx="1">
            <a:schemeClr val="accent1"/>
          </a:fillRef>
          <a:effectRef idx="1">
            <a:schemeClr val="accent1"/>
          </a:effectRef>
          <a:fontRef idx="minor">
            <a:schemeClr val="lt1"/>
          </a:fontRef>
        </p:style>
        <p:txBody>
          <a:bodyPr>
            <a:noAutofit/>
          </a:bodyPr>
          <a:lstStyle/>
          <a:p>
            <a:pPr algn="l"/>
            <a:r>
              <a:rPr lang="zh-TW" altLang="en-US" sz="3200" dirty="0">
                <a:solidFill>
                  <a:srgbClr val="FFFF00"/>
                </a:solidFill>
                <a:latin typeface="華康POP1體W7(P)" pitchFamily="82" charset="-120"/>
                <a:ea typeface="華康POP1體W7(P)" pitchFamily="82" charset="-120"/>
                <a:cs typeface="+mj-cs"/>
              </a:rPr>
              <a:t>多元</a:t>
            </a:r>
            <a:r>
              <a:rPr lang="zh-TW" altLang="en-US" sz="3200" dirty="0" smtClean="0">
                <a:solidFill>
                  <a:srgbClr val="FFFF00"/>
                </a:solidFill>
                <a:latin typeface="華康POP1體W7(P)" pitchFamily="82" charset="-120"/>
                <a:ea typeface="華康POP1體W7(P)" pitchFamily="82" charset="-120"/>
                <a:cs typeface="+mj-cs"/>
              </a:rPr>
              <a:t>入學</a:t>
            </a:r>
            <a:r>
              <a:rPr lang="en-US" altLang="zh-TW" sz="3200" dirty="0" smtClean="0">
                <a:solidFill>
                  <a:srgbClr val="FFFF00"/>
                </a:solidFill>
                <a:latin typeface="華康POP1體W7(P)" pitchFamily="82" charset="-120"/>
                <a:ea typeface="華康POP1體W7(P)" pitchFamily="82" charset="-120"/>
                <a:cs typeface="+mj-cs"/>
              </a:rPr>
              <a:t>103</a:t>
            </a:r>
            <a:r>
              <a:rPr lang="zh-TW" altLang="en-US" sz="3200" dirty="0" smtClean="0">
                <a:solidFill>
                  <a:srgbClr val="FFFF00"/>
                </a:solidFill>
                <a:latin typeface="華康POP1體W7(P)" pitchFamily="82" charset="-120"/>
                <a:ea typeface="華康POP1體W7(P)" pitchFamily="82" charset="-120"/>
                <a:cs typeface="+mj-cs"/>
              </a:rPr>
              <a:t>重大</a:t>
            </a:r>
            <a:r>
              <a:rPr lang="zh-TW" altLang="en-US" sz="3200" dirty="0">
                <a:solidFill>
                  <a:srgbClr val="FFFF00"/>
                </a:solidFill>
                <a:latin typeface="華康POP1體W7(P)" pitchFamily="82" charset="-120"/>
                <a:ea typeface="華康POP1體W7(P)" pitchFamily="82" charset="-120"/>
                <a:cs typeface="+mj-cs"/>
              </a:rPr>
              <a:t>變革～</a:t>
            </a:r>
          </a:p>
        </p:txBody>
      </p:sp>
      <p:sp>
        <p:nvSpPr>
          <p:cNvPr id="24580" name="Text Box 5"/>
          <p:cNvSpPr txBox="1">
            <a:spLocks noChangeArrowheads="1"/>
          </p:cNvSpPr>
          <p:nvPr/>
        </p:nvSpPr>
        <p:spPr bwMode="auto">
          <a:xfrm>
            <a:off x="0" y="692696"/>
            <a:ext cx="8892480" cy="1384995"/>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wrap="square">
            <a:spAutoFit/>
          </a:bodyPr>
          <a:lstStyle/>
          <a:p>
            <a:pPr>
              <a:spcBef>
                <a:spcPct val="50000"/>
              </a:spcBef>
            </a:pPr>
            <a:r>
              <a:rPr lang="zh-TW" altLang="en-US" sz="2800" dirty="0">
                <a:solidFill>
                  <a:srgbClr val="0033CC"/>
                </a:solidFill>
                <a:latin typeface="標楷體" pitchFamily="65" charset="-120"/>
                <a:ea typeface="標楷體" pitchFamily="65" charset="-120"/>
              </a:rPr>
              <a:t>一、全面</a:t>
            </a:r>
            <a:r>
              <a:rPr lang="zh-TW" altLang="en-US" sz="2800" dirty="0">
                <a:solidFill>
                  <a:srgbClr val="FF0000"/>
                </a:solidFill>
                <a:latin typeface="標楷體" pitchFamily="65" charset="-120"/>
                <a:ea typeface="標楷體" pitchFamily="65" charset="-120"/>
              </a:rPr>
              <a:t>線上書審</a:t>
            </a:r>
          </a:p>
          <a:p>
            <a:r>
              <a:rPr lang="zh-TW" altLang="en-US" sz="2800" dirty="0">
                <a:solidFill>
                  <a:srgbClr val="0033CC"/>
                </a:solidFill>
                <a:latin typeface="標楷體" pitchFamily="65" charset="-120"/>
                <a:ea typeface="標楷體" pitchFamily="65" charset="-120"/>
              </a:rPr>
              <a:t>二</a:t>
            </a:r>
            <a:r>
              <a:rPr lang="zh-TW" altLang="en-US" sz="2800" dirty="0" smtClean="0">
                <a:solidFill>
                  <a:srgbClr val="0033CC"/>
                </a:solidFill>
                <a:latin typeface="標楷體" pitchFamily="65" charset="-120"/>
                <a:ea typeface="標楷體" pitchFamily="65" charset="-120"/>
              </a:rPr>
              <a:t>、</a:t>
            </a:r>
            <a:r>
              <a:rPr lang="zh-TW" altLang="zh-TW" sz="2800" dirty="0" smtClean="0">
                <a:solidFill>
                  <a:srgbClr val="0033CC"/>
                </a:solidFill>
                <a:latin typeface="標楷體" pitchFamily="65" charset="-120"/>
                <a:ea typeface="標楷體" pitchFamily="65" charset="-120"/>
              </a:rPr>
              <a:t>繁星</a:t>
            </a:r>
            <a:r>
              <a:rPr lang="zh-TW" altLang="zh-TW" sz="2800" dirty="0">
                <a:solidFill>
                  <a:srgbClr val="0033CC"/>
                </a:solidFill>
                <a:latin typeface="標楷體" pitchFamily="65" charset="-120"/>
                <a:ea typeface="標楷體" pitchFamily="65" charset="-120"/>
              </a:rPr>
              <a:t>推薦新增</a:t>
            </a:r>
            <a:r>
              <a:rPr lang="zh-TW" altLang="zh-TW" sz="2800" dirty="0">
                <a:solidFill>
                  <a:srgbClr val="FF0000"/>
                </a:solidFill>
                <a:latin typeface="標楷體" pitchFamily="65" charset="-120"/>
                <a:ea typeface="標楷體" pitchFamily="65" charset="-120"/>
              </a:rPr>
              <a:t>第八類學</a:t>
            </a:r>
            <a:r>
              <a:rPr lang="zh-TW" altLang="zh-TW" sz="2800" dirty="0" smtClean="0">
                <a:solidFill>
                  <a:srgbClr val="FF0000"/>
                </a:solidFill>
                <a:latin typeface="標楷體" pitchFamily="65" charset="-120"/>
                <a:ea typeface="標楷體" pitchFamily="65" charset="-120"/>
              </a:rPr>
              <a:t>群</a:t>
            </a:r>
            <a:r>
              <a:rPr lang="zh-TW" altLang="en-US" sz="2800" dirty="0" smtClean="0">
                <a:solidFill>
                  <a:srgbClr val="FF0000"/>
                </a:solidFill>
                <a:latin typeface="標楷體" pitchFamily="65" charset="-120"/>
                <a:ea typeface="標楷體" pitchFamily="65" charset="-120"/>
              </a:rPr>
              <a:t>醫學</a:t>
            </a:r>
            <a:r>
              <a:rPr lang="zh-TW" altLang="zh-TW" sz="2800" dirty="0" smtClean="0">
                <a:solidFill>
                  <a:srgbClr val="FF0000"/>
                </a:solidFill>
                <a:latin typeface="標楷體" pitchFamily="65" charset="-120"/>
                <a:ea typeface="標楷體" pitchFamily="65" charset="-120"/>
              </a:rPr>
              <a:t>系</a:t>
            </a:r>
            <a:r>
              <a:rPr lang="zh-TW" altLang="zh-TW" sz="2800" dirty="0">
                <a:solidFill>
                  <a:srgbClr val="0033CC"/>
                </a:solidFill>
                <a:latin typeface="標楷體" pitchFamily="65" charset="-120"/>
                <a:ea typeface="標楷體" pitchFamily="65" charset="-120"/>
              </a:rPr>
              <a:t>，</a:t>
            </a:r>
            <a:r>
              <a:rPr lang="zh-TW" altLang="zh-TW" sz="2800" dirty="0" smtClean="0">
                <a:solidFill>
                  <a:srgbClr val="0033CC"/>
                </a:solidFill>
                <a:latin typeface="標楷體" pitchFamily="65" charset="-120"/>
                <a:ea typeface="標楷體" pitchFamily="65" charset="-120"/>
              </a:rPr>
              <a:t>並且規定</a:t>
            </a:r>
            <a:r>
              <a:rPr lang="zh-TW" altLang="zh-TW" sz="2800" dirty="0">
                <a:solidFill>
                  <a:srgbClr val="0033CC"/>
                </a:solidFill>
                <a:latin typeface="標楷體" pitchFamily="65" charset="-120"/>
                <a:ea typeface="標楷體" pitchFamily="65" charset="-120"/>
              </a:rPr>
              <a:t>分兩</a:t>
            </a:r>
            <a:r>
              <a:rPr lang="zh-TW" altLang="zh-TW" sz="2800" dirty="0" smtClean="0">
                <a:solidFill>
                  <a:srgbClr val="0033CC"/>
                </a:solidFill>
                <a:latin typeface="標楷體" pitchFamily="65" charset="-120"/>
                <a:ea typeface="標楷體" pitchFamily="65" charset="-120"/>
              </a:rPr>
              <a:t>階</a:t>
            </a:r>
            <a:r>
              <a:rPr lang="en-US" altLang="zh-TW" sz="2800" dirty="0" smtClean="0">
                <a:solidFill>
                  <a:srgbClr val="0033CC"/>
                </a:solidFill>
                <a:latin typeface="標楷體" pitchFamily="65" charset="-120"/>
                <a:ea typeface="標楷體" pitchFamily="65" charset="-120"/>
              </a:rPr>
              <a:t/>
            </a:r>
            <a:br>
              <a:rPr lang="en-US" altLang="zh-TW" sz="2800" dirty="0" smtClean="0">
                <a:solidFill>
                  <a:srgbClr val="0033CC"/>
                </a:solidFill>
                <a:latin typeface="標楷體" pitchFamily="65" charset="-120"/>
                <a:ea typeface="標楷體" pitchFamily="65" charset="-120"/>
              </a:rPr>
            </a:br>
            <a:r>
              <a:rPr lang="en-US" altLang="zh-TW" sz="2800" dirty="0" smtClean="0">
                <a:solidFill>
                  <a:srgbClr val="0033CC"/>
                </a:solidFill>
                <a:latin typeface="標楷體" pitchFamily="65" charset="-120"/>
                <a:ea typeface="標楷體" pitchFamily="65" charset="-120"/>
              </a:rPr>
              <a:t>    </a:t>
            </a:r>
            <a:r>
              <a:rPr lang="zh-TW" altLang="zh-TW" sz="2800" dirty="0" smtClean="0">
                <a:solidFill>
                  <a:srgbClr val="0033CC"/>
                </a:solidFill>
                <a:latin typeface="標楷體" pitchFamily="65" charset="-120"/>
                <a:ea typeface="標楷體" pitchFamily="65" charset="-120"/>
              </a:rPr>
              <a:t>段</a:t>
            </a:r>
            <a:r>
              <a:rPr lang="zh-TW" altLang="zh-TW" sz="2800" dirty="0">
                <a:solidFill>
                  <a:srgbClr val="0033CC"/>
                </a:solidFill>
                <a:latin typeface="標楷體" pitchFamily="65" charset="-120"/>
                <a:ea typeface="標楷體" pitchFamily="65" charset="-120"/>
              </a:rPr>
              <a:t>甄試，第二</a:t>
            </a:r>
            <a:r>
              <a:rPr lang="zh-TW" altLang="zh-TW" sz="2800" dirty="0" smtClean="0">
                <a:solidFill>
                  <a:srgbClr val="0033CC"/>
                </a:solidFill>
                <a:latin typeface="標楷體" pitchFamily="65" charset="-120"/>
                <a:ea typeface="標楷體" pitchFamily="65" charset="-120"/>
              </a:rPr>
              <a:t>階段</a:t>
            </a:r>
            <a:r>
              <a:rPr lang="zh-TW" altLang="en-US" sz="2800" dirty="0" smtClean="0">
                <a:solidFill>
                  <a:srgbClr val="FF0000"/>
                </a:solidFill>
                <a:latin typeface="標楷體" pitchFamily="65" charset="-120"/>
                <a:ea typeface="標楷體" pitchFamily="65" charset="-120"/>
              </a:rPr>
              <a:t>面試</a:t>
            </a:r>
            <a:r>
              <a:rPr lang="zh-TW" altLang="zh-TW" sz="2800" dirty="0" smtClean="0">
                <a:solidFill>
                  <a:srgbClr val="0033CC"/>
                </a:solidFill>
                <a:latin typeface="標楷體" pitchFamily="65" charset="-120"/>
                <a:ea typeface="標楷體" pitchFamily="65" charset="-120"/>
              </a:rPr>
              <a:t>與申請</a:t>
            </a:r>
            <a:r>
              <a:rPr lang="zh-TW" altLang="zh-TW" sz="2800" dirty="0">
                <a:solidFill>
                  <a:srgbClr val="0033CC"/>
                </a:solidFill>
                <a:latin typeface="標楷體" pitchFamily="65" charset="-120"/>
                <a:ea typeface="標楷體" pitchFamily="65" charset="-120"/>
              </a:rPr>
              <a:t>入學面試同時</a:t>
            </a:r>
            <a:r>
              <a:rPr lang="zh-TW" altLang="zh-TW" sz="2800" dirty="0" smtClean="0">
                <a:solidFill>
                  <a:srgbClr val="0033CC"/>
                </a:solidFill>
                <a:latin typeface="標楷體" pitchFamily="65" charset="-120"/>
                <a:ea typeface="標楷體" pitchFamily="65" charset="-120"/>
              </a:rPr>
              <a:t>辦理</a:t>
            </a:r>
            <a:r>
              <a:rPr lang="zh-TW" altLang="en-US" sz="2800" dirty="0" smtClean="0">
                <a:solidFill>
                  <a:srgbClr val="0033CC"/>
                </a:solidFill>
                <a:latin typeface="標楷體" pitchFamily="65" charset="-120"/>
                <a:ea typeface="標楷體" pitchFamily="65" charset="-120"/>
              </a:rPr>
              <a:t>。</a:t>
            </a:r>
            <a:endParaRPr lang="en-US" altLang="zh-TW" sz="2800" dirty="0" smtClean="0">
              <a:solidFill>
                <a:srgbClr val="0033CC"/>
              </a:solidFill>
              <a:latin typeface="標楷體" pitchFamily="65" charset="-120"/>
              <a:ea typeface="標楷體" pitchFamily="65" charset="-120"/>
            </a:endParaRPr>
          </a:p>
        </p:txBody>
      </p:sp>
      <p:sp>
        <p:nvSpPr>
          <p:cNvPr id="6" name="標題 1"/>
          <p:cNvSpPr txBox="1">
            <a:spLocks/>
          </p:cNvSpPr>
          <p:nvPr/>
        </p:nvSpPr>
        <p:spPr>
          <a:xfrm>
            <a:off x="0" y="2132856"/>
            <a:ext cx="4932040" cy="720080"/>
          </a:xfrm>
          <a:prstGeom prst="rect">
            <a:avLst/>
          </a:prstGeom>
        </p:spPr>
        <p:style>
          <a:lnRef idx="3">
            <a:schemeClr val="lt1"/>
          </a:lnRef>
          <a:fillRef idx="1">
            <a:schemeClr val="accent1"/>
          </a:fillRef>
          <a:effectRef idx="1">
            <a:schemeClr val="accent1"/>
          </a:effectRef>
          <a:fontRef idx="minor">
            <a:schemeClr val="lt1"/>
          </a:fontRef>
        </p:style>
        <p:txBody>
          <a:bodyPr vert="horz" rtlCol="0" anchor="ctr">
            <a:noAutofit/>
            <a:scene3d>
              <a:camera prst="orthographicFront"/>
              <a:lightRig rig="soft" dir="tl">
                <a:rot lat="0" lon="0" rev="0"/>
              </a:lightRig>
            </a:scene3d>
            <a:sp3d contourW="8890">
              <a:contourClr>
                <a:schemeClr val="accent3">
                  <a:shade val="55000"/>
                </a:schemeClr>
              </a:contourClr>
            </a:sp3d>
          </a:bodyPr>
          <a:lstStyle/>
          <a:p>
            <a:pPr marL="0" marR="0" lvl="0" indent="0" fontAlgn="base">
              <a:lnSpc>
                <a:spcPct val="100000"/>
              </a:lnSpc>
              <a:spcBef>
                <a:spcPct val="0"/>
              </a:spcBef>
              <a:spcAft>
                <a:spcPct val="0"/>
              </a:spcAft>
              <a:buClrTx/>
              <a:buSzTx/>
              <a:tabLst/>
              <a:defRPr/>
            </a:pPr>
            <a:r>
              <a:rPr lang="zh-TW" altLang="en-US" sz="3200" dirty="0" smtClean="0">
                <a:solidFill>
                  <a:srgbClr val="FFFF00"/>
                </a:solidFill>
                <a:latin typeface="華康POP1體W7(P)" pitchFamily="82" charset="-120"/>
                <a:ea typeface="華康POP1體W7(P)" pitchFamily="82" charset="-120"/>
                <a:cs typeface="+mj-cs"/>
              </a:rPr>
              <a:t>多元入學</a:t>
            </a:r>
            <a:r>
              <a:rPr lang="en-US" altLang="zh-TW" sz="3200" dirty="0" smtClean="0">
                <a:solidFill>
                  <a:srgbClr val="FFFF00"/>
                </a:solidFill>
                <a:latin typeface="華康POP1體W7(P)" pitchFamily="82" charset="-120"/>
                <a:ea typeface="華康POP1體W7(P)" pitchFamily="82" charset="-120"/>
                <a:cs typeface="+mj-cs"/>
              </a:rPr>
              <a:t>104</a:t>
            </a:r>
            <a:r>
              <a:rPr lang="zh-TW" altLang="en-US" sz="3200" dirty="0" smtClean="0">
                <a:solidFill>
                  <a:srgbClr val="FFFF00"/>
                </a:solidFill>
                <a:latin typeface="華康POP1體W7(P)" pitchFamily="82" charset="-120"/>
                <a:ea typeface="華康POP1體W7(P)" pitchFamily="82" charset="-120"/>
                <a:cs typeface="+mj-cs"/>
              </a:rPr>
              <a:t>重大變革～</a:t>
            </a:r>
            <a:endParaRPr lang="zh-TW" altLang="en-US" sz="3200" dirty="0">
              <a:solidFill>
                <a:srgbClr val="FFFF00"/>
              </a:solidFill>
              <a:latin typeface="華康POP1體W7(P)" pitchFamily="82" charset="-120"/>
              <a:ea typeface="華康POP1體W7(P)" pitchFamily="82" charset="-120"/>
              <a:cs typeface="+mj-cs"/>
            </a:endParaRPr>
          </a:p>
        </p:txBody>
      </p:sp>
      <p:sp>
        <p:nvSpPr>
          <p:cNvPr id="7" name="Text Box 5"/>
          <p:cNvSpPr txBox="1">
            <a:spLocks noChangeArrowheads="1"/>
          </p:cNvSpPr>
          <p:nvPr/>
        </p:nvSpPr>
        <p:spPr bwMode="auto">
          <a:xfrm>
            <a:off x="0" y="2924944"/>
            <a:ext cx="8892480" cy="1246495"/>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wrap="square">
            <a:spAutoFit/>
          </a:bodyPr>
          <a:lstStyle/>
          <a:p>
            <a:pPr indent="-457200">
              <a:lnSpc>
                <a:spcPts val="3000"/>
              </a:lnSpc>
              <a:defRPr/>
            </a:pPr>
            <a:r>
              <a:rPr lang="zh-TW" altLang="en-US" sz="2800" dirty="0">
                <a:solidFill>
                  <a:srgbClr val="0033CC"/>
                </a:solidFill>
                <a:latin typeface="標楷體" pitchFamily="65" charset="-120"/>
                <a:ea typeface="標楷體" pitchFamily="65" charset="-120"/>
              </a:rPr>
              <a:t>一</a:t>
            </a:r>
            <a:r>
              <a:rPr lang="zh-TW" altLang="en-US" sz="2800" dirty="0" smtClean="0">
                <a:solidFill>
                  <a:srgbClr val="0033CC"/>
                </a:solidFill>
                <a:latin typeface="標楷體" pitchFamily="65" charset="-120"/>
                <a:ea typeface="標楷體" pitchFamily="65" charset="-120"/>
              </a:rPr>
              <a:t>、「高中英文聽力測驗」之運用</a:t>
            </a:r>
            <a:r>
              <a:rPr lang="zh-TW" altLang="zh-TW" sz="2800" dirty="0" smtClean="0">
                <a:solidFill>
                  <a:srgbClr val="0033CC"/>
                </a:solidFill>
                <a:latin typeface="標楷體" pitchFamily="65" charset="-120"/>
                <a:ea typeface="標楷體" pitchFamily="65" charset="-120"/>
              </a:rPr>
              <a:t>。</a:t>
            </a:r>
            <a:endParaRPr lang="en-US" altLang="zh-TW" sz="2800" dirty="0" smtClean="0">
              <a:solidFill>
                <a:srgbClr val="0033CC"/>
              </a:solidFill>
              <a:latin typeface="標楷體" pitchFamily="65" charset="-120"/>
              <a:ea typeface="標楷體" pitchFamily="65" charset="-120"/>
            </a:endParaRPr>
          </a:p>
          <a:p>
            <a:pPr indent="-457200">
              <a:lnSpc>
                <a:spcPts val="3000"/>
              </a:lnSpc>
              <a:defRPr/>
            </a:pPr>
            <a:r>
              <a:rPr lang="zh-TW" altLang="en-US" sz="2800" dirty="0" smtClean="0">
                <a:solidFill>
                  <a:srgbClr val="0033CC"/>
                </a:solidFill>
                <a:latin typeface="標楷體" pitchFamily="65" charset="-120"/>
                <a:ea typeface="標楷體" pitchFamily="65" charset="-120"/>
              </a:rPr>
              <a:t>二、「考試入學」指考試考科採計上限以</a:t>
            </a:r>
            <a:r>
              <a:rPr lang="en-US" altLang="zh-TW" sz="4800" dirty="0" smtClean="0">
                <a:solidFill>
                  <a:srgbClr val="FF0000"/>
                </a:solidFill>
                <a:latin typeface="標楷體" pitchFamily="65" charset="-120"/>
                <a:ea typeface="標楷體" pitchFamily="65" charset="-120"/>
              </a:rPr>
              <a:t>5</a:t>
            </a:r>
            <a:r>
              <a:rPr lang="zh-TW" altLang="en-US" sz="2800" dirty="0" smtClean="0">
                <a:solidFill>
                  <a:srgbClr val="0033CC"/>
                </a:solidFill>
                <a:latin typeface="標楷體" pitchFamily="65" charset="-120"/>
                <a:ea typeface="標楷體" pitchFamily="65" charset="-120"/>
              </a:rPr>
              <a:t>科為限</a:t>
            </a:r>
            <a:r>
              <a:rPr lang="zh-TW" altLang="zh-TW" sz="2800" dirty="0" smtClean="0">
                <a:solidFill>
                  <a:srgbClr val="0033CC"/>
                </a:solidFill>
                <a:latin typeface="標楷體" pitchFamily="65" charset="-120"/>
                <a:ea typeface="標楷體" pitchFamily="65" charset="-120"/>
              </a:rPr>
              <a:t>。</a:t>
            </a:r>
            <a:endParaRPr lang="en-US" altLang="zh-TW" sz="2800" dirty="0" smtClean="0">
              <a:solidFill>
                <a:srgbClr val="0033CC"/>
              </a:solidFill>
              <a:latin typeface="標楷體" pitchFamily="65" charset="-120"/>
              <a:ea typeface="標楷體" pitchFamily="65" charset="-120"/>
            </a:endParaRPr>
          </a:p>
          <a:p>
            <a:pPr indent="-457200">
              <a:lnSpc>
                <a:spcPts val="3000"/>
              </a:lnSpc>
              <a:defRPr/>
            </a:pPr>
            <a:r>
              <a:rPr lang="zh-TW" altLang="en-US" sz="2800" dirty="0" smtClean="0">
                <a:solidFill>
                  <a:srgbClr val="0033CC"/>
                </a:solidFill>
                <a:latin typeface="標楷體" pitchFamily="65" charset="-120"/>
                <a:ea typeface="標楷體" pitchFamily="65" charset="-120"/>
              </a:rPr>
              <a:t>三、「在校成績證明」由高中端統一上傳</a:t>
            </a:r>
            <a:r>
              <a:rPr lang="zh-TW" altLang="zh-TW" sz="2800" dirty="0" smtClean="0">
                <a:solidFill>
                  <a:srgbClr val="0033CC"/>
                </a:solidFill>
                <a:latin typeface="標楷體" pitchFamily="65" charset="-120"/>
                <a:ea typeface="標楷體" pitchFamily="65" charset="-120"/>
              </a:rPr>
              <a:t>。</a:t>
            </a:r>
            <a:endParaRPr lang="zh-TW" altLang="en-US" sz="2800" dirty="0">
              <a:solidFill>
                <a:srgbClr val="0033CC"/>
              </a:solidFill>
              <a:latin typeface="標楷體" pitchFamily="65" charset="-120"/>
              <a:ea typeface="標楷體" pitchFamily="65" charset="-120"/>
            </a:endParaRPr>
          </a:p>
        </p:txBody>
      </p:sp>
      <p:sp>
        <p:nvSpPr>
          <p:cNvPr id="10" name="標題 1"/>
          <p:cNvSpPr txBox="1">
            <a:spLocks/>
          </p:cNvSpPr>
          <p:nvPr/>
        </p:nvSpPr>
        <p:spPr>
          <a:xfrm>
            <a:off x="0" y="4221088"/>
            <a:ext cx="4932040" cy="720080"/>
          </a:xfrm>
          <a:prstGeom prst="rect">
            <a:avLst/>
          </a:prstGeom>
        </p:spPr>
        <p:style>
          <a:lnRef idx="3">
            <a:schemeClr val="lt1"/>
          </a:lnRef>
          <a:fillRef idx="1">
            <a:schemeClr val="accent1"/>
          </a:fillRef>
          <a:effectRef idx="1">
            <a:schemeClr val="accent1"/>
          </a:effectRef>
          <a:fontRef idx="minor">
            <a:schemeClr val="lt1"/>
          </a:fontRef>
        </p:style>
        <p:txBody>
          <a:bodyPr vert="horz" rtlCol="0" anchor="ctr">
            <a:noAutofit/>
            <a:scene3d>
              <a:camera prst="orthographicFront"/>
              <a:lightRig rig="soft" dir="tl">
                <a:rot lat="0" lon="0" rev="0"/>
              </a:lightRig>
            </a:scene3d>
            <a:sp3d contourW="8890">
              <a:contourClr>
                <a:schemeClr val="accent3">
                  <a:shade val="55000"/>
                </a:schemeClr>
              </a:contourClr>
            </a:sp3d>
          </a:bodyPr>
          <a:lstStyle/>
          <a:p>
            <a:pPr marL="0" marR="0" lvl="0" indent="0" fontAlgn="base">
              <a:lnSpc>
                <a:spcPct val="100000"/>
              </a:lnSpc>
              <a:spcBef>
                <a:spcPct val="0"/>
              </a:spcBef>
              <a:spcAft>
                <a:spcPct val="0"/>
              </a:spcAft>
              <a:buClrTx/>
              <a:buSzTx/>
              <a:tabLst/>
              <a:defRPr/>
            </a:pPr>
            <a:r>
              <a:rPr lang="zh-TW" altLang="en-US" sz="3200" dirty="0" smtClean="0">
                <a:solidFill>
                  <a:srgbClr val="FFFF00"/>
                </a:solidFill>
                <a:latin typeface="華康POP1體W7(P)" pitchFamily="82" charset="-120"/>
                <a:ea typeface="華康POP1體W7(P)" pitchFamily="82" charset="-120"/>
                <a:cs typeface="+mj-cs"/>
              </a:rPr>
              <a:t>多元入學</a:t>
            </a:r>
            <a:r>
              <a:rPr lang="en-US" altLang="zh-TW" sz="3200" dirty="0" smtClean="0">
                <a:solidFill>
                  <a:srgbClr val="FFFF00"/>
                </a:solidFill>
                <a:latin typeface="華康POP1體W7(P)" pitchFamily="82" charset="-120"/>
                <a:ea typeface="華康POP1體W7(P)" pitchFamily="82" charset="-120"/>
                <a:cs typeface="+mj-cs"/>
              </a:rPr>
              <a:t>105</a:t>
            </a:r>
            <a:r>
              <a:rPr lang="zh-TW" altLang="en-US" sz="3200" dirty="0" smtClean="0">
                <a:solidFill>
                  <a:srgbClr val="FFFF00"/>
                </a:solidFill>
                <a:latin typeface="華康POP1體W7(P)" pitchFamily="82" charset="-120"/>
                <a:ea typeface="華康POP1體W7(P)" pitchFamily="82" charset="-120"/>
                <a:cs typeface="+mj-cs"/>
              </a:rPr>
              <a:t>重大變革～</a:t>
            </a:r>
            <a:endParaRPr lang="zh-TW" altLang="en-US" sz="3200" dirty="0">
              <a:solidFill>
                <a:srgbClr val="FFFF00"/>
              </a:solidFill>
              <a:latin typeface="華康POP1體W7(P)" pitchFamily="82" charset="-120"/>
              <a:ea typeface="華康POP1體W7(P)" pitchFamily="82" charset="-120"/>
              <a:cs typeface="+mj-cs"/>
            </a:endParaRPr>
          </a:p>
        </p:txBody>
      </p:sp>
      <p:sp>
        <p:nvSpPr>
          <p:cNvPr id="11" name="內容版面配置區 2"/>
          <p:cNvSpPr txBox="1">
            <a:spLocks/>
          </p:cNvSpPr>
          <p:nvPr/>
        </p:nvSpPr>
        <p:spPr>
          <a:xfrm>
            <a:off x="0" y="5013176"/>
            <a:ext cx="9144000" cy="1844824"/>
          </a:xfrm>
          <a:prstGeom prst="rect">
            <a:avLst/>
          </a:prstGeom>
        </p:spPr>
        <p:style>
          <a:lnRef idx="2">
            <a:schemeClr val="accent1"/>
          </a:lnRef>
          <a:fillRef idx="1">
            <a:schemeClr val="lt1"/>
          </a:fillRef>
          <a:effectRef idx="0">
            <a:schemeClr val="accent1"/>
          </a:effectRef>
          <a:fontRef idx="minor">
            <a:schemeClr val="dk1"/>
          </a:fontRef>
        </p:style>
        <p:txBody>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zh-TW" altLang="en-US" sz="2800" b="0" i="0" u="none" strike="noStrike" kern="1200" cap="none" spc="0" normalizeH="0" baseline="0" noProof="0" dirty="0" smtClean="0">
                <a:ln>
                  <a:noFill/>
                </a:ln>
                <a:solidFill>
                  <a:srgbClr val="FF0000"/>
                </a:solidFill>
                <a:effectLst/>
                <a:uLnTx/>
                <a:uFillTx/>
                <a:latin typeface="標楷體" panose="03000509000000000000" pitchFamily="65" charset="-120"/>
                <a:ea typeface="標楷體" panose="03000509000000000000" pitchFamily="65" charset="-120"/>
                <a:cs typeface="+mn-cs"/>
              </a:rPr>
              <a:t>特殊選才錄取生且未依限放棄者，不得報名繁星推薦、個人申請</a:t>
            </a:r>
            <a:r>
              <a:rPr kumimoji="0" lang="zh-TW" altLang="en-US" sz="2800" b="0" i="0" u="none" strike="noStrike" kern="1200" cap="none" spc="0" normalizeH="0" baseline="0" noProof="0" dirty="0" smtClean="0">
                <a:ln>
                  <a:noFill/>
                </a:ln>
                <a:solidFill>
                  <a:schemeClr val="tx1"/>
                </a:solidFill>
                <a:effectLst/>
                <a:uLnTx/>
                <a:uFillTx/>
                <a:latin typeface="標楷體" panose="03000509000000000000" pitchFamily="65" charset="-120"/>
                <a:ea typeface="標楷體" panose="03000509000000000000" pitchFamily="65" charset="-120"/>
                <a:cs typeface="+mn-cs"/>
              </a:rPr>
              <a:t>。</a:t>
            </a:r>
            <a:endParaRPr kumimoji="0" lang="en-US" altLang="zh-TW" sz="2800" b="0" i="0" u="none" strike="noStrike" kern="1200" cap="none" spc="0" normalizeH="0" baseline="0" noProof="0" dirty="0" smtClean="0">
              <a:ln>
                <a:noFill/>
              </a:ln>
              <a:solidFill>
                <a:schemeClr val="tx1"/>
              </a:solidFill>
              <a:effectLst/>
              <a:uLnTx/>
              <a:uFillTx/>
              <a:latin typeface="標楷體" panose="03000509000000000000" pitchFamily="65" charset="-120"/>
              <a:ea typeface="標楷體" panose="03000509000000000000" pitchFamily="65" charset="-120"/>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zh-TW" altLang="en-US" sz="2800" b="0" i="0" u="none" strike="noStrike" kern="1200" cap="none" spc="0" normalizeH="0" baseline="0" noProof="0" dirty="0" smtClean="0">
                <a:ln>
                  <a:noFill/>
                </a:ln>
                <a:solidFill>
                  <a:schemeClr val="tx1"/>
                </a:solidFill>
                <a:effectLst/>
                <a:uLnTx/>
                <a:uFillTx/>
                <a:latin typeface="標楷體" panose="03000509000000000000" pitchFamily="65" charset="-120"/>
                <a:ea typeface="標楷體" panose="03000509000000000000" pitchFamily="65" charset="-120"/>
                <a:cs typeface="+mn-cs"/>
              </a:rPr>
              <a:t>中、重度聽覺障礙考生得申請免檢定高中英語聽力測驗。如報名校系設有英聽檢定標準時，一律視為通過。</a:t>
            </a:r>
            <a:endParaRPr kumimoji="0" lang="zh-TW" altLang="en-US" sz="2800" b="0" i="0" u="none" strike="noStrike" kern="1200" cap="none" spc="0" normalizeH="0" baseline="0" noProof="0" dirty="0">
              <a:ln>
                <a:noFill/>
              </a:ln>
              <a:solidFill>
                <a:schemeClr val="tx1"/>
              </a:solidFill>
              <a:effectLst/>
              <a:uLnTx/>
              <a:uFillTx/>
              <a:latin typeface="標楷體" panose="03000509000000000000" pitchFamily="65" charset="-120"/>
              <a:ea typeface="標楷體" panose="03000509000000000000" pitchFamily="65" charset="-120"/>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fade">
                                      <p:cBhvr>
                                        <p:cTn id="12" dur="500"/>
                                        <p:tgtEl>
                                          <p:spTgt spid="1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標題 1"/>
          <p:cNvSpPr txBox="1">
            <a:spLocks/>
          </p:cNvSpPr>
          <p:nvPr/>
        </p:nvSpPr>
        <p:spPr>
          <a:xfrm>
            <a:off x="467544" y="0"/>
            <a:ext cx="8229600" cy="927100"/>
          </a:xfrm>
          <a:prstGeom prst="rect">
            <a:avLst/>
          </a:prstGeom>
        </p:spPr>
        <p:txBody>
          <a:bodyPr vert="horz" lIns="91440" tIns="45720" rIns="91440" bIns="45720" rtlCol="0" anchor="ctr">
            <a:normAutofit/>
          </a:bodyPr>
          <a:lstStyle/>
          <a:p>
            <a:pPr marL="0" marR="0" lvl="0" indent="0" algn="ctr" fontAlgn="auto">
              <a:lnSpc>
                <a:spcPct val="100000"/>
              </a:lnSpc>
              <a:spcBef>
                <a:spcPct val="0"/>
              </a:spcBef>
              <a:spcAft>
                <a:spcPts val="0"/>
              </a:spcAft>
              <a:buClrTx/>
              <a:buSzTx/>
              <a:tabLst/>
              <a:defRPr/>
            </a:pPr>
            <a:r>
              <a:rPr lang="zh-TW" altLang="en-US" sz="4400" dirty="0" smtClean="0">
                <a:solidFill>
                  <a:srgbClr val="FFFF00"/>
                </a:solidFill>
                <a:latin typeface="華康POP1體W7(P)" pitchFamily="82" charset="-120"/>
                <a:ea typeface="華康POP1體W7(P)" pitchFamily="82" charset="-120"/>
                <a:cs typeface="+mj-cs"/>
              </a:rPr>
              <a:t>特殊選才</a:t>
            </a:r>
            <a:endParaRPr lang="zh-TW" altLang="en-US" sz="4400" dirty="0">
              <a:solidFill>
                <a:srgbClr val="FFFF00"/>
              </a:solidFill>
              <a:latin typeface="華康POP1體W7(P)" pitchFamily="82" charset="-120"/>
              <a:ea typeface="華康POP1體W7(P)" pitchFamily="82" charset="-120"/>
              <a:cs typeface="+mj-cs"/>
            </a:endParaRPr>
          </a:p>
        </p:txBody>
      </p:sp>
      <p:sp>
        <p:nvSpPr>
          <p:cNvPr id="4" name="文字版面配置區 3"/>
          <p:cNvSpPr>
            <a:spLocks noGrp="1"/>
          </p:cNvSpPr>
          <p:nvPr>
            <p:ph type="body" sz="half" idx="1"/>
          </p:nvPr>
        </p:nvSpPr>
        <p:spPr>
          <a:xfrm>
            <a:off x="0" y="908720"/>
            <a:ext cx="9144000" cy="5688631"/>
          </a:xfrm>
        </p:spPr>
        <p:txBody>
          <a:bodyPr>
            <a:noAutofit/>
          </a:bodyPr>
          <a:lstStyle/>
          <a:p>
            <a:pPr>
              <a:lnSpc>
                <a:spcPct val="120000"/>
              </a:lnSpc>
            </a:pPr>
            <a:r>
              <a:rPr lang="zh-TW" altLang="en-US" sz="2600" dirty="0" smtClean="0">
                <a:latin typeface="標楷體" pitchFamily="65" charset="-120"/>
                <a:ea typeface="標楷體" pitchFamily="65" charset="-120"/>
              </a:rPr>
              <a:t>招生目標：以招收具特殊才能或特殊優良行為，可能無法</a:t>
            </a:r>
            <a:r>
              <a:rPr lang="en-US" altLang="zh-TW" sz="2600" dirty="0" smtClean="0">
                <a:latin typeface="標楷體" pitchFamily="65" charset="-120"/>
                <a:ea typeface="標楷體" pitchFamily="65" charset="-120"/>
              </a:rPr>
              <a:t/>
            </a:r>
            <a:br>
              <a:rPr lang="en-US" altLang="zh-TW" sz="2600" dirty="0" smtClean="0">
                <a:latin typeface="標楷體" pitchFamily="65" charset="-120"/>
                <a:ea typeface="標楷體" pitchFamily="65" charset="-120"/>
              </a:rPr>
            </a:br>
            <a:r>
              <a:rPr lang="zh-TW" altLang="en-US" sz="2600" dirty="0" smtClean="0">
                <a:latin typeface="標楷體" pitchFamily="65" charset="-120"/>
                <a:ea typeface="標楷體" pitchFamily="65" charset="-120"/>
              </a:rPr>
              <a:t>　　　　　透過現行招生管道入學之學生；或現行招生管</a:t>
            </a:r>
            <a:r>
              <a:rPr lang="en-US" altLang="zh-TW" sz="2600" dirty="0" smtClean="0">
                <a:latin typeface="標楷體" pitchFamily="65" charset="-120"/>
                <a:ea typeface="標楷體" pitchFamily="65" charset="-120"/>
              </a:rPr>
              <a:t/>
            </a:r>
            <a:br>
              <a:rPr lang="en-US" altLang="zh-TW" sz="2600" dirty="0" smtClean="0">
                <a:latin typeface="標楷體" pitchFamily="65" charset="-120"/>
                <a:ea typeface="標楷體" pitchFamily="65" charset="-120"/>
              </a:rPr>
            </a:br>
            <a:r>
              <a:rPr lang="zh-TW" altLang="en-US" sz="2600" dirty="0" smtClean="0">
                <a:latin typeface="標楷體" pitchFamily="65" charset="-120"/>
                <a:ea typeface="標楷體" pitchFamily="65" charset="-120"/>
              </a:rPr>
              <a:t>　　　　　道入學相對不利，但符合校系選才需求之學生。</a:t>
            </a:r>
            <a:endParaRPr lang="en-US" altLang="zh-TW" sz="2600" dirty="0" smtClean="0">
              <a:latin typeface="標楷體" pitchFamily="65" charset="-120"/>
              <a:ea typeface="標楷體" pitchFamily="65" charset="-120"/>
            </a:endParaRPr>
          </a:p>
          <a:p>
            <a:pPr>
              <a:lnSpc>
                <a:spcPct val="120000"/>
              </a:lnSpc>
            </a:pPr>
            <a:r>
              <a:rPr lang="en-US" altLang="zh-TW" sz="2600" dirty="0" smtClean="0">
                <a:latin typeface="華康中圓體" pitchFamily="49" charset="-120"/>
                <a:ea typeface="華康中圓體" pitchFamily="49" charset="-120"/>
              </a:rPr>
              <a:t>105</a:t>
            </a:r>
            <a:r>
              <a:rPr lang="zh-TW" altLang="en-US" sz="2600" dirty="0" smtClean="0">
                <a:latin typeface="華康中圓體" pitchFamily="49" charset="-120"/>
                <a:ea typeface="華康中圓體" pitchFamily="49" charset="-120"/>
              </a:rPr>
              <a:t>年全國開</a:t>
            </a:r>
            <a:r>
              <a:rPr lang="en-US" altLang="zh-TW" sz="2600" b="1" dirty="0" smtClean="0">
                <a:solidFill>
                  <a:srgbClr val="0000FF"/>
                </a:solidFill>
                <a:latin typeface="華康中圓體" pitchFamily="49" charset="-120"/>
                <a:ea typeface="華康中圓體" pitchFamily="49" charset="-120"/>
              </a:rPr>
              <a:t>150</a:t>
            </a:r>
            <a:r>
              <a:rPr lang="zh-TW" altLang="en-US" sz="2600" dirty="0" smtClean="0">
                <a:latin typeface="華康中圓體" pitchFamily="49" charset="-120"/>
                <a:ea typeface="華康中圓體" pitchFamily="49" charset="-120"/>
              </a:rPr>
              <a:t>個名額（較去年多），教育部希望未來能佔全國的</a:t>
            </a:r>
            <a:r>
              <a:rPr lang="zh-TW" altLang="en-US" sz="2600" b="1" dirty="0" smtClean="0">
                <a:solidFill>
                  <a:srgbClr val="0000FF"/>
                </a:solidFill>
                <a:latin typeface="華康中圓體" pitchFamily="49" charset="-120"/>
                <a:ea typeface="華康中圓體" pitchFamily="49" charset="-120"/>
              </a:rPr>
              <a:t>３％</a:t>
            </a:r>
            <a:r>
              <a:rPr lang="zh-TW" altLang="en-US" sz="2600" dirty="0" smtClean="0">
                <a:latin typeface="華康中圓體" pitchFamily="49" charset="-120"/>
                <a:ea typeface="華康中圓體" pitchFamily="49" charset="-120"/>
              </a:rPr>
              <a:t>。</a:t>
            </a:r>
            <a:endParaRPr lang="en-US" altLang="zh-TW" sz="2600" dirty="0" smtClean="0">
              <a:latin typeface="華康中圓體" pitchFamily="49" charset="-120"/>
              <a:ea typeface="華康中圓體" pitchFamily="49" charset="-120"/>
            </a:endParaRPr>
          </a:p>
          <a:p>
            <a:pPr>
              <a:lnSpc>
                <a:spcPct val="120000"/>
              </a:lnSpc>
            </a:pPr>
            <a:r>
              <a:rPr lang="zh-TW" altLang="en-US" sz="2600" dirty="0" smtClean="0">
                <a:latin typeface="標楷體" panose="03000509000000000000" pitchFamily="65" charset="-120"/>
                <a:ea typeface="標楷體" panose="03000509000000000000" pitchFamily="65" charset="-120"/>
              </a:rPr>
              <a:t>每校公告時間不同，但約莫</a:t>
            </a:r>
            <a:r>
              <a:rPr lang="en-US" altLang="zh-TW" sz="2600" b="1" dirty="0" smtClean="0">
                <a:solidFill>
                  <a:srgbClr val="FF0000"/>
                </a:solidFill>
                <a:latin typeface="標楷體" panose="03000509000000000000" pitchFamily="65" charset="-120"/>
                <a:ea typeface="標楷體" panose="03000509000000000000" pitchFamily="65" charset="-120"/>
              </a:rPr>
              <a:t>11~12</a:t>
            </a:r>
            <a:r>
              <a:rPr lang="zh-TW" altLang="en-US" sz="2600" b="1" dirty="0" smtClean="0">
                <a:solidFill>
                  <a:srgbClr val="FF0000"/>
                </a:solidFill>
                <a:latin typeface="標楷體" panose="03000509000000000000" pitchFamily="65" charset="-120"/>
                <a:ea typeface="標楷體" panose="03000509000000000000" pitchFamily="65" charset="-120"/>
              </a:rPr>
              <a:t>月報名</a:t>
            </a:r>
            <a:r>
              <a:rPr lang="zh-TW" altLang="en-US" sz="2600" dirty="0" smtClean="0">
                <a:latin typeface="標楷體" panose="03000509000000000000" pitchFamily="65" charset="-120"/>
                <a:ea typeface="標楷體" panose="03000509000000000000" pitchFamily="65" charset="-120"/>
              </a:rPr>
              <a:t>。</a:t>
            </a:r>
            <a:endParaRPr lang="en-US" altLang="zh-TW" sz="2600" dirty="0" smtClean="0">
              <a:latin typeface="標楷體" panose="03000509000000000000" pitchFamily="65" charset="-120"/>
              <a:ea typeface="標楷體" panose="03000509000000000000" pitchFamily="65" charset="-120"/>
            </a:endParaRPr>
          </a:p>
          <a:p>
            <a:pPr>
              <a:lnSpc>
                <a:spcPct val="120000"/>
              </a:lnSpc>
            </a:pPr>
            <a:r>
              <a:rPr lang="zh-TW" altLang="en-US" sz="2600" b="1" dirty="0" smtClean="0">
                <a:solidFill>
                  <a:srgbClr val="FF0000"/>
                </a:solidFill>
                <a:latin typeface="標楷體" panose="03000509000000000000" pitchFamily="65" charset="-120"/>
                <a:ea typeface="標楷體" panose="03000509000000000000" pitchFamily="65" charset="-120"/>
              </a:rPr>
              <a:t>普遍不用看學測成績</a:t>
            </a:r>
            <a:r>
              <a:rPr lang="zh-TW" altLang="en-US" sz="2600" dirty="0" smtClean="0">
                <a:latin typeface="標楷體" panose="03000509000000000000" pitchFamily="65" charset="-120"/>
                <a:ea typeface="標楷體" panose="03000509000000000000" pitchFamily="65" charset="-120"/>
              </a:rPr>
              <a:t>，</a:t>
            </a:r>
            <a:r>
              <a:rPr lang="en-US" altLang="zh-TW" sz="2600" dirty="0" smtClean="0">
                <a:latin typeface="標楷體" panose="03000509000000000000" pitchFamily="65" charset="-120"/>
                <a:ea typeface="標楷體" panose="03000509000000000000" pitchFamily="65" charset="-120"/>
              </a:rPr>
              <a:t>10</a:t>
            </a:r>
            <a:r>
              <a:rPr lang="zh-TW" altLang="en-US" sz="2600" dirty="0" smtClean="0">
                <a:latin typeface="標楷體" panose="03000509000000000000" pitchFamily="65" charset="-120"/>
                <a:ea typeface="標楷體" panose="03000509000000000000" pitchFamily="65" charset="-120"/>
              </a:rPr>
              <a:t>月左右公告簡章</a:t>
            </a:r>
            <a:r>
              <a:rPr lang="en-US" altLang="zh-TW" sz="2600" dirty="0" smtClean="0">
                <a:latin typeface="標楷體" panose="03000509000000000000" pitchFamily="65" charset="-120"/>
                <a:ea typeface="標楷體" panose="03000509000000000000" pitchFamily="65" charset="-120"/>
              </a:rPr>
              <a:t/>
            </a:r>
            <a:br>
              <a:rPr lang="en-US" altLang="zh-TW" sz="2600" dirty="0" smtClean="0">
                <a:latin typeface="標楷體" panose="03000509000000000000" pitchFamily="65" charset="-120"/>
                <a:ea typeface="標楷體" panose="03000509000000000000" pitchFamily="65" charset="-120"/>
              </a:rPr>
            </a:br>
            <a:r>
              <a:rPr lang="zh-TW" altLang="en-US" sz="2600" dirty="0" smtClean="0">
                <a:latin typeface="標楷體" panose="03000509000000000000" pitchFamily="65" charset="-120"/>
                <a:ea typeface="標楷體" panose="03000509000000000000" pitchFamily="65" charset="-120"/>
              </a:rPr>
              <a:t>第一關多為</a:t>
            </a:r>
            <a:r>
              <a:rPr lang="zh-TW" altLang="en-US" sz="2600" dirty="0" smtClean="0">
                <a:solidFill>
                  <a:srgbClr val="0000FF"/>
                </a:solidFill>
                <a:latin typeface="標楷體" panose="03000509000000000000" pitchFamily="65" charset="-120"/>
                <a:ea typeface="標楷體" panose="03000509000000000000" pitchFamily="65" charset="-120"/>
              </a:rPr>
              <a:t>資料審查</a:t>
            </a:r>
            <a:r>
              <a:rPr lang="en-US" altLang="zh-TW" sz="2600" dirty="0" smtClean="0">
                <a:latin typeface="標楷體" panose="03000509000000000000" pitchFamily="65" charset="-120"/>
                <a:ea typeface="標楷體" panose="03000509000000000000" pitchFamily="65" charset="-120"/>
              </a:rPr>
              <a:t>(11~12</a:t>
            </a:r>
            <a:r>
              <a:rPr lang="zh-TW" altLang="en-US" sz="2600" dirty="0" smtClean="0">
                <a:latin typeface="標楷體" panose="03000509000000000000" pitchFamily="65" charset="-120"/>
                <a:ea typeface="標楷體" panose="03000509000000000000" pitchFamily="65" charset="-120"/>
              </a:rPr>
              <a:t>月寄出</a:t>
            </a:r>
            <a:r>
              <a:rPr lang="en-US" altLang="zh-TW" sz="2600" dirty="0" smtClean="0">
                <a:latin typeface="標楷體" panose="03000509000000000000" pitchFamily="65" charset="-120"/>
                <a:ea typeface="標楷體" panose="03000509000000000000" pitchFamily="65" charset="-120"/>
              </a:rPr>
              <a:t>)</a:t>
            </a:r>
          </a:p>
          <a:p>
            <a:pPr>
              <a:lnSpc>
                <a:spcPct val="120000"/>
              </a:lnSpc>
              <a:buNone/>
            </a:pPr>
            <a:r>
              <a:rPr lang="zh-TW" altLang="en-US" sz="2600" dirty="0" smtClean="0">
                <a:latin typeface="標楷體" panose="03000509000000000000" pitchFamily="65" charset="-120"/>
                <a:ea typeface="標楷體" panose="03000509000000000000" pitchFamily="65" charset="-120"/>
              </a:rPr>
              <a:t>  第二關</a:t>
            </a:r>
            <a:r>
              <a:rPr lang="zh-TW" altLang="en-US" sz="2600" dirty="0" smtClean="0">
                <a:solidFill>
                  <a:srgbClr val="0000FF"/>
                </a:solidFill>
                <a:latin typeface="標楷體" panose="03000509000000000000" pitchFamily="65" charset="-120"/>
                <a:ea typeface="標楷體" panose="03000509000000000000" pitchFamily="65" charset="-120"/>
              </a:rPr>
              <a:t>口試或直接公告</a:t>
            </a:r>
            <a:r>
              <a:rPr lang="zh-TW" altLang="en-US" sz="2600" dirty="0" smtClean="0">
                <a:latin typeface="標楷體" panose="03000509000000000000" pitchFamily="65" charset="-120"/>
                <a:ea typeface="標楷體" panose="03000509000000000000" pitchFamily="65" charset="-120"/>
              </a:rPr>
              <a:t>（</a:t>
            </a:r>
            <a:r>
              <a:rPr lang="en-US" altLang="zh-TW" sz="2600" dirty="0" smtClean="0">
                <a:latin typeface="標楷體" panose="03000509000000000000" pitchFamily="65" charset="-120"/>
                <a:ea typeface="標楷體" panose="03000509000000000000" pitchFamily="65" charset="-120"/>
              </a:rPr>
              <a:t>12</a:t>
            </a:r>
            <a:r>
              <a:rPr lang="zh-TW" altLang="en-US" sz="2600" dirty="0" smtClean="0">
                <a:latin typeface="標楷體" panose="03000509000000000000" pitchFamily="65" charset="-120"/>
                <a:ea typeface="標楷體" panose="03000509000000000000" pitchFamily="65" charset="-120"/>
              </a:rPr>
              <a:t>月底</a:t>
            </a:r>
            <a:r>
              <a:rPr lang="en-US" altLang="zh-TW" sz="2600" dirty="0" smtClean="0">
                <a:latin typeface="標楷體" panose="03000509000000000000" pitchFamily="65" charset="-120"/>
                <a:ea typeface="標楷體" panose="03000509000000000000" pitchFamily="65" charset="-120"/>
              </a:rPr>
              <a:t>~1</a:t>
            </a:r>
            <a:r>
              <a:rPr lang="zh-TW" altLang="en-US" sz="2600" dirty="0" smtClean="0">
                <a:latin typeface="標楷體" panose="03000509000000000000" pitchFamily="65" charset="-120"/>
                <a:ea typeface="標楷體" panose="03000509000000000000" pitchFamily="65" charset="-120"/>
              </a:rPr>
              <a:t>月）</a:t>
            </a:r>
            <a:endParaRPr lang="en-US" altLang="zh-TW" sz="2600" dirty="0" smtClean="0">
              <a:latin typeface="標楷體" panose="03000509000000000000" pitchFamily="65" charset="-120"/>
              <a:ea typeface="標楷體" panose="03000509000000000000" pitchFamily="65" charset="-120"/>
            </a:endParaRPr>
          </a:p>
          <a:p>
            <a:pPr>
              <a:lnSpc>
                <a:spcPct val="120000"/>
              </a:lnSpc>
            </a:pPr>
            <a:r>
              <a:rPr lang="en-US" altLang="zh-TW" sz="2600" dirty="0" smtClean="0">
                <a:latin typeface="標楷體" panose="03000509000000000000" pitchFamily="65" charset="-120"/>
                <a:ea typeface="標楷體" panose="03000509000000000000" pitchFamily="65" charset="-120"/>
              </a:rPr>
              <a:t>『</a:t>
            </a:r>
            <a:r>
              <a:rPr lang="zh-TW" altLang="en-US" sz="2600" dirty="0" smtClean="0">
                <a:latin typeface="標楷體" panose="03000509000000000000" pitchFamily="65" charset="-120"/>
                <a:ea typeface="標楷體" panose="03000509000000000000" pitchFamily="65" charset="-120"/>
              </a:rPr>
              <a:t>特殊專才</a:t>
            </a:r>
            <a:r>
              <a:rPr lang="en-US" altLang="zh-TW" sz="2600" dirty="0" smtClean="0">
                <a:latin typeface="標楷體" panose="03000509000000000000" pitchFamily="65" charset="-120"/>
                <a:ea typeface="標楷體" panose="03000509000000000000" pitchFamily="65" charset="-120"/>
              </a:rPr>
              <a:t>』</a:t>
            </a:r>
            <a:r>
              <a:rPr lang="zh-TW" altLang="en-US" sz="2600" dirty="0" smtClean="0">
                <a:latin typeface="標楷體" panose="03000509000000000000" pitchFamily="65" charset="-120"/>
                <a:ea typeface="標楷體" panose="03000509000000000000" pitchFamily="65" charset="-120"/>
              </a:rPr>
              <a:t>分為</a:t>
            </a:r>
            <a:r>
              <a:rPr lang="en-US" altLang="zh-TW" sz="2600" dirty="0" smtClean="0">
                <a:latin typeface="標楷體" panose="03000509000000000000" pitchFamily="65" charset="-120"/>
                <a:ea typeface="標楷體" panose="03000509000000000000" pitchFamily="65" charset="-120"/>
              </a:rPr>
              <a:t>:</a:t>
            </a:r>
            <a:br>
              <a:rPr lang="en-US" altLang="zh-TW" sz="2600" dirty="0" smtClean="0">
                <a:latin typeface="標楷體" panose="03000509000000000000" pitchFamily="65" charset="-120"/>
                <a:ea typeface="標楷體" panose="03000509000000000000" pitchFamily="65" charset="-120"/>
              </a:rPr>
            </a:br>
            <a:r>
              <a:rPr lang="zh-TW" altLang="en-US" sz="2600" b="1" dirty="0" smtClean="0">
                <a:solidFill>
                  <a:srgbClr val="FF0000"/>
                </a:solidFill>
                <a:latin typeface="標楷體" pitchFamily="65" charset="-120"/>
                <a:ea typeface="標楷體" pitchFamily="65" charset="-120"/>
              </a:rPr>
              <a:t>學術類專才、特定領域才能或其他特殊優良行為</a:t>
            </a:r>
            <a:endParaRPr lang="en-US" altLang="zh-TW" sz="2600" dirty="0" smtClean="0">
              <a:solidFill>
                <a:srgbClr val="FF0000"/>
              </a:solidFill>
              <a:latin typeface="標楷體" panose="03000509000000000000" pitchFamily="65" charset="-120"/>
              <a:ea typeface="標楷體" panose="03000509000000000000" pitchFamily="65" charset="-120"/>
            </a:endParaRPr>
          </a:p>
        </p:txBody>
      </p:sp>
      <p:pic>
        <p:nvPicPr>
          <p:cNvPr id="5" name="圖片 4" descr="images (8).jpg"/>
          <p:cNvPicPr>
            <a:picLocks noChangeAspect="1"/>
          </p:cNvPicPr>
          <p:nvPr/>
        </p:nvPicPr>
        <p:blipFill>
          <a:blip r:embed="rId3" cstate="print"/>
          <a:stretch>
            <a:fillRect/>
          </a:stretch>
        </p:blipFill>
        <p:spPr>
          <a:xfrm>
            <a:off x="6732240" y="3429000"/>
            <a:ext cx="2162175" cy="2114550"/>
          </a:xfrm>
          <a:prstGeom prst="rect">
            <a:avLst/>
          </a:prstGeom>
        </p:spPr>
      </p:pic>
    </p:spTree>
    <p:extLst>
      <p:ext uri="{BB962C8B-B14F-4D97-AF65-F5344CB8AC3E}">
        <p14:creationId xmlns:p14="http://schemas.microsoft.com/office/powerpoint/2010/main" val="28024809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標題 1"/>
          <p:cNvSpPr txBox="1">
            <a:spLocks/>
          </p:cNvSpPr>
          <p:nvPr/>
        </p:nvSpPr>
        <p:spPr>
          <a:xfrm>
            <a:off x="467544" y="0"/>
            <a:ext cx="8229600" cy="927100"/>
          </a:xfrm>
          <a:prstGeom prst="rect">
            <a:avLst/>
          </a:prstGeom>
        </p:spPr>
        <p:txBody>
          <a:bodyPr vert="horz" lIns="91440" tIns="45720" rIns="91440" bIns="45720" rtlCol="0" anchor="ctr">
            <a:normAutofit/>
          </a:bodyPr>
          <a:lstStyle/>
          <a:p>
            <a:pPr marL="0" marR="0" lvl="0" indent="0" algn="ctr" fontAlgn="auto">
              <a:lnSpc>
                <a:spcPct val="100000"/>
              </a:lnSpc>
              <a:spcBef>
                <a:spcPct val="0"/>
              </a:spcBef>
              <a:spcAft>
                <a:spcPts val="0"/>
              </a:spcAft>
              <a:buClrTx/>
              <a:buSzTx/>
              <a:tabLst/>
              <a:defRPr/>
            </a:pPr>
            <a:r>
              <a:rPr lang="zh-TW" altLang="en-US" sz="4400" dirty="0" smtClean="0">
                <a:solidFill>
                  <a:srgbClr val="FFFF00"/>
                </a:solidFill>
                <a:latin typeface="華康POP1體W7(P)" pitchFamily="82" charset="-120"/>
                <a:ea typeface="華康POP1體W7(P)" pitchFamily="82" charset="-120"/>
                <a:cs typeface="+mj-cs"/>
              </a:rPr>
              <a:t>特殊選才</a:t>
            </a:r>
            <a:endParaRPr lang="zh-TW" altLang="en-US" sz="4400" dirty="0">
              <a:solidFill>
                <a:srgbClr val="FFFF00"/>
              </a:solidFill>
              <a:latin typeface="華康POP1體W7(P)" pitchFamily="82" charset="-120"/>
              <a:ea typeface="華康POP1體W7(P)" pitchFamily="82" charset="-120"/>
              <a:cs typeface="+mj-cs"/>
            </a:endParaRPr>
          </a:p>
        </p:txBody>
      </p:sp>
      <p:sp>
        <p:nvSpPr>
          <p:cNvPr id="4" name="文字版面配置區 3"/>
          <p:cNvSpPr>
            <a:spLocks noGrp="1"/>
          </p:cNvSpPr>
          <p:nvPr>
            <p:ph type="body" sz="half" idx="1"/>
          </p:nvPr>
        </p:nvSpPr>
        <p:spPr>
          <a:xfrm>
            <a:off x="179512" y="764704"/>
            <a:ext cx="8820472" cy="5832647"/>
          </a:xfrm>
        </p:spPr>
        <p:txBody>
          <a:bodyPr>
            <a:noAutofit/>
          </a:bodyPr>
          <a:lstStyle/>
          <a:p>
            <a:pPr>
              <a:lnSpc>
                <a:spcPts val="3300"/>
              </a:lnSpc>
            </a:pPr>
            <a:r>
              <a:rPr lang="zh-TW" altLang="en-US" sz="2400" b="1" dirty="0" smtClean="0">
                <a:latin typeface="標楷體" pitchFamily="65" charset="-120"/>
                <a:ea typeface="標楷體" pitchFamily="65" charset="-120"/>
              </a:rPr>
              <a:t>學術類專才</a:t>
            </a:r>
            <a:r>
              <a:rPr lang="zh-TW" altLang="en-US" sz="2400" b="1" dirty="0" smtClean="0">
                <a:solidFill>
                  <a:srgbClr val="FF0000"/>
                </a:solidFill>
                <a:latin typeface="標楷體" panose="03000509000000000000" pitchFamily="65" charset="-120"/>
                <a:ea typeface="標楷體" panose="03000509000000000000" pitchFamily="65" charset="-120"/>
              </a:rPr>
              <a:t>門檻極高！！</a:t>
            </a:r>
            <a:r>
              <a:rPr lang="zh-TW" altLang="en-US" sz="2400" dirty="0" smtClean="0">
                <a:latin typeface="標楷體" panose="03000509000000000000" pitchFamily="65" charset="-120"/>
                <a:ea typeface="標楷體" panose="03000509000000000000" pitchFamily="65" charset="-120"/>
              </a:rPr>
              <a:t>如：</a:t>
            </a:r>
            <a:r>
              <a:rPr lang="en-US" altLang="zh-TW" sz="2400" dirty="0" smtClean="0">
                <a:latin typeface="標楷體" panose="03000509000000000000" pitchFamily="65" charset="-120"/>
                <a:ea typeface="標楷體" panose="03000509000000000000" pitchFamily="65" charset="-120"/>
              </a:rPr>
              <a:t/>
            </a:r>
            <a:br>
              <a:rPr lang="en-US" altLang="zh-TW" sz="2400" dirty="0" smtClean="0">
                <a:latin typeface="標楷體" panose="03000509000000000000" pitchFamily="65" charset="-120"/>
                <a:ea typeface="標楷體" panose="03000509000000000000" pitchFamily="65" charset="-120"/>
              </a:rPr>
            </a:br>
            <a:r>
              <a:rPr lang="zh-TW" altLang="en-US" sz="2400" dirty="0" smtClean="0">
                <a:solidFill>
                  <a:srgbClr val="0000FF"/>
                </a:solidFill>
                <a:latin typeface="標楷體" panose="03000509000000000000" pitchFamily="65" charset="-120"/>
                <a:ea typeface="標楷體" panose="03000509000000000000" pitchFamily="65" charset="-120"/>
              </a:rPr>
              <a:t>國際奧林匹亞得獎或選訓決賽完賽</a:t>
            </a:r>
            <a:endParaRPr lang="en-US" altLang="zh-TW" sz="2400" dirty="0" smtClean="0">
              <a:solidFill>
                <a:srgbClr val="0000FF"/>
              </a:solidFill>
              <a:latin typeface="標楷體" panose="03000509000000000000" pitchFamily="65" charset="-120"/>
              <a:ea typeface="標楷體" panose="03000509000000000000" pitchFamily="65" charset="-120"/>
            </a:endParaRPr>
          </a:p>
          <a:p>
            <a:pPr>
              <a:lnSpc>
                <a:spcPts val="3300"/>
              </a:lnSpc>
              <a:buNone/>
            </a:pPr>
            <a:r>
              <a:rPr lang="zh-TW" altLang="en-US" sz="2400" dirty="0" smtClean="0">
                <a:solidFill>
                  <a:srgbClr val="0000FF"/>
                </a:solidFill>
                <a:latin typeface="標楷體" panose="03000509000000000000" pitchFamily="65" charset="-120"/>
                <a:ea typeface="標楷體" panose="03000509000000000000" pitchFamily="65" charset="-120"/>
              </a:rPr>
              <a:t>　全國或國際科展獲獎</a:t>
            </a:r>
            <a:endParaRPr lang="en-US" altLang="zh-TW" sz="2400" dirty="0" smtClean="0">
              <a:solidFill>
                <a:srgbClr val="0000FF"/>
              </a:solidFill>
              <a:latin typeface="標楷體" panose="03000509000000000000" pitchFamily="65" charset="-120"/>
              <a:ea typeface="標楷體" panose="03000509000000000000" pitchFamily="65" charset="-120"/>
            </a:endParaRPr>
          </a:p>
          <a:p>
            <a:pPr>
              <a:lnSpc>
                <a:spcPts val="3300"/>
              </a:lnSpc>
              <a:buNone/>
            </a:pPr>
            <a:r>
              <a:rPr lang="zh-TW" altLang="en-US" sz="2400" dirty="0" smtClean="0">
                <a:solidFill>
                  <a:srgbClr val="0000FF"/>
                </a:solidFill>
                <a:latin typeface="標楷體" panose="03000509000000000000" pitchFamily="65" charset="-120"/>
                <a:ea typeface="標楷體" panose="03000509000000000000" pitchFamily="65" charset="-120"/>
              </a:rPr>
              <a:t>　具有美國</a:t>
            </a:r>
            <a:r>
              <a:rPr lang="en-US" altLang="zh-TW" sz="2400" dirty="0" smtClean="0">
                <a:solidFill>
                  <a:srgbClr val="0000FF"/>
                </a:solidFill>
                <a:latin typeface="標楷體" panose="03000509000000000000" pitchFamily="65" charset="-120"/>
                <a:ea typeface="標楷體" panose="03000509000000000000" pitchFamily="65" charset="-120"/>
              </a:rPr>
              <a:t>SAT</a:t>
            </a:r>
            <a:r>
              <a:rPr lang="zh-TW" altLang="en-US" sz="2400" dirty="0" smtClean="0">
                <a:solidFill>
                  <a:srgbClr val="0000FF"/>
                </a:solidFill>
                <a:latin typeface="標楷體" panose="03000509000000000000" pitchFamily="65" charset="-120"/>
                <a:ea typeface="標楷體" panose="03000509000000000000" pitchFamily="65" charset="-120"/>
              </a:rPr>
              <a:t>或</a:t>
            </a:r>
            <a:r>
              <a:rPr lang="en-US" altLang="zh-TW" sz="2400" dirty="0" smtClean="0">
                <a:solidFill>
                  <a:srgbClr val="0000FF"/>
                </a:solidFill>
                <a:latin typeface="標楷體" panose="03000509000000000000" pitchFamily="65" charset="-120"/>
                <a:ea typeface="標楷體" panose="03000509000000000000" pitchFamily="65" charset="-120"/>
              </a:rPr>
              <a:t>ACT</a:t>
            </a:r>
            <a:r>
              <a:rPr lang="zh-TW" altLang="en-US" sz="2400" dirty="0" smtClean="0">
                <a:solidFill>
                  <a:srgbClr val="0000FF"/>
                </a:solidFill>
                <a:latin typeface="標楷體" panose="03000509000000000000" pitchFamily="65" charset="-120"/>
                <a:ea typeface="標楷體" panose="03000509000000000000" pitchFamily="65" charset="-120"/>
              </a:rPr>
              <a:t>成績</a:t>
            </a:r>
            <a:endParaRPr lang="en-US" altLang="zh-TW" sz="2400" dirty="0" smtClean="0">
              <a:solidFill>
                <a:srgbClr val="0000FF"/>
              </a:solidFill>
              <a:latin typeface="標楷體" panose="03000509000000000000" pitchFamily="65" charset="-120"/>
              <a:ea typeface="標楷體" panose="03000509000000000000" pitchFamily="65" charset="-120"/>
            </a:endParaRPr>
          </a:p>
          <a:p>
            <a:pPr>
              <a:lnSpc>
                <a:spcPts val="3300"/>
              </a:lnSpc>
              <a:buNone/>
            </a:pPr>
            <a:r>
              <a:rPr lang="zh-TW" altLang="en-US" sz="2400" dirty="0" smtClean="0">
                <a:solidFill>
                  <a:srgbClr val="0000FF"/>
                </a:solidFill>
                <a:latin typeface="標楷體" panose="03000509000000000000" pitchFamily="65" charset="-120"/>
                <a:ea typeface="標楷體" panose="03000509000000000000" pitchFamily="65" charset="-120"/>
              </a:rPr>
              <a:t>  高中科學班</a:t>
            </a:r>
            <a:endParaRPr lang="en-US" altLang="zh-TW" sz="2400" dirty="0" smtClean="0">
              <a:solidFill>
                <a:srgbClr val="0000FF"/>
              </a:solidFill>
              <a:latin typeface="標楷體" panose="03000509000000000000" pitchFamily="65" charset="-120"/>
              <a:ea typeface="標楷體" panose="03000509000000000000" pitchFamily="65" charset="-120"/>
            </a:endParaRPr>
          </a:p>
          <a:p>
            <a:pPr>
              <a:lnSpc>
                <a:spcPts val="3300"/>
              </a:lnSpc>
              <a:buNone/>
            </a:pPr>
            <a:r>
              <a:rPr lang="zh-TW" altLang="en-US" sz="2400" dirty="0" smtClean="0">
                <a:solidFill>
                  <a:srgbClr val="0000FF"/>
                </a:solidFill>
                <a:latin typeface="標楷體" panose="03000509000000000000" pitchFamily="65" charset="-120"/>
                <a:ea typeface="標楷體" panose="03000509000000000000" pitchFamily="65" charset="-120"/>
              </a:rPr>
              <a:t>  單一科目</a:t>
            </a:r>
            <a:r>
              <a:rPr lang="en-US" altLang="zh-TW" sz="2400" dirty="0" smtClean="0">
                <a:solidFill>
                  <a:srgbClr val="0000FF"/>
                </a:solidFill>
                <a:latin typeface="標楷體" panose="03000509000000000000" pitchFamily="65" charset="-120"/>
                <a:ea typeface="標楷體" panose="03000509000000000000" pitchFamily="65" charset="-120"/>
              </a:rPr>
              <a:t>(</a:t>
            </a:r>
            <a:r>
              <a:rPr lang="zh-TW" altLang="en-US" sz="2400" dirty="0" smtClean="0">
                <a:solidFill>
                  <a:srgbClr val="0000FF"/>
                </a:solidFill>
                <a:latin typeface="標楷體" panose="03000509000000000000" pitchFamily="65" charset="-120"/>
                <a:ea typeface="標楷體" panose="03000509000000000000" pitchFamily="65" charset="-120"/>
              </a:rPr>
              <a:t>數學</a:t>
            </a:r>
            <a:r>
              <a:rPr lang="en-US" altLang="zh-TW" sz="2400" dirty="0" smtClean="0">
                <a:solidFill>
                  <a:srgbClr val="0000FF"/>
                </a:solidFill>
                <a:latin typeface="標楷體" panose="03000509000000000000" pitchFamily="65" charset="-120"/>
                <a:ea typeface="標楷體" panose="03000509000000000000" pitchFamily="65" charset="-120"/>
              </a:rPr>
              <a:t>.</a:t>
            </a:r>
            <a:r>
              <a:rPr lang="zh-TW" altLang="en-US" sz="2400" dirty="0" smtClean="0">
                <a:solidFill>
                  <a:srgbClr val="0000FF"/>
                </a:solidFill>
                <a:latin typeface="標楷體" panose="03000509000000000000" pitchFamily="65" charset="-120"/>
                <a:ea typeface="標楷體" panose="03000509000000000000" pitchFamily="65" charset="-120"/>
              </a:rPr>
              <a:t>英文</a:t>
            </a:r>
            <a:r>
              <a:rPr lang="en-US" altLang="zh-TW" sz="2400" dirty="0" smtClean="0">
                <a:solidFill>
                  <a:srgbClr val="0000FF"/>
                </a:solidFill>
                <a:latin typeface="標楷體" panose="03000509000000000000" pitchFamily="65" charset="-120"/>
                <a:ea typeface="標楷體" panose="03000509000000000000" pitchFamily="65" charset="-120"/>
              </a:rPr>
              <a:t>.</a:t>
            </a:r>
            <a:r>
              <a:rPr lang="zh-TW" altLang="en-US" sz="2400" dirty="0" smtClean="0">
                <a:solidFill>
                  <a:srgbClr val="0000FF"/>
                </a:solidFill>
                <a:latin typeface="標楷體" panose="03000509000000000000" pitchFamily="65" charset="-120"/>
                <a:ea typeface="標楷體" panose="03000509000000000000" pitchFamily="65" charset="-120"/>
              </a:rPr>
              <a:t>國文等</a:t>
            </a:r>
            <a:r>
              <a:rPr lang="en-US" altLang="zh-TW" sz="2400" dirty="0" smtClean="0">
                <a:solidFill>
                  <a:srgbClr val="0000FF"/>
                </a:solidFill>
                <a:latin typeface="標楷體" panose="03000509000000000000" pitchFamily="65" charset="-120"/>
                <a:ea typeface="標楷體" panose="03000509000000000000" pitchFamily="65" charset="-120"/>
              </a:rPr>
              <a:t>)</a:t>
            </a:r>
            <a:r>
              <a:rPr lang="zh-TW" altLang="en-US" sz="2400" dirty="0" smtClean="0">
                <a:solidFill>
                  <a:srgbClr val="0000FF"/>
                </a:solidFill>
                <a:latin typeface="標楷體" panose="03000509000000000000" pitchFamily="65" charset="-120"/>
                <a:ea typeface="標楷體" panose="03000509000000000000" pitchFamily="65" charset="-120"/>
              </a:rPr>
              <a:t>學業成績要達全校總排名</a:t>
            </a:r>
            <a:r>
              <a:rPr lang="en-US" altLang="zh-TW" sz="2400" dirty="0" smtClean="0">
                <a:solidFill>
                  <a:srgbClr val="0000FF"/>
                </a:solidFill>
                <a:latin typeface="標楷體" panose="03000509000000000000" pitchFamily="65" charset="-120"/>
                <a:ea typeface="標楷體" panose="03000509000000000000" pitchFamily="65" charset="-120"/>
              </a:rPr>
              <a:t>3%</a:t>
            </a:r>
            <a:r>
              <a:rPr lang="zh-TW" altLang="en-US" sz="2400" dirty="0" smtClean="0">
                <a:solidFill>
                  <a:srgbClr val="0000FF"/>
                </a:solidFill>
                <a:latin typeface="標楷體" panose="03000509000000000000" pitchFamily="65" charset="-120"/>
                <a:ea typeface="標楷體" panose="03000509000000000000" pitchFamily="65" charset="-120"/>
              </a:rPr>
              <a:t>等</a:t>
            </a:r>
            <a:endParaRPr lang="en-US" altLang="zh-TW" sz="2400" dirty="0" smtClean="0">
              <a:solidFill>
                <a:srgbClr val="0000FF"/>
              </a:solidFill>
              <a:latin typeface="標楷體" panose="03000509000000000000" pitchFamily="65" charset="-120"/>
              <a:ea typeface="標楷體" panose="03000509000000000000" pitchFamily="65" charset="-120"/>
            </a:endParaRPr>
          </a:p>
          <a:p>
            <a:pPr>
              <a:lnSpc>
                <a:spcPts val="3300"/>
              </a:lnSpc>
            </a:pPr>
            <a:r>
              <a:rPr lang="zh-TW" altLang="en-US" sz="2400" b="1" dirty="0" smtClean="0">
                <a:latin typeface="標楷體" pitchFamily="65" charset="-120"/>
                <a:ea typeface="標楷體" pitchFamily="65" charset="-120"/>
              </a:rPr>
              <a:t>特定領域才能或其他特殊優良行為</a:t>
            </a:r>
            <a:r>
              <a:rPr lang="en-US" altLang="zh-TW" sz="2400" b="1" dirty="0" smtClean="0">
                <a:latin typeface="標楷體" pitchFamily="65" charset="-120"/>
                <a:ea typeface="標楷體" pitchFamily="65" charset="-120"/>
              </a:rPr>
              <a:t/>
            </a:r>
            <a:br>
              <a:rPr lang="en-US" altLang="zh-TW" sz="2400" b="1" dirty="0" smtClean="0">
                <a:latin typeface="標楷體" pitchFamily="65" charset="-120"/>
                <a:ea typeface="標楷體" pitchFamily="65" charset="-120"/>
              </a:rPr>
            </a:br>
            <a:r>
              <a:rPr lang="zh-TW" altLang="en-US" sz="2400" dirty="0" smtClean="0">
                <a:latin typeface="標楷體" pitchFamily="65" charset="-120"/>
                <a:ea typeface="標楷體" pitchFamily="65" charset="-120"/>
              </a:rPr>
              <a:t>清大拾穗計畫</a:t>
            </a:r>
            <a:r>
              <a:rPr lang="en-US" altLang="zh-TW" sz="2400" dirty="0" smtClean="0">
                <a:latin typeface="標楷體" pitchFamily="65" charset="-120"/>
                <a:ea typeface="標楷體" pitchFamily="65" charset="-120"/>
              </a:rPr>
              <a:t>104</a:t>
            </a:r>
            <a:r>
              <a:rPr lang="zh-TW" altLang="en-US" sz="2400" dirty="0" smtClean="0">
                <a:latin typeface="標楷體" pitchFamily="65" charset="-120"/>
                <a:ea typeface="標楷體" pitchFamily="65" charset="-120"/>
              </a:rPr>
              <a:t>年錄取</a:t>
            </a:r>
            <a:r>
              <a:rPr lang="zh-TW" altLang="en-US" sz="2400" u="sng" dirty="0" smtClean="0">
                <a:latin typeface="標楷體" pitchFamily="65" charset="-120"/>
                <a:ea typeface="標楷體" pitchFamily="65" charset="-120"/>
              </a:rPr>
              <a:t>總統教育獎</a:t>
            </a:r>
            <a:r>
              <a:rPr lang="zh-TW" altLang="en-US" sz="2400" dirty="0" smtClean="0">
                <a:latin typeface="標楷體" pitchFamily="65" charset="-120"/>
                <a:ea typeface="標楷體" pitchFamily="65" charset="-120"/>
              </a:rPr>
              <a:t>得主、</a:t>
            </a:r>
            <a:r>
              <a:rPr lang="zh-TW" altLang="en-US" sz="2400" u="sng" dirty="0" smtClean="0">
                <a:latin typeface="標楷體" pitchFamily="65" charset="-120"/>
                <a:ea typeface="標楷體" pitchFamily="65" charset="-120"/>
              </a:rPr>
              <a:t>文學創作</a:t>
            </a:r>
            <a:r>
              <a:rPr lang="en-US" altLang="zh-TW" sz="2400" dirty="0" smtClean="0">
                <a:latin typeface="標楷體" pitchFamily="65" charset="-120"/>
                <a:ea typeface="標楷體" pitchFamily="65" charset="-120"/>
              </a:rPr>
              <a:t>(</a:t>
            </a:r>
            <a:r>
              <a:rPr lang="zh-TW" altLang="en-US" sz="2400" dirty="0" smtClean="0">
                <a:latin typeface="標楷體" pitchFamily="65" charset="-120"/>
                <a:ea typeface="標楷體" pitchFamily="65" charset="-120"/>
              </a:rPr>
              <a:t>武俠小說創作</a:t>
            </a:r>
            <a:r>
              <a:rPr lang="en-US" altLang="zh-TW" sz="2400" dirty="0" smtClean="0">
                <a:latin typeface="標楷體" pitchFamily="65" charset="-120"/>
                <a:ea typeface="標楷體" pitchFamily="65" charset="-120"/>
              </a:rPr>
              <a:t>)</a:t>
            </a:r>
            <a:r>
              <a:rPr lang="zh-TW" altLang="en-US" sz="2400" dirty="0" smtClean="0">
                <a:latin typeface="標楷體" pitchFamily="65" charset="-120"/>
                <a:ea typeface="標楷體" pitchFamily="65" charset="-120"/>
              </a:rPr>
              <a:t>、</a:t>
            </a:r>
            <a:r>
              <a:rPr lang="zh-TW" altLang="en-US" sz="2400" u="sng" dirty="0" smtClean="0">
                <a:latin typeface="標楷體" pitchFamily="65" charset="-120"/>
                <a:ea typeface="標楷體" pitchFamily="65" charset="-120"/>
              </a:rPr>
              <a:t>冒險</a:t>
            </a:r>
            <a:r>
              <a:rPr lang="en-US" altLang="zh-TW" sz="2400" dirty="0" smtClean="0">
                <a:latin typeface="標楷體" pitchFamily="65" charset="-120"/>
                <a:ea typeface="標楷體" pitchFamily="65" charset="-120"/>
              </a:rPr>
              <a:t>(15</a:t>
            </a:r>
            <a:r>
              <a:rPr lang="zh-TW" altLang="en-US" sz="2400" dirty="0" smtClean="0">
                <a:latin typeface="標楷體" pitchFamily="65" charset="-120"/>
                <a:ea typeface="標楷體" pitchFamily="65" charset="-120"/>
              </a:rPr>
              <a:t>歲獨自冒險到美國唸且具正面溫暖渲染力、執行力並展現與世界對話的能力</a:t>
            </a:r>
            <a:r>
              <a:rPr lang="en-US" altLang="zh-TW" sz="2400" dirty="0" smtClean="0">
                <a:latin typeface="標楷體" pitchFamily="65" charset="-120"/>
                <a:ea typeface="標楷體" pitchFamily="65" charset="-120"/>
              </a:rPr>
              <a:t>)</a:t>
            </a:r>
            <a:r>
              <a:rPr lang="zh-TW" altLang="en-US" sz="2400" dirty="0" smtClean="0">
                <a:latin typeface="標楷體" pitchFamily="65" charset="-120"/>
                <a:ea typeface="標楷體" pitchFamily="65" charset="-120"/>
              </a:rPr>
              <a:t>、</a:t>
            </a:r>
            <a:r>
              <a:rPr lang="zh-TW" altLang="en-US" sz="2400" u="sng" dirty="0" smtClean="0">
                <a:latin typeface="標楷體" pitchFamily="65" charset="-120"/>
                <a:ea typeface="標楷體" pitchFamily="65" charset="-120"/>
              </a:rPr>
              <a:t>滑輪</a:t>
            </a:r>
            <a:r>
              <a:rPr lang="zh-TW" altLang="en-US" sz="2400" dirty="0" smtClean="0">
                <a:latin typeface="標楷體" pitchFamily="65" charset="-120"/>
                <a:ea typeface="標楷體" pitchFamily="65" charset="-120"/>
              </a:rPr>
              <a:t>（全國個人冰舞冠軍）、</a:t>
            </a:r>
            <a:r>
              <a:rPr lang="zh-TW" altLang="en-US" sz="2400" u="sng" dirty="0" smtClean="0">
                <a:latin typeface="標楷體" pitchFamily="65" charset="-120"/>
                <a:ea typeface="標楷體" pitchFamily="65" charset="-120"/>
              </a:rPr>
              <a:t>表演藝術</a:t>
            </a:r>
            <a:r>
              <a:rPr lang="zh-TW" altLang="en-US" sz="2400" dirty="0" smtClean="0">
                <a:latin typeface="標楷體" pitchFamily="65" charset="-120"/>
                <a:ea typeface="標楷體" pitchFamily="65" charset="-120"/>
              </a:rPr>
              <a:t>、</a:t>
            </a:r>
            <a:r>
              <a:rPr lang="zh-TW" altLang="en-US" sz="2400" u="sng" dirty="0" smtClean="0">
                <a:latin typeface="標楷體" pitchFamily="65" charset="-120"/>
                <a:ea typeface="標楷體" pitchFamily="65" charset="-120"/>
              </a:rPr>
              <a:t>社會公益楷模</a:t>
            </a:r>
            <a:r>
              <a:rPr lang="en-US" altLang="zh-TW" sz="2400" dirty="0" smtClean="0">
                <a:latin typeface="標楷體" pitchFamily="65" charset="-120"/>
                <a:ea typeface="標楷體" pitchFamily="65" charset="-120"/>
              </a:rPr>
              <a:t>(8</a:t>
            </a:r>
            <a:r>
              <a:rPr lang="zh-TW" altLang="en-US" sz="2400" dirty="0" smtClean="0">
                <a:latin typeface="標楷體" pitchFamily="65" charset="-120"/>
                <a:ea typeface="標楷體" pitchFamily="65" charset="-120"/>
              </a:rPr>
              <a:t>歲投入公益並以夢想行動為題，</a:t>
            </a:r>
            <a:r>
              <a:rPr lang="en-US" altLang="zh-TW" sz="2400" dirty="0" smtClean="0">
                <a:latin typeface="標楷體" pitchFamily="65" charset="-120"/>
                <a:ea typeface="標楷體" pitchFamily="65" charset="-120"/>
              </a:rPr>
              <a:t>16</a:t>
            </a:r>
            <a:r>
              <a:rPr lang="zh-TW" altLang="en-US" sz="2400" dirty="0" smtClean="0">
                <a:latin typeface="標楷體" pitchFamily="65" charset="-120"/>
                <a:ea typeface="標楷體" pitchFamily="65" charset="-120"/>
              </a:rPr>
              <a:t>歲超過</a:t>
            </a:r>
            <a:r>
              <a:rPr lang="en-US" altLang="zh-TW" sz="2400" dirty="0" smtClean="0">
                <a:latin typeface="標楷體" pitchFamily="65" charset="-120"/>
                <a:ea typeface="標楷體" pitchFamily="65" charset="-120"/>
              </a:rPr>
              <a:t>200</a:t>
            </a:r>
            <a:r>
              <a:rPr lang="zh-TW" altLang="en-US" sz="2400" dirty="0" smtClean="0">
                <a:latin typeface="標楷體" pitchFamily="65" charset="-120"/>
                <a:ea typeface="標楷體" pitchFamily="65" charset="-120"/>
              </a:rPr>
              <a:t>場演講</a:t>
            </a:r>
            <a:r>
              <a:rPr lang="en-US" altLang="zh-TW" sz="2400" dirty="0" smtClean="0">
                <a:latin typeface="標楷體" pitchFamily="65" charset="-120"/>
                <a:ea typeface="標楷體" pitchFamily="65" charset="-120"/>
              </a:rPr>
              <a:t>)</a:t>
            </a:r>
            <a:r>
              <a:rPr lang="zh-TW" altLang="en-US" sz="2400" dirty="0" smtClean="0">
                <a:latin typeface="標楷體" pitchFamily="65" charset="-120"/>
                <a:ea typeface="標楷體" pitchFamily="65" charset="-120"/>
              </a:rPr>
              <a:t>、</a:t>
            </a:r>
            <a:r>
              <a:rPr lang="zh-TW" altLang="en-US" sz="2400" u="sng" dirty="0" smtClean="0">
                <a:latin typeface="標楷體" pitchFamily="65" charset="-120"/>
                <a:ea typeface="標楷體" pitchFamily="65" charset="-120"/>
              </a:rPr>
              <a:t>經濟逆境奮發向上</a:t>
            </a:r>
            <a:r>
              <a:rPr lang="zh-TW" altLang="en-US" sz="2400" dirty="0" smtClean="0">
                <a:latin typeface="標楷體" pitchFamily="65" charset="-120"/>
                <a:ea typeface="標楷體" pitchFamily="65" charset="-120"/>
              </a:rPr>
              <a:t>、</a:t>
            </a:r>
            <a:r>
              <a:rPr lang="zh-TW" altLang="en-US" sz="2400" u="sng" dirty="0" smtClean="0">
                <a:latin typeface="標楷體" pitchFamily="65" charset="-120"/>
                <a:ea typeface="標楷體" pitchFamily="65" charset="-120"/>
              </a:rPr>
              <a:t>語文</a:t>
            </a:r>
            <a:r>
              <a:rPr lang="en-US" altLang="zh-TW" sz="2400" dirty="0" smtClean="0">
                <a:latin typeface="標楷體" pitchFamily="65" charset="-120"/>
                <a:ea typeface="標楷體" pitchFamily="65" charset="-120"/>
              </a:rPr>
              <a:t>(</a:t>
            </a:r>
            <a:r>
              <a:rPr lang="zh-TW" altLang="en-US" sz="2400" dirty="0" smtClean="0">
                <a:latin typeface="標楷體" pitchFamily="65" charset="-120"/>
                <a:ea typeface="標楷體" pitchFamily="65" charset="-120"/>
              </a:rPr>
              <a:t>經通英日、俄國多國語言</a:t>
            </a:r>
            <a:r>
              <a:rPr lang="en-US" altLang="zh-TW" sz="2400" dirty="0" smtClean="0">
                <a:latin typeface="標楷體" pitchFamily="65" charset="-120"/>
                <a:ea typeface="標楷體" pitchFamily="65" charset="-120"/>
              </a:rPr>
              <a:t>)</a:t>
            </a:r>
          </a:p>
        </p:txBody>
      </p:sp>
    </p:spTree>
    <p:extLst>
      <p:ext uri="{BB962C8B-B14F-4D97-AF65-F5344CB8AC3E}">
        <p14:creationId xmlns:p14="http://schemas.microsoft.com/office/powerpoint/2010/main" val="28024809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標題 1"/>
          <p:cNvSpPr txBox="1">
            <a:spLocks/>
          </p:cNvSpPr>
          <p:nvPr/>
        </p:nvSpPr>
        <p:spPr>
          <a:xfrm>
            <a:off x="467544" y="332656"/>
            <a:ext cx="8229600" cy="927100"/>
          </a:xfrm>
          <a:prstGeom prst="rect">
            <a:avLst/>
          </a:prstGeom>
        </p:spPr>
        <p:txBody>
          <a:bodyPr vert="horz" lIns="91440" tIns="45720" rIns="91440" bIns="45720" rtlCol="0" anchor="ctr">
            <a:normAutofit/>
          </a:bodyPr>
          <a:lstStyle/>
          <a:p>
            <a:pPr marL="0" marR="0" lvl="0" indent="0" algn="ctr" fontAlgn="auto">
              <a:lnSpc>
                <a:spcPct val="100000"/>
              </a:lnSpc>
              <a:spcBef>
                <a:spcPct val="0"/>
              </a:spcBef>
              <a:spcAft>
                <a:spcPts val="0"/>
              </a:spcAft>
              <a:buClrTx/>
              <a:buSzTx/>
              <a:tabLst/>
              <a:defRPr/>
            </a:pPr>
            <a:r>
              <a:rPr lang="zh-TW" altLang="en-US" sz="4400" dirty="0" smtClean="0">
                <a:solidFill>
                  <a:srgbClr val="FFFF00"/>
                </a:solidFill>
                <a:latin typeface="華康POP1體W7(P)" pitchFamily="82" charset="-120"/>
                <a:ea typeface="華康POP1體W7(P)" pitchFamily="82" charset="-120"/>
                <a:cs typeface="+mj-cs"/>
              </a:rPr>
              <a:t>特殊選才</a:t>
            </a:r>
            <a:endParaRPr lang="zh-TW" altLang="en-US" sz="4400" dirty="0">
              <a:solidFill>
                <a:srgbClr val="FFFF00"/>
              </a:solidFill>
              <a:latin typeface="華康POP1體W7(P)" pitchFamily="82" charset="-120"/>
              <a:ea typeface="華康POP1體W7(P)" pitchFamily="82" charset="-120"/>
              <a:cs typeface="+mj-cs"/>
            </a:endParaRPr>
          </a:p>
        </p:txBody>
      </p:sp>
      <p:sp>
        <p:nvSpPr>
          <p:cNvPr id="4" name="文字版面配置區 3"/>
          <p:cNvSpPr>
            <a:spLocks noGrp="1"/>
          </p:cNvSpPr>
          <p:nvPr>
            <p:ph type="body" sz="half" idx="1"/>
          </p:nvPr>
        </p:nvSpPr>
        <p:spPr>
          <a:xfrm>
            <a:off x="107504" y="1340768"/>
            <a:ext cx="8784976" cy="5328592"/>
          </a:xfrm>
        </p:spPr>
        <p:txBody>
          <a:bodyPr>
            <a:normAutofit/>
          </a:bodyPr>
          <a:lstStyle/>
          <a:p>
            <a:pPr>
              <a:buNone/>
            </a:pPr>
            <a:endParaRPr lang="en-US" altLang="zh-TW" dirty="0" smtClean="0">
              <a:latin typeface="標楷體" panose="03000509000000000000" pitchFamily="65" charset="-120"/>
              <a:ea typeface="標楷體" panose="03000509000000000000" pitchFamily="65" charset="-120"/>
            </a:endParaRPr>
          </a:p>
          <a:p>
            <a:r>
              <a:rPr lang="zh-TW" altLang="en-US" dirty="0" smtClean="0">
                <a:solidFill>
                  <a:srgbClr val="FF0000"/>
                </a:solidFill>
                <a:latin typeface="標楷體" panose="03000509000000000000" pitchFamily="65" charset="-120"/>
                <a:ea typeface="標楷體" panose="03000509000000000000" pitchFamily="65" charset="-120"/>
              </a:rPr>
              <a:t>特殊選才錄取生且未依限放棄者，不得報名繁星推薦、個人申請。</a:t>
            </a:r>
            <a:endParaRPr lang="en-US" altLang="zh-TW" dirty="0" smtClean="0">
              <a:solidFill>
                <a:srgbClr val="FF0000"/>
              </a:solidFill>
              <a:latin typeface="標楷體" panose="03000509000000000000" pitchFamily="65" charset="-120"/>
              <a:ea typeface="標楷體" panose="03000509000000000000" pitchFamily="65" charset="-120"/>
            </a:endParaRPr>
          </a:p>
          <a:p>
            <a:endParaRPr lang="en-US" altLang="zh-TW" dirty="0" smtClean="0">
              <a:latin typeface="標楷體" panose="03000509000000000000" pitchFamily="65" charset="-120"/>
              <a:ea typeface="標楷體" panose="03000509000000000000" pitchFamily="65" charset="-120"/>
            </a:endParaRPr>
          </a:p>
          <a:p>
            <a:r>
              <a:rPr lang="zh-TW" altLang="en-US" dirty="0" smtClean="0">
                <a:latin typeface="標楷體" panose="03000509000000000000" pitchFamily="65" charset="-120"/>
                <a:ea typeface="標楷體" panose="03000509000000000000" pitchFamily="65" charset="-120"/>
              </a:rPr>
              <a:t>如需報名，建議：</a:t>
            </a:r>
            <a:r>
              <a:rPr lang="en-US" altLang="zh-TW" dirty="0" smtClean="0">
                <a:latin typeface="標楷體" panose="03000509000000000000" pitchFamily="65" charset="-120"/>
                <a:ea typeface="標楷體" panose="03000509000000000000" pitchFamily="65" charset="-120"/>
              </a:rPr>
              <a:t/>
            </a:r>
            <a:br>
              <a:rPr lang="en-US" altLang="zh-TW" dirty="0" smtClean="0">
                <a:latin typeface="標楷體" panose="03000509000000000000" pitchFamily="65" charset="-120"/>
                <a:ea typeface="標楷體" panose="03000509000000000000" pitchFamily="65" charset="-120"/>
              </a:rPr>
            </a:br>
            <a:r>
              <a:rPr lang="zh-TW" altLang="en-US" dirty="0" smtClean="0">
                <a:latin typeface="標楷體" panose="03000509000000000000" pitchFamily="65" charset="-120"/>
                <a:ea typeface="標楷體" panose="03000509000000000000" pitchFamily="65" charset="-120"/>
              </a:rPr>
              <a:t>（１）參考去年簡章，先準備備審資料</a:t>
            </a:r>
            <a:br>
              <a:rPr lang="zh-TW" altLang="en-US" dirty="0" smtClean="0">
                <a:latin typeface="標楷體" panose="03000509000000000000" pitchFamily="65" charset="-120"/>
                <a:ea typeface="標楷體" panose="03000509000000000000" pitchFamily="65" charset="-120"/>
              </a:rPr>
            </a:br>
            <a:r>
              <a:rPr lang="en-US" altLang="zh-TW" dirty="0" smtClean="0">
                <a:latin typeface="標楷體" panose="03000509000000000000" pitchFamily="65" charset="-120"/>
                <a:ea typeface="標楷體" panose="03000509000000000000" pitchFamily="65" charset="-120"/>
              </a:rPr>
              <a:t> </a:t>
            </a:r>
            <a:r>
              <a:rPr lang="zh-TW" altLang="en-US" dirty="0" smtClean="0">
                <a:latin typeface="標楷體" panose="03000509000000000000" pitchFamily="65" charset="-120"/>
                <a:ea typeface="標楷體" panose="03000509000000000000" pitchFamily="65" charset="-120"/>
              </a:rPr>
              <a:t>　　　</a:t>
            </a:r>
            <a:r>
              <a:rPr lang="en-US" altLang="zh-TW" sz="2800" b="1" dirty="0" smtClean="0">
                <a:hlinkClick r:id="rId2"/>
              </a:rPr>
              <a:t>http://ppt.cc/tHU0q</a:t>
            </a:r>
            <a:endParaRPr lang="en-US" altLang="zh-TW" dirty="0" smtClean="0">
              <a:latin typeface="標楷體" panose="03000509000000000000" pitchFamily="65" charset="-120"/>
              <a:ea typeface="標楷體" panose="03000509000000000000" pitchFamily="65" charset="-120"/>
            </a:endParaRPr>
          </a:p>
          <a:p>
            <a:pPr>
              <a:buNone/>
            </a:pPr>
            <a:r>
              <a:rPr lang="zh-TW" altLang="en-US" dirty="0" smtClean="0">
                <a:latin typeface="標楷體" panose="03000509000000000000" pitchFamily="65" charset="-120"/>
                <a:ea typeface="標楷體" panose="03000509000000000000" pitchFamily="65" charset="-120"/>
              </a:rPr>
              <a:t>　（２）</a:t>
            </a:r>
            <a:r>
              <a:rPr lang="en-US" altLang="zh-TW" dirty="0" smtClean="0">
                <a:latin typeface="標楷體" panose="03000509000000000000" pitchFamily="65" charset="-120"/>
                <a:ea typeface="標楷體" panose="03000509000000000000" pitchFamily="65" charset="-120"/>
              </a:rPr>
              <a:t>10</a:t>
            </a:r>
            <a:r>
              <a:rPr lang="zh-TW" altLang="en-US" dirty="0" smtClean="0">
                <a:latin typeface="標楷體" panose="03000509000000000000" pitchFamily="65" charset="-120"/>
                <a:ea typeface="標楷體" panose="03000509000000000000" pitchFamily="65" charset="-120"/>
              </a:rPr>
              <a:t>月底開始詢問註冊組是否收到簡章。</a:t>
            </a:r>
            <a:endParaRPr lang="en-US" altLang="zh-TW" dirty="0" smtClean="0">
              <a:latin typeface="標楷體" panose="03000509000000000000" pitchFamily="65" charset="-120"/>
              <a:ea typeface="標楷體" panose="03000509000000000000" pitchFamily="65" charset="-120"/>
            </a:endParaRPr>
          </a:p>
        </p:txBody>
      </p:sp>
      <p:pic>
        <p:nvPicPr>
          <p:cNvPr id="5" name="圖片 4" descr="bio.jpg"/>
          <p:cNvPicPr>
            <a:picLocks noChangeAspect="1"/>
          </p:cNvPicPr>
          <p:nvPr/>
        </p:nvPicPr>
        <p:blipFill>
          <a:blip r:embed="rId3" cstate="print">
            <a:clrChange>
              <a:clrFrom>
                <a:srgbClr val="FFFFFF"/>
              </a:clrFrom>
              <a:clrTo>
                <a:srgbClr val="FFFFFF">
                  <a:alpha val="0"/>
                </a:srgbClr>
              </a:clrTo>
            </a:clrChange>
          </a:blip>
          <a:stretch>
            <a:fillRect/>
          </a:stretch>
        </p:blipFill>
        <p:spPr>
          <a:xfrm>
            <a:off x="7344816" y="-99392"/>
            <a:ext cx="1691680" cy="1654419"/>
          </a:xfrm>
          <a:prstGeom prst="rect">
            <a:avLst/>
          </a:prstGeom>
        </p:spPr>
      </p:pic>
    </p:spTree>
    <p:extLst>
      <p:ext uri="{BB962C8B-B14F-4D97-AF65-F5344CB8AC3E}">
        <p14:creationId xmlns:p14="http://schemas.microsoft.com/office/powerpoint/2010/main" val="28024809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payperpost-realrank-decisions"/>
          <p:cNvPicPr>
            <a:picLocks noChangeAspect="1" noChangeArrowheads="1"/>
          </p:cNvPicPr>
          <p:nvPr/>
        </p:nvPicPr>
        <p:blipFill>
          <a:blip r:embed="rId2" cstate="print"/>
          <a:srcRect/>
          <a:stretch>
            <a:fillRect/>
          </a:stretch>
        </p:blipFill>
        <p:spPr bwMode="auto">
          <a:xfrm>
            <a:off x="1403648" y="1669880"/>
            <a:ext cx="5208021" cy="5188120"/>
          </a:xfrm>
          <a:prstGeom prst="rect">
            <a:avLst/>
          </a:prstGeom>
          <a:noFill/>
          <a:ln w="9525">
            <a:noFill/>
            <a:miter lim="800000"/>
            <a:headEnd/>
            <a:tailEnd/>
          </a:ln>
        </p:spPr>
      </p:pic>
      <p:sp>
        <p:nvSpPr>
          <p:cNvPr id="8" name="文字方塊 7"/>
          <p:cNvSpPr txBox="1"/>
          <p:nvPr/>
        </p:nvSpPr>
        <p:spPr>
          <a:xfrm rot="20713403">
            <a:off x="873496" y="1453490"/>
            <a:ext cx="3788686" cy="1123712"/>
          </a:xfrm>
          <a:prstGeom prst="round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zh-TW" altLang="en-US" sz="6000" dirty="0" smtClean="0">
                <a:latin typeface="華康海報體 Std W9" pitchFamily="82" charset="-120"/>
                <a:ea typeface="華康海報體 Std W9" pitchFamily="82" charset="-120"/>
              </a:rPr>
              <a:t>繁星推薦</a:t>
            </a:r>
            <a:endParaRPr lang="zh-TW" altLang="en-US" sz="6000" dirty="0">
              <a:latin typeface="華康海報體 Std W9" pitchFamily="82" charset="-120"/>
              <a:ea typeface="華康海報體 Std W9" pitchFamily="82" charset="-120"/>
            </a:endParaRPr>
          </a:p>
        </p:txBody>
      </p:sp>
      <p:sp>
        <p:nvSpPr>
          <p:cNvPr id="11" name="標題 10"/>
          <p:cNvSpPr>
            <a:spLocks noGrp="1"/>
          </p:cNvSpPr>
          <p:nvPr>
            <p:ph type="title"/>
          </p:nvPr>
        </p:nvSpPr>
        <p:spPr>
          <a:xfrm>
            <a:off x="457200" y="214290"/>
            <a:ext cx="8229600" cy="694430"/>
          </a:xfrm>
        </p:spPr>
        <p:txBody>
          <a:bodyPr/>
          <a:lstStyle/>
          <a:p>
            <a:pPr algn="ctr"/>
            <a:endParaRPr lang="zh-TW" altLang="en-US" sz="4400" dirty="0">
              <a:solidFill>
                <a:srgbClr val="FFFF00"/>
              </a:solidFill>
              <a:latin typeface="華康POP1體W7(P)" pitchFamily="82" charset="-120"/>
              <a:ea typeface="華康POP1體W7(P)" pitchFamily="82" charset="-120"/>
            </a:endParaRPr>
          </a:p>
        </p:txBody>
      </p:sp>
    </p:spTree>
  </p:cSld>
  <p:clrMapOvr>
    <a:masterClrMapping/>
  </p:clrMapOvr>
  <p:transition>
    <p:random/>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a:xfrm>
            <a:off x="457200" y="418654"/>
            <a:ext cx="8229600" cy="634082"/>
          </a:xfrm>
        </p:spPr>
        <p:txBody>
          <a:bodyPr/>
          <a:lstStyle/>
          <a:p>
            <a:pPr algn="ctr"/>
            <a:r>
              <a:rPr lang="zh-TW" altLang="en-US" sz="5400" dirty="0" smtClean="0">
                <a:solidFill>
                  <a:srgbClr val="FFFF00"/>
                </a:solidFill>
                <a:latin typeface="華康POP1體W7(P)" pitchFamily="82" charset="-120"/>
                <a:ea typeface="華康POP1體W7(P)" pitchFamily="82" charset="-120"/>
              </a:rPr>
              <a:t>繁星推薦－精神</a:t>
            </a:r>
            <a:endParaRPr lang="zh-TW" altLang="en-US" sz="5400" dirty="0">
              <a:solidFill>
                <a:srgbClr val="FFFF00"/>
              </a:solidFill>
              <a:latin typeface="華康POP1體W7(P)" pitchFamily="82" charset="-120"/>
              <a:ea typeface="華康POP1體W7(P)" pitchFamily="82" charset="-120"/>
            </a:endParaRPr>
          </a:p>
        </p:txBody>
      </p:sp>
      <p:sp>
        <p:nvSpPr>
          <p:cNvPr id="4" name="內容版面配置區 3"/>
          <p:cNvSpPr>
            <a:spLocks noGrp="1"/>
          </p:cNvSpPr>
          <p:nvPr>
            <p:ph idx="1"/>
          </p:nvPr>
        </p:nvSpPr>
        <p:spPr>
          <a:xfrm>
            <a:off x="467544" y="1268760"/>
            <a:ext cx="8229600" cy="4929411"/>
          </a:xfrm>
        </p:spPr>
        <p:txBody>
          <a:bodyPr>
            <a:normAutofit/>
          </a:bodyPr>
          <a:lstStyle/>
          <a:p>
            <a:pPr algn="ctr">
              <a:buNone/>
            </a:pPr>
            <a:endParaRPr lang="en-US" altLang="en-US" dirty="0" smtClean="0">
              <a:latin typeface="華康海報體 Std W9" pitchFamily="82" charset="-120"/>
              <a:ea typeface="華康海報體 Std W9" pitchFamily="82" charset="-120"/>
            </a:endParaRPr>
          </a:p>
          <a:p>
            <a:pPr algn="ctr">
              <a:buNone/>
            </a:pPr>
            <a:r>
              <a:rPr altLang="en-US" sz="6000" dirty="0" smtClean="0">
                <a:solidFill>
                  <a:srgbClr val="FF0066"/>
                </a:solidFill>
                <a:latin typeface="華康海報體W9" pitchFamily="81" charset="-120"/>
                <a:ea typeface="華康海報體W9" pitchFamily="81" charset="-120"/>
              </a:rPr>
              <a:t>一中 第一名  ＝ </a:t>
            </a:r>
            <a:endParaRPr lang="en-US" altLang="en-US" sz="6000" dirty="0" smtClean="0">
              <a:solidFill>
                <a:srgbClr val="FF0066"/>
              </a:solidFill>
              <a:latin typeface="華康海報體W9" pitchFamily="81" charset="-120"/>
              <a:ea typeface="華康海報體W9" pitchFamily="81" charset="-120"/>
            </a:endParaRPr>
          </a:p>
          <a:p>
            <a:pPr algn="ctr">
              <a:buNone/>
            </a:pPr>
            <a:r>
              <a:rPr altLang="en-US" sz="6000" dirty="0" smtClean="0">
                <a:solidFill>
                  <a:srgbClr val="FF0066"/>
                </a:solidFill>
                <a:latin typeface="華康海報體W9" pitchFamily="81" charset="-120"/>
                <a:ea typeface="華康海報體W9" pitchFamily="81" charset="-120"/>
              </a:rPr>
              <a:t>任何一所高中第一名</a:t>
            </a:r>
            <a:endParaRPr lang="en-US" altLang="en-US" sz="6000" dirty="0" smtClean="0">
              <a:solidFill>
                <a:srgbClr val="FF0066"/>
              </a:solidFill>
              <a:latin typeface="華康海報體W9" pitchFamily="81" charset="-120"/>
              <a:ea typeface="華康海報體W9" pitchFamily="81" charset="-120"/>
            </a:endParaRPr>
          </a:p>
          <a:p>
            <a:pPr algn="ctr">
              <a:buNone/>
            </a:pPr>
            <a:endParaRPr lang="en-US" altLang="en-US" dirty="0" smtClean="0">
              <a:latin typeface="華康海報體 Std W9" pitchFamily="82" charset="-120"/>
              <a:ea typeface="華康海報體 Std W9" pitchFamily="82" charset="-120"/>
            </a:endParaRPr>
          </a:p>
          <a:p>
            <a:pPr algn="ctr">
              <a:buNone/>
            </a:pPr>
            <a:endParaRPr lang="en-US" altLang="en-US" dirty="0" smtClean="0">
              <a:latin typeface="華康海報體 Std W9" pitchFamily="82" charset="-120"/>
              <a:ea typeface="華康海報體 Std W9" pitchFamily="82" charset="-120"/>
            </a:endParaRPr>
          </a:p>
          <a:p>
            <a:pPr algn="r">
              <a:buNone/>
            </a:pPr>
            <a:r>
              <a:rPr altLang="en-US" sz="4000" dirty="0" smtClean="0">
                <a:solidFill>
                  <a:srgbClr val="0000FF"/>
                </a:solidFill>
                <a:latin typeface="華康海報體W9" pitchFamily="81" charset="-120"/>
                <a:ea typeface="華康海報體W9" pitchFamily="81" charset="-120"/>
              </a:rPr>
              <a:t>「高中均質，區域均衡」</a:t>
            </a:r>
            <a:endParaRPr lang="en-US" altLang="en-US" sz="4000" dirty="0" smtClean="0">
              <a:solidFill>
                <a:srgbClr val="0000FF"/>
              </a:solidFill>
              <a:latin typeface="華康海報體W9" pitchFamily="81" charset="-120"/>
              <a:ea typeface="華康海報體W9" pitchFamily="81" charset="-120"/>
            </a:endParaRPr>
          </a:p>
          <a:p>
            <a:pPr algn="ctr">
              <a:buNone/>
            </a:pPr>
            <a:endParaRPr lang="en-US" altLang="en-US" sz="6000" dirty="0" smtClean="0">
              <a:latin typeface="華康海報體 Std W9" pitchFamily="82" charset="-120"/>
              <a:ea typeface="華康海報體 Std W9" pitchFamily="82" charset="-12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4">
                                            <p:bg/>
                                          </p:spTgt>
                                        </p:tgtEl>
                                        <p:attrNameLst>
                                          <p:attrName>style.visibility</p:attrName>
                                        </p:attrNameLst>
                                      </p:cBhvr>
                                      <p:to>
                                        <p:strVal val="visible"/>
                                      </p:to>
                                    </p:set>
                                    <p:animEffect transition="in" filter="box(in)">
                                      <p:cBhvr>
                                        <p:cTn id="12" dur="500"/>
                                        <p:tgtEl>
                                          <p:spTgt spid="4">
                                            <p:bg/>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box(in)">
                                      <p:cBhvr>
                                        <p:cTn id="17" dur="5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box(in)">
                                      <p:cBhvr>
                                        <p:cTn id="22" dur="500"/>
                                        <p:tgtEl>
                                          <p:spTgt spid="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box(in)">
                                      <p:cBhvr>
                                        <p:cTn id="27"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build="p"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altLang="en-US" dirty="0" smtClean="0">
                <a:solidFill>
                  <a:srgbClr val="FFFF00"/>
                </a:solidFill>
              </a:rPr>
              <a:t>繁星推薦資格</a:t>
            </a:r>
            <a:endParaRPr lang="zh-TW" altLang="en-US" dirty="0">
              <a:solidFill>
                <a:srgbClr val="FFFF00"/>
              </a:solidFill>
            </a:endParaRPr>
          </a:p>
        </p:txBody>
      </p:sp>
      <p:sp>
        <p:nvSpPr>
          <p:cNvPr id="3" name="內容版面配置區 2"/>
          <p:cNvSpPr>
            <a:spLocks noGrp="1"/>
          </p:cNvSpPr>
          <p:nvPr>
            <p:ph idx="1"/>
          </p:nvPr>
        </p:nvSpPr>
        <p:spPr/>
        <p:txBody>
          <a:bodyPr/>
          <a:lstStyle/>
          <a:p>
            <a:pPr>
              <a:lnSpc>
                <a:spcPct val="90000"/>
              </a:lnSpc>
              <a:buClr>
                <a:schemeClr val="tx1"/>
              </a:buClr>
              <a:buFont typeface="Wingdings" pitchFamily="2" charset="2"/>
              <a:buChar char="n"/>
            </a:pPr>
            <a:r>
              <a:rPr altLang="en-US" dirty="0" smtClean="0"/>
              <a:t>限應屆畢業生，且</a:t>
            </a:r>
            <a:r>
              <a:rPr altLang="en-US" dirty="0" smtClean="0">
                <a:solidFill>
                  <a:srgbClr val="FF0000"/>
                </a:solidFill>
              </a:rPr>
              <a:t>全程就讀同一所高中</a:t>
            </a:r>
            <a:r>
              <a:rPr altLang="en-US" dirty="0" smtClean="0"/>
              <a:t>。</a:t>
            </a:r>
            <a:endParaRPr lang="en-US" altLang="en-US" dirty="0" smtClean="0"/>
          </a:p>
          <a:p>
            <a:pPr>
              <a:lnSpc>
                <a:spcPct val="90000"/>
              </a:lnSpc>
              <a:buClr>
                <a:schemeClr val="tx1"/>
              </a:buClr>
              <a:buFont typeface="Wingdings" pitchFamily="2" charset="2"/>
              <a:buChar char="n"/>
            </a:pPr>
            <a:endParaRPr altLang="en-US" dirty="0" smtClean="0"/>
          </a:p>
          <a:p>
            <a:pPr>
              <a:lnSpc>
                <a:spcPct val="90000"/>
              </a:lnSpc>
              <a:buClr>
                <a:schemeClr val="tx1"/>
              </a:buClr>
              <a:buFont typeface="Wingdings" pitchFamily="2" charset="2"/>
              <a:buChar char="n"/>
            </a:pPr>
            <a:r>
              <a:rPr altLang="en-US" dirty="0" smtClean="0"/>
              <a:t>高中前四個學期學業成績總平均全校排名百分比符合大學推薦之規定</a:t>
            </a:r>
            <a:r>
              <a:rPr lang="en-US" altLang="zh-TW" dirty="0" smtClean="0"/>
              <a:t>(</a:t>
            </a:r>
            <a:r>
              <a:rPr altLang="en-US" dirty="0" smtClean="0"/>
              <a:t>校排百分比前</a:t>
            </a:r>
            <a:r>
              <a:rPr lang="en-US" altLang="zh-TW" dirty="0" smtClean="0"/>
              <a:t>20</a:t>
            </a:r>
            <a:r>
              <a:rPr altLang="en-US" dirty="0" smtClean="0"/>
              <a:t>％、</a:t>
            </a:r>
            <a:r>
              <a:rPr lang="en-US" altLang="zh-TW" dirty="0" smtClean="0"/>
              <a:t>30</a:t>
            </a:r>
            <a:r>
              <a:rPr altLang="en-US" dirty="0" smtClean="0"/>
              <a:t>％、</a:t>
            </a:r>
            <a:r>
              <a:rPr lang="en-US" altLang="zh-TW" dirty="0" smtClean="0"/>
              <a:t>40</a:t>
            </a:r>
            <a:r>
              <a:rPr altLang="en-US" dirty="0" smtClean="0"/>
              <a:t>％、</a:t>
            </a:r>
            <a:r>
              <a:rPr lang="en-US" altLang="zh-TW" dirty="0" smtClean="0"/>
              <a:t>50</a:t>
            </a:r>
            <a:r>
              <a:rPr altLang="en-US" dirty="0" smtClean="0"/>
              <a:t>％</a:t>
            </a:r>
            <a:r>
              <a:rPr lang="en-US" altLang="zh-TW" dirty="0" smtClean="0"/>
              <a:t>)</a:t>
            </a:r>
          </a:p>
          <a:p>
            <a:pPr>
              <a:lnSpc>
                <a:spcPct val="90000"/>
              </a:lnSpc>
              <a:buClr>
                <a:schemeClr val="tx1"/>
              </a:buClr>
              <a:buNone/>
            </a:pPr>
            <a:endParaRPr lang="en-US" altLang="zh-TW" dirty="0" smtClean="0"/>
          </a:p>
          <a:p>
            <a:pPr>
              <a:lnSpc>
                <a:spcPct val="90000"/>
              </a:lnSpc>
              <a:buClr>
                <a:schemeClr val="tx1"/>
              </a:buClr>
              <a:buFont typeface="Wingdings" pitchFamily="2" charset="2"/>
              <a:buChar char="n"/>
            </a:pPr>
            <a:r>
              <a:rPr altLang="en-US" dirty="0" smtClean="0"/>
              <a:t>該學年度學科能力測驗、術科成績通過校系推薦之檢定標準。 </a:t>
            </a:r>
          </a:p>
          <a:p>
            <a:endParaRPr lang="zh-TW" altLang="en-US" dirty="0"/>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box(in)">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altLang="en-US" dirty="0" smtClean="0">
                <a:solidFill>
                  <a:srgbClr val="FFFF00"/>
                </a:solidFill>
              </a:rPr>
              <a:t>依學群推薦</a:t>
            </a:r>
            <a:endParaRPr lang="zh-TW" altLang="en-US" dirty="0">
              <a:solidFill>
                <a:srgbClr val="FFFF00"/>
              </a:solidFill>
            </a:endParaRPr>
          </a:p>
        </p:txBody>
      </p:sp>
      <p:sp>
        <p:nvSpPr>
          <p:cNvPr id="3" name="內容版面配置區 2"/>
          <p:cNvSpPr>
            <a:spLocks noGrp="1"/>
          </p:cNvSpPr>
          <p:nvPr>
            <p:ph idx="1"/>
          </p:nvPr>
        </p:nvSpPr>
        <p:spPr>
          <a:xfrm>
            <a:off x="0" y="1142984"/>
            <a:ext cx="9144000" cy="4713387"/>
          </a:xfrm>
        </p:spPr>
        <p:txBody>
          <a:bodyPr/>
          <a:lstStyle/>
          <a:p>
            <a:pPr>
              <a:buNone/>
            </a:pPr>
            <a:r>
              <a:rPr altLang="en-US" sz="2800" dirty="0" smtClean="0">
                <a:latin typeface="微軟正黑體" pitchFamily="34" charset="-120"/>
              </a:rPr>
              <a:t>        大學依學系之性質分學群招生，由高中向大學依學群推薦符合推薦條件之應屆畢業學生。</a:t>
            </a:r>
          </a:p>
          <a:p>
            <a:pPr>
              <a:buNone/>
            </a:pPr>
            <a:endParaRPr lang="zh-TW" altLang="en-US" dirty="0"/>
          </a:p>
        </p:txBody>
      </p:sp>
      <p:graphicFrame>
        <p:nvGraphicFramePr>
          <p:cNvPr id="4" name="Group 31"/>
          <p:cNvGraphicFramePr>
            <a:graphicFrameLocks/>
          </p:cNvGraphicFramePr>
          <p:nvPr/>
        </p:nvGraphicFramePr>
        <p:xfrm>
          <a:off x="214282" y="2285992"/>
          <a:ext cx="8905875" cy="4271728"/>
        </p:xfrm>
        <a:graphic>
          <a:graphicData uri="http://schemas.openxmlformats.org/drawingml/2006/table">
            <a:tbl>
              <a:tblPr/>
              <a:tblGrid>
                <a:gridCol w="1865313"/>
                <a:gridCol w="7040562"/>
              </a:tblGrid>
              <a:tr h="495273">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zh-TW" altLang="en-US" sz="2400" b="1" i="0" u="none" strike="noStrike" cap="none" normalizeH="0" baseline="0" dirty="0" smtClean="0">
                          <a:ln>
                            <a:noFill/>
                          </a:ln>
                          <a:solidFill>
                            <a:srgbClr val="CC0000"/>
                          </a:solidFill>
                          <a:effectLst/>
                          <a:latin typeface="微軟正黑體" pitchFamily="34" charset="-120"/>
                          <a:ea typeface="微軟正黑體" pitchFamily="34" charset="-120"/>
                          <a:cs typeface="Times New Roman" pitchFamily="18" charset="0"/>
                        </a:rPr>
                        <a:t>第一類學群</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2DCDB"/>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2400" b="1" i="0" u="none" strike="noStrike" cap="none" normalizeH="0" baseline="0" dirty="0" smtClean="0">
                          <a:ln>
                            <a:noFill/>
                          </a:ln>
                          <a:solidFill>
                            <a:srgbClr val="CC0000"/>
                          </a:solidFill>
                          <a:effectLst/>
                          <a:latin typeface="微軟正黑體" pitchFamily="34" charset="-120"/>
                          <a:ea typeface="微軟正黑體" pitchFamily="34" charset="-120"/>
                          <a:cs typeface="Times New Roman" pitchFamily="18" charset="0"/>
                        </a:rPr>
                        <a:t>文、法、商、社會科學、教育、管理等學系</a:t>
                      </a:r>
                      <a:r>
                        <a:rPr kumimoji="1" lang="en-US" altLang="zh-TW" sz="2400" b="1" i="0" u="none" strike="noStrike" cap="none" normalizeH="0" baseline="0" dirty="0" smtClean="0">
                          <a:ln>
                            <a:noFill/>
                          </a:ln>
                          <a:solidFill>
                            <a:srgbClr val="CC0000"/>
                          </a:solidFill>
                          <a:effectLst/>
                          <a:latin typeface="微軟正黑體" pitchFamily="34" charset="-120"/>
                          <a:ea typeface="微軟正黑體" pitchFamily="34" charset="-120"/>
                          <a:cs typeface="Times New Roman" pitchFamily="18" charset="0"/>
                        </a:rPr>
                        <a:t>(</a:t>
                      </a:r>
                      <a:r>
                        <a:rPr kumimoji="1" lang="zh-TW" altLang="en-US" sz="2400" b="1" i="0" u="none" strike="noStrike" cap="none" normalizeH="0" baseline="0" dirty="0" smtClean="0">
                          <a:ln>
                            <a:noFill/>
                          </a:ln>
                          <a:solidFill>
                            <a:srgbClr val="CC0000"/>
                          </a:solidFill>
                          <a:effectLst/>
                          <a:latin typeface="微軟正黑體" pitchFamily="34" charset="-120"/>
                          <a:ea typeface="微軟正黑體" pitchFamily="34" charset="-120"/>
                          <a:cs typeface="Times New Roman" pitchFamily="18" charset="0"/>
                        </a:rPr>
                        <a:t>學程</a:t>
                      </a:r>
                      <a:r>
                        <a:rPr kumimoji="1" lang="en-US" altLang="zh-TW" sz="2400" b="1" i="0" u="none" strike="noStrike" cap="none" normalizeH="0" baseline="0" dirty="0" smtClean="0">
                          <a:ln>
                            <a:noFill/>
                          </a:ln>
                          <a:solidFill>
                            <a:srgbClr val="CC0000"/>
                          </a:solidFill>
                          <a:effectLst/>
                          <a:latin typeface="微軟正黑體" pitchFamily="34" charset="-120"/>
                          <a:ea typeface="微軟正黑體" pitchFamily="34" charset="-120"/>
                          <a:cs typeface="Times New Roman" pitchFamily="18" charset="0"/>
                        </a:rPr>
                        <a: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2DCDB"/>
                    </a:solidFill>
                  </a:tcPr>
                </a:tc>
              </a:tr>
              <a:tr h="521069">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zh-TW" altLang="en-US" sz="2400" b="1" i="0" u="none" strike="noStrike" cap="none" normalizeH="0" baseline="0" smtClean="0">
                          <a:ln>
                            <a:noFill/>
                          </a:ln>
                          <a:solidFill>
                            <a:srgbClr val="CC0000"/>
                          </a:solidFill>
                          <a:effectLst/>
                          <a:latin typeface="微軟正黑體" pitchFamily="34" charset="-120"/>
                          <a:ea typeface="微軟正黑體" pitchFamily="34" charset="-120"/>
                          <a:cs typeface="Times New Roman" pitchFamily="18" charset="0"/>
                        </a:rPr>
                        <a:t>第二類學群</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2DCDB"/>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2400" b="1" i="0" u="none" strike="noStrike" cap="none" normalizeH="0" baseline="0" dirty="0" smtClean="0">
                          <a:ln>
                            <a:noFill/>
                          </a:ln>
                          <a:solidFill>
                            <a:srgbClr val="CC0000"/>
                          </a:solidFill>
                          <a:effectLst/>
                          <a:latin typeface="微軟正黑體" pitchFamily="34" charset="-120"/>
                          <a:ea typeface="微軟正黑體" pitchFamily="34" charset="-120"/>
                          <a:cs typeface="Times New Roman" pitchFamily="18" charset="0"/>
                        </a:rPr>
                        <a:t>理、工等學系</a:t>
                      </a:r>
                      <a:r>
                        <a:rPr kumimoji="1" lang="en-US" altLang="zh-TW" sz="2400" b="1" i="0" u="none" strike="noStrike" cap="none" normalizeH="0" baseline="0" dirty="0" smtClean="0">
                          <a:ln>
                            <a:noFill/>
                          </a:ln>
                          <a:solidFill>
                            <a:srgbClr val="CC0000"/>
                          </a:solidFill>
                          <a:effectLst/>
                          <a:latin typeface="微軟正黑體" pitchFamily="34" charset="-120"/>
                          <a:ea typeface="微軟正黑體" pitchFamily="34" charset="-120"/>
                          <a:cs typeface="Times New Roman" pitchFamily="18" charset="0"/>
                        </a:rPr>
                        <a:t>(</a:t>
                      </a:r>
                      <a:r>
                        <a:rPr kumimoji="1" lang="zh-TW" altLang="en-US" sz="2400" b="1" i="0" u="none" strike="noStrike" cap="none" normalizeH="0" baseline="0" dirty="0" smtClean="0">
                          <a:ln>
                            <a:noFill/>
                          </a:ln>
                          <a:solidFill>
                            <a:srgbClr val="CC0000"/>
                          </a:solidFill>
                          <a:effectLst/>
                          <a:latin typeface="微軟正黑體" pitchFamily="34" charset="-120"/>
                          <a:ea typeface="微軟正黑體" pitchFamily="34" charset="-120"/>
                          <a:cs typeface="Times New Roman" pitchFamily="18" charset="0"/>
                        </a:rPr>
                        <a:t>學程</a:t>
                      </a:r>
                      <a:r>
                        <a:rPr kumimoji="1" lang="en-US" altLang="zh-TW" sz="2400" b="1" i="0" u="none" strike="noStrike" cap="none" normalizeH="0" baseline="0" dirty="0" smtClean="0">
                          <a:ln>
                            <a:noFill/>
                          </a:ln>
                          <a:solidFill>
                            <a:srgbClr val="CC0000"/>
                          </a:solidFill>
                          <a:effectLst/>
                          <a:latin typeface="微軟正黑體" pitchFamily="34" charset="-120"/>
                          <a:ea typeface="微軟正黑體" pitchFamily="34" charset="-120"/>
                          <a:cs typeface="Times New Roman" pitchFamily="18" charset="0"/>
                        </a:rPr>
                        <a: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2DCDB"/>
                    </a:solidFill>
                  </a:tcPr>
                </a:tc>
              </a:tr>
              <a:tr h="538266">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zh-TW" altLang="en-US" sz="2400" b="1" i="0" u="none" strike="noStrike" cap="none" normalizeH="0" baseline="0" smtClean="0">
                          <a:ln>
                            <a:noFill/>
                          </a:ln>
                          <a:solidFill>
                            <a:srgbClr val="CC0000"/>
                          </a:solidFill>
                          <a:effectLst/>
                          <a:latin typeface="微軟正黑體" pitchFamily="34" charset="-120"/>
                          <a:ea typeface="微軟正黑體" pitchFamily="34" charset="-120"/>
                          <a:cs typeface="Times New Roman" pitchFamily="18" charset="0"/>
                        </a:rPr>
                        <a:t>第三類學群</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2DCDB"/>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2400" b="1" i="0" u="none" strike="noStrike" cap="none" normalizeH="0" baseline="0" smtClean="0">
                          <a:ln>
                            <a:noFill/>
                          </a:ln>
                          <a:solidFill>
                            <a:srgbClr val="CC0000"/>
                          </a:solidFill>
                          <a:effectLst/>
                          <a:latin typeface="微軟正黑體" pitchFamily="34" charset="-120"/>
                          <a:ea typeface="微軟正黑體" pitchFamily="34" charset="-120"/>
                          <a:cs typeface="Times New Roman" pitchFamily="18" charset="0"/>
                        </a:rPr>
                        <a:t>醫、生命科學、農等學系</a:t>
                      </a:r>
                      <a:r>
                        <a:rPr kumimoji="1" lang="en-US" altLang="zh-TW" sz="2400" b="1" i="0" u="none" strike="noStrike" cap="none" normalizeH="0" baseline="0" smtClean="0">
                          <a:ln>
                            <a:noFill/>
                          </a:ln>
                          <a:solidFill>
                            <a:srgbClr val="CC0000"/>
                          </a:solidFill>
                          <a:effectLst/>
                          <a:latin typeface="微軟正黑體" pitchFamily="34" charset="-120"/>
                          <a:ea typeface="微軟正黑體" pitchFamily="34" charset="-120"/>
                          <a:cs typeface="Times New Roman" pitchFamily="18" charset="0"/>
                        </a:rPr>
                        <a:t>(</a:t>
                      </a:r>
                      <a:r>
                        <a:rPr kumimoji="1" lang="zh-TW" altLang="en-US" sz="2400" b="1" i="0" u="none" strike="noStrike" cap="none" normalizeH="0" baseline="0" smtClean="0">
                          <a:ln>
                            <a:noFill/>
                          </a:ln>
                          <a:solidFill>
                            <a:srgbClr val="CC0000"/>
                          </a:solidFill>
                          <a:effectLst/>
                          <a:latin typeface="微軟正黑體" pitchFamily="34" charset="-120"/>
                          <a:ea typeface="微軟正黑體" pitchFamily="34" charset="-120"/>
                          <a:cs typeface="Times New Roman" pitchFamily="18" charset="0"/>
                        </a:rPr>
                        <a:t>學程</a:t>
                      </a:r>
                      <a:r>
                        <a:rPr kumimoji="1" lang="en-US" altLang="zh-TW" sz="2400" b="1" i="0" u="none" strike="noStrike" cap="none" normalizeH="0" baseline="0" smtClean="0">
                          <a:ln>
                            <a:noFill/>
                          </a:ln>
                          <a:solidFill>
                            <a:srgbClr val="CC0000"/>
                          </a:solidFill>
                          <a:effectLst/>
                          <a:latin typeface="微軟正黑體" pitchFamily="34" charset="-120"/>
                          <a:ea typeface="微軟正黑體" pitchFamily="34" charset="-120"/>
                          <a:cs typeface="Times New Roman" pitchFamily="18" charset="0"/>
                        </a:rPr>
                        <a: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2DCDB"/>
                    </a:solidFill>
                  </a:tcPr>
                </a:tc>
              </a:tr>
              <a:tr h="553742">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zh-TW" altLang="en-US" sz="2400" b="0" i="0" u="none" strike="noStrike" cap="none" normalizeH="0" baseline="0" smtClean="0">
                          <a:ln>
                            <a:noFill/>
                          </a:ln>
                          <a:solidFill>
                            <a:schemeClr val="tx1"/>
                          </a:solidFill>
                          <a:effectLst/>
                          <a:latin typeface="微軟正黑體" pitchFamily="34" charset="-120"/>
                          <a:ea typeface="微軟正黑體" pitchFamily="34" charset="-120"/>
                          <a:cs typeface="Times New Roman" pitchFamily="18" charset="0"/>
                        </a:rPr>
                        <a:t>第四類學群</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2400" b="0" i="0" u="none" strike="noStrike" cap="none" normalizeH="0" baseline="0" smtClean="0">
                          <a:ln>
                            <a:noFill/>
                          </a:ln>
                          <a:solidFill>
                            <a:schemeClr val="tx1"/>
                          </a:solidFill>
                          <a:effectLst/>
                          <a:latin typeface="微軟正黑體" pitchFamily="34" charset="-120"/>
                          <a:ea typeface="微軟正黑體" pitchFamily="34" charset="-120"/>
                          <a:cs typeface="Times New Roman" pitchFamily="18" charset="0"/>
                        </a:rPr>
                        <a:t>音樂相關學系</a:t>
                      </a:r>
                      <a:r>
                        <a:rPr kumimoji="1" lang="en-US" altLang="zh-TW" sz="2400" b="0" i="0" u="none" strike="noStrike" cap="none" normalizeH="0" baseline="0" smtClean="0">
                          <a:ln>
                            <a:noFill/>
                          </a:ln>
                          <a:solidFill>
                            <a:schemeClr val="tx1"/>
                          </a:solidFill>
                          <a:effectLst/>
                          <a:latin typeface="微軟正黑體" pitchFamily="34" charset="-120"/>
                          <a:ea typeface="微軟正黑體" pitchFamily="34" charset="-120"/>
                          <a:cs typeface="Times New Roman" pitchFamily="18" charset="0"/>
                        </a:rPr>
                        <a:t>(</a:t>
                      </a:r>
                      <a:r>
                        <a:rPr kumimoji="1" lang="zh-TW" altLang="en-US" sz="2400" b="0" i="0" u="none" strike="noStrike" cap="none" normalizeH="0" baseline="0" smtClean="0">
                          <a:ln>
                            <a:noFill/>
                          </a:ln>
                          <a:solidFill>
                            <a:schemeClr val="tx1"/>
                          </a:solidFill>
                          <a:effectLst/>
                          <a:latin typeface="微軟正黑體" pitchFamily="34" charset="-120"/>
                          <a:ea typeface="微軟正黑體" pitchFamily="34" charset="-120"/>
                          <a:cs typeface="Times New Roman" pitchFamily="18" charset="0"/>
                        </a:rPr>
                        <a:t>學程</a:t>
                      </a:r>
                      <a:r>
                        <a:rPr kumimoji="1" lang="en-US" altLang="zh-TW" sz="2400" b="0" i="0" u="none" strike="noStrike" cap="none" normalizeH="0" baseline="0" smtClean="0">
                          <a:ln>
                            <a:noFill/>
                          </a:ln>
                          <a:solidFill>
                            <a:schemeClr val="tx1"/>
                          </a:solidFill>
                          <a:effectLst/>
                          <a:latin typeface="微軟正黑體" pitchFamily="34" charset="-120"/>
                          <a:ea typeface="微軟正黑體" pitchFamily="34" charset="-120"/>
                          <a:cs typeface="Times New Roman" pitchFamily="18" charset="0"/>
                        </a:rPr>
                        <a: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46863">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zh-TW" altLang="en-US" sz="2400" b="1" i="0" u="none" strike="noStrike" cap="none" normalizeH="0" baseline="0" smtClean="0">
                          <a:ln>
                            <a:noFill/>
                          </a:ln>
                          <a:solidFill>
                            <a:schemeClr val="accent4">
                              <a:lumMod val="75000"/>
                            </a:schemeClr>
                          </a:solidFill>
                          <a:effectLst/>
                          <a:latin typeface="微軟正黑體" pitchFamily="34" charset="-120"/>
                          <a:ea typeface="微軟正黑體" pitchFamily="34" charset="-120"/>
                          <a:cs typeface="Times New Roman" pitchFamily="18" charset="0"/>
                        </a:rPr>
                        <a:t>第五類學群</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2400" b="1" i="0" u="none" strike="noStrike" cap="none" normalizeH="0" baseline="0" dirty="0" smtClean="0">
                          <a:ln>
                            <a:noFill/>
                          </a:ln>
                          <a:solidFill>
                            <a:schemeClr val="accent4">
                              <a:lumMod val="75000"/>
                            </a:schemeClr>
                          </a:solidFill>
                          <a:effectLst/>
                          <a:latin typeface="微軟正黑體" pitchFamily="34" charset="-120"/>
                          <a:ea typeface="微軟正黑體" pitchFamily="34" charset="-120"/>
                          <a:cs typeface="Times New Roman" pitchFamily="18" charset="0"/>
                        </a:rPr>
                        <a:t>美術相關學系</a:t>
                      </a:r>
                      <a:r>
                        <a:rPr kumimoji="1" lang="en-US" altLang="zh-TW" sz="2400" b="1" i="0" u="none" strike="noStrike" cap="none" normalizeH="0" baseline="0" dirty="0" smtClean="0">
                          <a:ln>
                            <a:noFill/>
                          </a:ln>
                          <a:solidFill>
                            <a:schemeClr val="accent4">
                              <a:lumMod val="75000"/>
                            </a:schemeClr>
                          </a:solidFill>
                          <a:effectLst/>
                          <a:latin typeface="微軟正黑體" pitchFamily="34" charset="-120"/>
                          <a:ea typeface="微軟正黑體" pitchFamily="34" charset="-120"/>
                          <a:cs typeface="Times New Roman" pitchFamily="18" charset="0"/>
                        </a:rPr>
                        <a:t>(</a:t>
                      </a:r>
                      <a:r>
                        <a:rPr kumimoji="1" lang="zh-TW" altLang="en-US" sz="2400" b="1" i="0" u="none" strike="noStrike" cap="none" normalizeH="0" baseline="0" dirty="0" smtClean="0">
                          <a:ln>
                            <a:noFill/>
                          </a:ln>
                          <a:solidFill>
                            <a:schemeClr val="accent4">
                              <a:lumMod val="75000"/>
                            </a:schemeClr>
                          </a:solidFill>
                          <a:effectLst/>
                          <a:latin typeface="微軟正黑體" pitchFamily="34" charset="-120"/>
                          <a:ea typeface="微軟正黑體" pitchFamily="34" charset="-120"/>
                          <a:cs typeface="Times New Roman" pitchFamily="18" charset="0"/>
                        </a:rPr>
                        <a:t>學程</a:t>
                      </a:r>
                      <a:r>
                        <a:rPr kumimoji="1" lang="en-US" altLang="zh-TW" sz="2400" b="1" i="0" u="none" strike="noStrike" cap="none" normalizeH="0" baseline="0" dirty="0" smtClean="0">
                          <a:ln>
                            <a:noFill/>
                          </a:ln>
                          <a:solidFill>
                            <a:schemeClr val="accent4">
                              <a:lumMod val="75000"/>
                            </a:schemeClr>
                          </a:solidFill>
                          <a:effectLst/>
                          <a:latin typeface="微軟正黑體" pitchFamily="34" charset="-120"/>
                          <a:ea typeface="微軟正黑體" pitchFamily="34" charset="-120"/>
                          <a:cs typeface="Times New Roman" pitchFamily="18" charset="0"/>
                        </a:rPr>
                        <a: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lumMod val="20000"/>
                        <a:lumOff val="80000"/>
                      </a:schemeClr>
                    </a:solidFill>
                  </a:tcPr>
                </a:tc>
              </a:tr>
              <a:tr h="546863">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zh-TW" altLang="en-US" sz="2400" b="0" i="0" u="none" strike="noStrike" cap="none" normalizeH="0" baseline="0" smtClean="0">
                          <a:ln>
                            <a:noFill/>
                          </a:ln>
                          <a:solidFill>
                            <a:schemeClr val="bg2">
                              <a:lumMod val="10000"/>
                            </a:schemeClr>
                          </a:solidFill>
                          <a:effectLst/>
                          <a:latin typeface="微軟正黑體" pitchFamily="34" charset="-120"/>
                          <a:ea typeface="微軟正黑體" pitchFamily="34" charset="-120"/>
                          <a:cs typeface="Times New Roman" pitchFamily="18" charset="0"/>
                        </a:rPr>
                        <a:t>第六類學群</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2400" b="0" i="0" u="none" strike="noStrike" cap="none" normalizeH="0" baseline="0" dirty="0" smtClean="0">
                          <a:ln>
                            <a:noFill/>
                          </a:ln>
                          <a:solidFill>
                            <a:schemeClr val="bg2">
                              <a:lumMod val="10000"/>
                            </a:schemeClr>
                          </a:solidFill>
                          <a:effectLst/>
                          <a:latin typeface="微軟正黑體" pitchFamily="34" charset="-120"/>
                          <a:ea typeface="微軟正黑體" pitchFamily="34" charset="-120"/>
                          <a:cs typeface="Times New Roman" pitchFamily="18" charset="0"/>
                        </a:rPr>
                        <a:t>舞蹈相關學系</a:t>
                      </a:r>
                      <a:r>
                        <a:rPr kumimoji="1" lang="en-US" altLang="zh-TW" sz="2400" b="0" i="0" u="none" strike="noStrike" cap="none" normalizeH="0" baseline="0" dirty="0" smtClean="0">
                          <a:ln>
                            <a:noFill/>
                          </a:ln>
                          <a:solidFill>
                            <a:schemeClr val="bg2">
                              <a:lumMod val="10000"/>
                            </a:schemeClr>
                          </a:solidFill>
                          <a:effectLst/>
                          <a:latin typeface="微軟正黑體" pitchFamily="34" charset="-120"/>
                          <a:ea typeface="微軟正黑體" pitchFamily="34" charset="-120"/>
                          <a:cs typeface="Times New Roman" pitchFamily="18" charset="0"/>
                        </a:rPr>
                        <a:t>(</a:t>
                      </a:r>
                      <a:r>
                        <a:rPr kumimoji="1" lang="zh-TW" altLang="en-US" sz="2400" b="0" i="0" u="none" strike="noStrike" cap="none" normalizeH="0" baseline="0" dirty="0" smtClean="0">
                          <a:ln>
                            <a:noFill/>
                          </a:ln>
                          <a:solidFill>
                            <a:schemeClr val="bg2">
                              <a:lumMod val="10000"/>
                            </a:schemeClr>
                          </a:solidFill>
                          <a:effectLst/>
                          <a:latin typeface="微軟正黑體" pitchFamily="34" charset="-120"/>
                          <a:ea typeface="微軟正黑體" pitchFamily="34" charset="-120"/>
                          <a:cs typeface="Times New Roman" pitchFamily="18" charset="0"/>
                        </a:rPr>
                        <a:t>學程</a:t>
                      </a:r>
                      <a:r>
                        <a:rPr kumimoji="1" lang="en-US" altLang="zh-TW" sz="2400" b="0" i="0" u="none" strike="noStrike" cap="none" normalizeH="0" baseline="0" dirty="0" smtClean="0">
                          <a:ln>
                            <a:noFill/>
                          </a:ln>
                          <a:solidFill>
                            <a:schemeClr val="bg2">
                              <a:lumMod val="10000"/>
                            </a:schemeClr>
                          </a:solidFill>
                          <a:effectLst/>
                          <a:latin typeface="微軟正黑體" pitchFamily="34" charset="-120"/>
                          <a:ea typeface="微軟正黑體" pitchFamily="34" charset="-120"/>
                          <a:cs typeface="Times New Roman" pitchFamily="18" charset="0"/>
                        </a:rPr>
                        <a: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534826">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zh-TW" altLang="en-US" sz="2400" b="0" i="0" u="none" strike="noStrike" cap="none" normalizeH="0" baseline="0" smtClean="0">
                          <a:ln>
                            <a:noFill/>
                          </a:ln>
                          <a:solidFill>
                            <a:schemeClr val="bg2">
                              <a:lumMod val="10000"/>
                            </a:schemeClr>
                          </a:solidFill>
                          <a:effectLst/>
                          <a:latin typeface="微軟正黑體" pitchFamily="34" charset="-120"/>
                          <a:ea typeface="微軟正黑體" pitchFamily="34" charset="-120"/>
                          <a:cs typeface="Times New Roman" pitchFamily="18" charset="0"/>
                        </a:rPr>
                        <a:t>第七類學群</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2400" b="0" i="0" u="none" strike="noStrike" cap="none" normalizeH="0" baseline="0" dirty="0" smtClean="0">
                          <a:ln>
                            <a:noFill/>
                          </a:ln>
                          <a:solidFill>
                            <a:schemeClr val="bg2">
                              <a:lumMod val="10000"/>
                            </a:schemeClr>
                          </a:solidFill>
                          <a:effectLst/>
                          <a:latin typeface="微軟正黑體" pitchFamily="34" charset="-120"/>
                          <a:ea typeface="微軟正黑體" pitchFamily="34" charset="-120"/>
                          <a:cs typeface="Times New Roman" pitchFamily="18" charset="0"/>
                        </a:rPr>
                        <a:t>體育相關學系</a:t>
                      </a:r>
                      <a:r>
                        <a:rPr kumimoji="1" lang="en-US" altLang="zh-TW" sz="2400" b="0" i="0" u="none" strike="noStrike" cap="none" normalizeH="0" baseline="0" dirty="0" smtClean="0">
                          <a:ln>
                            <a:noFill/>
                          </a:ln>
                          <a:solidFill>
                            <a:schemeClr val="bg2">
                              <a:lumMod val="10000"/>
                            </a:schemeClr>
                          </a:solidFill>
                          <a:effectLst/>
                          <a:latin typeface="微軟正黑體" pitchFamily="34" charset="-120"/>
                          <a:ea typeface="微軟正黑體" pitchFamily="34" charset="-120"/>
                          <a:cs typeface="Times New Roman" pitchFamily="18" charset="0"/>
                        </a:rPr>
                        <a:t>(</a:t>
                      </a:r>
                      <a:r>
                        <a:rPr kumimoji="1" lang="zh-TW" altLang="en-US" sz="2400" b="0" i="0" u="none" strike="noStrike" cap="none" normalizeH="0" baseline="0" dirty="0" smtClean="0">
                          <a:ln>
                            <a:noFill/>
                          </a:ln>
                          <a:solidFill>
                            <a:schemeClr val="bg2">
                              <a:lumMod val="10000"/>
                            </a:schemeClr>
                          </a:solidFill>
                          <a:effectLst/>
                          <a:latin typeface="微軟正黑體" pitchFamily="34" charset="-120"/>
                          <a:ea typeface="微軟正黑體" pitchFamily="34" charset="-120"/>
                          <a:cs typeface="Times New Roman" pitchFamily="18" charset="0"/>
                        </a:rPr>
                        <a:t>學程</a:t>
                      </a:r>
                      <a:r>
                        <a:rPr kumimoji="1" lang="en-US" altLang="zh-TW" sz="2400" b="0" i="0" u="none" strike="noStrike" cap="none" normalizeH="0" baseline="0" dirty="0" smtClean="0">
                          <a:ln>
                            <a:noFill/>
                          </a:ln>
                          <a:solidFill>
                            <a:schemeClr val="bg2">
                              <a:lumMod val="10000"/>
                            </a:schemeClr>
                          </a:solidFill>
                          <a:effectLst/>
                          <a:latin typeface="微軟正黑體" pitchFamily="34" charset="-120"/>
                          <a:ea typeface="微軟正黑體" pitchFamily="34" charset="-120"/>
                          <a:cs typeface="Times New Roman" pitchFamily="18" charset="0"/>
                        </a:rPr>
                        <a: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534826">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zh-TW" altLang="en-US" sz="2400" b="1" i="0" u="none" strike="noStrike" cap="none" normalizeH="0" baseline="0" dirty="0" smtClean="0">
                          <a:ln>
                            <a:noFill/>
                          </a:ln>
                          <a:solidFill>
                            <a:schemeClr val="accent2">
                              <a:lumMod val="50000"/>
                            </a:schemeClr>
                          </a:solidFill>
                          <a:effectLst/>
                          <a:latin typeface="微軟正黑體" pitchFamily="34" charset="-120"/>
                          <a:ea typeface="微軟正黑體" pitchFamily="34" charset="-120"/>
                          <a:cs typeface="Times New Roman" pitchFamily="18" charset="0"/>
                        </a:rPr>
                        <a:t>第八類學群</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2400" b="1" i="0" u="none" strike="noStrike" cap="none" normalizeH="0" baseline="0" dirty="0" smtClean="0">
                          <a:ln>
                            <a:noFill/>
                          </a:ln>
                          <a:solidFill>
                            <a:schemeClr val="accent2">
                              <a:lumMod val="50000"/>
                            </a:schemeClr>
                          </a:solidFill>
                          <a:effectLst/>
                          <a:latin typeface="微軟正黑體" pitchFamily="34" charset="-120"/>
                          <a:ea typeface="微軟正黑體" pitchFamily="34" charset="-120"/>
                          <a:cs typeface="Times New Roman" pitchFamily="18" charset="0"/>
                        </a:rPr>
                        <a:t>醫學系。</a:t>
                      </a:r>
                      <a:endParaRPr kumimoji="1" lang="en-US" altLang="zh-TW" sz="2400" b="1" i="0" u="none" strike="noStrike" cap="none" normalizeH="0" baseline="0" dirty="0" smtClean="0">
                        <a:ln>
                          <a:noFill/>
                        </a:ln>
                        <a:solidFill>
                          <a:schemeClr val="accent2">
                            <a:lumMod val="50000"/>
                          </a:schemeClr>
                        </a:solidFill>
                        <a:effectLst/>
                        <a:latin typeface="微軟正黑體" pitchFamily="34" charset="-120"/>
                        <a:ea typeface="微軟正黑體" pitchFamily="34" charset="-12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2">
                        <a:lumMod val="40000"/>
                        <a:lumOff val="60000"/>
                      </a:schemeClr>
                    </a:solidFill>
                  </a:tcPr>
                </a:tc>
              </a:tr>
            </a:tbl>
          </a:graphicData>
        </a:graphic>
      </p:graphicFrame>
      <p:sp>
        <p:nvSpPr>
          <p:cNvPr id="5" name="AutoShape 32"/>
          <p:cNvSpPr>
            <a:spLocks noChangeArrowheads="1"/>
          </p:cNvSpPr>
          <p:nvPr/>
        </p:nvSpPr>
        <p:spPr bwMode="auto">
          <a:xfrm>
            <a:off x="6084168" y="3861048"/>
            <a:ext cx="2786050" cy="2636837"/>
          </a:xfrm>
          <a:prstGeom prst="wedgeRoundRectCallout">
            <a:avLst>
              <a:gd name="adj1" fmla="val -26824"/>
              <a:gd name="adj2" fmla="val -71139"/>
              <a:gd name="adj3" fmla="val 16667"/>
            </a:avLst>
          </a:prstGeom>
          <a:solidFill>
            <a:schemeClr val="bg2">
              <a:lumMod val="25000"/>
            </a:schemeClr>
          </a:solidFill>
          <a:ln w="9525">
            <a:solidFill>
              <a:schemeClr val="tx1"/>
            </a:solidFill>
            <a:miter lim="800000"/>
            <a:headEnd/>
            <a:tailEnd/>
          </a:ln>
        </p:spPr>
        <p:txBody>
          <a:bodyPr/>
          <a:lstStyle/>
          <a:p>
            <a:pPr fontAlgn="auto">
              <a:spcBef>
                <a:spcPts val="0"/>
              </a:spcBef>
              <a:spcAft>
                <a:spcPts val="0"/>
              </a:spcAft>
              <a:defRPr/>
            </a:pPr>
            <a:r>
              <a:rPr kumimoji="0" lang="zh-TW" altLang="en-US" sz="2400" b="1" dirty="0">
                <a:solidFill>
                  <a:srgbClr val="FFFF00"/>
                </a:solidFill>
                <a:latin typeface="+mn-lt"/>
                <a:ea typeface="微軟正黑體" pitchFamily="34" charset="-120"/>
              </a:rPr>
              <a:t>普通班</a:t>
            </a:r>
            <a:r>
              <a:rPr kumimoji="0" lang="zh-TW" altLang="en-US" sz="2400" b="1" dirty="0">
                <a:solidFill>
                  <a:schemeClr val="bg1"/>
                </a:solidFill>
                <a:latin typeface="+mn-lt"/>
                <a:ea typeface="微軟正黑體" pitchFamily="34" charset="-120"/>
              </a:rPr>
              <a:t>可跨類組選填</a:t>
            </a:r>
            <a:r>
              <a:rPr kumimoji="0" lang="zh-TW" altLang="en-US" sz="2400" b="1" dirty="0" smtClean="0">
                <a:solidFill>
                  <a:schemeClr val="bg1"/>
                </a:solidFill>
                <a:latin typeface="+mn-lt"/>
                <a:ea typeface="微軟正黑體" pitchFamily="34" charset="-120"/>
              </a:rPr>
              <a:t>一二三八</a:t>
            </a:r>
            <a:endParaRPr kumimoji="0" lang="en-US" altLang="zh-TW" sz="2400" b="1" dirty="0" smtClean="0">
              <a:solidFill>
                <a:schemeClr val="bg1"/>
              </a:solidFill>
              <a:latin typeface="+mn-lt"/>
              <a:ea typeface="微軟正黑體" pitchFamily="34" charset="-120"/>
            </a:endParaRPr>
          </a:p>
          <a:p>
            <a:pPr fontAlgn="auto">
              <a:spcBef>
                <a:spcPts val="0"/>
              </a:spcBef>
              <a:spcAft>
                <a:spcPts val="0"/>
              </a:spcAft>
              <a:defRPr/>
            </a:pPr>
            <a:r>
              <a:rPr kumimoji="0" lang="zh-TW" altLang="en-US" sz="2400" b="1" dirty="0" smtClean="0">
                <a:solidFill>
                  <a:schemeClr val="bg1"/>
                </a:solidFill>
                <a:latin typeface="+mn-lt"/>
                <a:ea typeface="微軟正黑體" pitchFamily="34" charset="-120"/>
              </a:rPr>
              <a:t>其中之一學群</a:t>
            </a:r>
            <a:endParaRPr kumimoji="0" lang="zh-TW" altLang="en-US" sz="2400" b="1" dirty="0">
              <a:solidFill>
                <a:schemeClr val="bg1"/>
              </a:solidFill>
              <a:latin typeface="+mn-lt"/>
              <a:ea typeface="微軟正黑體" pitchFamily="34" charset="-120"/>
            </a:endParaRPr>
          </a:p>
          <a:p>
            <a:pPr fontAlgn="auto">
              <a:spcBef>
                <a:spcPts val="0"/>
              </a:spcBef>
              <a:spcAft>
                <a:spcPts val="0"/>
              </a:spcAft>
              <a:defRPr/>
            </a:pPr>
            <a:endParaRPr kumimoji="0" lang="zh-TW" altLang="en-US" sz="2400" b="1" dirty="0">
              <a:solidFill>
                <a:schemeClr val="bg1"/>
              </a:solidFill>
              <a:latin typeface="+mn-lt"/>
              <a:ea typeface="微軟正黑體" pitchFamily="34" charset="-120"/>
            </a:endParaRPr>
          </a:p>
          <a:p>
            <a:pPr fontAlgn="auto">
              <a:spcBef>
                <a:spcPts val="0"/>
              </a:spcBef>
              <a:spcAft>
                <a:spcPts val="0"/>
              </a:spcAft>
              <a:defRPr/>
            </a:pPr>
            <a:r>
              <a:rPr lang="zh-TW" altLang="en-US" sz="2400" b="1" dirty="0">
                <a:solidFill>
                  <a:srgbClr val="FFFF00"/>
                </a:solidFill>
                <a:ea typeface="微軟正黑體" pitchFamily="34" charset="-120"/>
              </a:rPr>
              <a:t>美術班</a:t>
            </a:r>
            <a:r>
              <a:rPr kumimoji="0" lang="zh-TW" altLang="en-US" sz="2400" b="1" dirty="0" smtClean="0">
                <a:solidFill>
                  <a:schemeClr val="bg1"/>
                </a:solidFill>
                <a:latin typeface="+mn-lt"/>
                <a:ea typeface="微軟正黑體" pitchFamily="34" charset="-120"/>
              </a:rPr>
              <a:t>只得</a:t>
            </a:r>
            <a:r>
              <a:rPr kumimoji="0" lang="zh-TW" altLang="en-US" sz="2400" b="1" dirty="0">
                <a:solidFill>
                  <a:schemeClr val="bg1"/>
                </a:solidFill>
                <a:latin typeface="+mn-lt"/>
                <a:ea typeface="微軟正黑體" pitchFamily="34" charset="-120"/>
              </a:rPr>
              <a:t>選擇相關學群</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altLang="en-US" dirty="0" smtClean="0">
                <a:solidFill>
                  <a:srgbClr val="FFFF00"/>
                </a:solidFill>
              </a:rPr>
              <a:t>高中端推薦辦法</a:t>
            </a:r>
            <a:endParaRPr lang="zh-TW" altLang="en-US" dirty="0">
              <a:solidFill>
                <a:srgbClr val="FFFF00"/>
              </a:solidFill>
            </a:endParaRPr>
          </a:p>
        </p:txBody>
      </p:sp>
      <p:sp>
        <p:nvSpPr>
          <p:cNvPr id="3" name="內容版面配置區 2"/>
          <p:cNvSpPr>
            <a:spLocks noGrp="1"/>
          </p:cNvSpPr>
          <p:nvPr>
            <p:ph idx="1"/>
          </p:nvPr>
        </p:nvSpPr>
        <p:spPr>
          <a:xfrm>
            <a:off x="457200" y="1142984"/>
            <a:ext cx="8229600" cy="4945182"/>
          </a:xfrm>
        </p:spPr>
        <p:txBody>
          <a:bodyPr>
            <a:normAutofit/>
          </a:bodyPr>
          <a:lstStyle/>
          <a:p>
            <a:pPr>
              <a:buFont typeface="Wingdings" pitchFamily="2" charset="2"/>
              <a:buChar char="ü"/>
            </a:pPr>
            <a:r>
              <a:rPr altLang="en-US" dirty="0" smtClean="0"/>
              <a:t>每名考生限被推薦至</a:t>
            </a:r>
            <a:r>
              <a:rPr lang="en-US" altLang="zh-TW" dirty="0" smtClean="0"/>
              <a:t>1</a:t>
            </a:r>
            <a:r>
              <a:rPr altLang="en-US" dirty="0" smtClean="0"/>
              <a:t>校</a:t>
            </a:r>
            <a:r>
              <a:rPr lang="en-US" altLang="zh-TW" dirty="0" smtClean="0"/>
              <a:t>1</a:t>
            </a:r>
            <a:r>
              <a:rPr altLang="en-US" dirty="0" smtClean="0"/>
              <a:t>學群，該學群考生可選填志願數依大學規定。</a:t>
            </a:r>
            <a:endParaRPr lang="en-US" altLang="en-US" dirty="0" smtClean="0"/>
          </a:p>
          <a:p>
            <a:pPr>
              <a:buFont typeface="Wingdings" pitchFamily="2" charset="2"/>
              <a:buChar char="ü"/>
            </a:pPr>
            <a:r>
              <a:rPr altLang="en-US" u="sng" dirty="0" smtClean="0"/>
              <a:t>高中對同一大學每一學群至多推薦</a:t>
            </a:r>
            <a:r>
              <a:rPr lang="en-US" altLang="zh-TW" u="sng" dirty="0" smtClean="0">
                <a:solidFill>
                  <a:srgbClr val="FF0000"/>
                </a:solidFill>
              </a:rPr>
              <a:t>2</a:t>
            </a:r>
            <a:r>
              <a:rPr altLang="en-US" u="sng" dirty="0" smtClean="0">
                <a:solidFill>
                  <a:srgbClr val="FF0000"/>
                </a:solidFill>
              </a:rPr>
              <a:t>名</a:t>
            </a:r>
            <a:r>
              <a:rPr altLang="en-US" u="sng" dirty="0" smtClean="0"/>
              <a:t>。</a:t>
            </a:r>
            <a:endParaRPr lang="en-US" altLang="en-US" u="sng" dirty="0" smtClean="0"/>
          </a:p>
          <a:p>
            <a:pPr>
              <a:buFont typeface="Wingdings" pitchFamily="2" charset="2"/>
              <a:buChar char="ü"/>
            </a:pPr>
            <a:r>
              <a:rPr altLang="en-US" dirty="0" smtClean="0"/>
              <a:t>如高中對同一大學推薦超過</a:t>
            </a:r>
            <a:r>
              <a:rPr lang="en-US" altLang="zh-TW" dirty="0" smtClean="0">
                <a:solidFill>
                  <a:srgbClr val="FF0000"/>
                </a:solidFill>
              </a:rPr>
              <a:t>1</a:t>
            </a:r>
            <a:r>
              <a:rPr altLang="en-US" dirty="0" smtClean="0"/>
              <a:t>名學生時，必須</a:t>
            </a:r>
            <a:r>
              <a:rPr altLang="en-US" u="sng" dirty="0" smtClean="0">
                <a:solidFill>
                  <a:srgbClr val="FF0000"/>
                </a:solidFill>
              </a:rPr>
              <a:t>排定學生之推薦順序</a:t>
            </a:r>
            <a:r>
              <a:rPr altLang="en-US" dirty="0" smtClean="0"/>
              <a:t>。</a:t>
            </a:r>
            <a:endParaRPr lang="en-US" altLang="en-US" dirty="0" smtClean="0"/>
          </a:p>
          <a:p>
            <a:pPr>
              <a:buFont typeface="Wingdings" pitchFamily="2" charset="2"/>
              <a:buChar char="ü"/>
            </a:pPr>
            <a:endParaRPr lang="en-US" altLang="en-US" u="sng" dirty="0" smtClean="0"/>
          </a:p>
          <a:p>
            <a:pPr>
              <a:buFont typeface="Wingdings" pitchFamily="2" charset="2"/>
              <a:buChar char="ü"/>
            </a:pPr>
            <a:r>
              <a:rPr altLang="en-US" sz="2800" dirty="0" smtClean="0"/>
              <a:t>美術班之學生僅限被推薦至大學第五類學群。</a:t>
            </a:r>
            <a:endParaRPr lang="en-US" altLang="en-US" sz="2800" dirty="0" smtClean="0"/>
          </a:p>
          <a:p>
            <a:pPr>
              <a:buFont typeface="Wingdings" pitchFamily="2" charset="2"/>
              <a:buChar char="ü"/>
            </a:pPr>
            <a:r>
              <a:rPr altLang="en-US" sz="2800" dirty="0" smtClean="0"/>
              <a:t>具原住民身份之學生，得以一般生或原住民生身分擇一參加繁星推薦。</a:t>
            </a:r>
          </a:p>
          <a:p>
            <a:pPr>
              <a:buFont typeface="Wingdings" pitchFamily="2" charset="2"/>
              <a:buChar char="ü"/>
            </a:pPr>
            <a:endParaRPr lang="en-US" altLang="en-US" dirty="0" smtClean="0"/>
          </a:p>
          <a:p>
            <a:pPr>
              <a:buNone/>
            </a:pPr>
            <a:endParaRPr altLang="en-US" dirty="0" smtClean="0"/>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blinds(horizontal)">
                                      <p:cBhvr>
                                        <p:cTn id="7" dur="500"/>
                                        <p:tgtEl>
                                          <p:spTgt spid="3">
                                            <p:txEl>
                                              <p:pRg st="4" end="4"/>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
                                            <p:txEl>
                                              <p:pRg st="5" end="5"/>
                                            </p:txEl>
                                          </p:spTgt>
                                        </p:tgtEl>
                                        <p:attrNameLst>
                                          <p:attrName>style.visibility</p:attrName>
                                        </p:attrNameLst>
                                      </p:cBhvr>
                                      <p:to>
                                        <p:strVal val="visible"/>
                                      </p:to>
                                    </p:set>
                                    <p:animEffect transition="in" filter="blinds(horizontal)">
                                      <p:cBhvr>
                                        <p:cTn id="10"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altLang="en-US" dirty="0" smtClean="0">
                <a:solidFill>
                  <a:srgbClr val="FFFF00"/>
                </a:solidFill>
              </a:rPr>
              <a:t>高中端推薦辦法</a:t>
            </a:r>
            <a:endParaRPr lang="zh-TW" altLang="en-US" dirty="0">
              <a:solidFill>
                <a:srgbClr val="FFFF00"/>
              </a:solidFill>
            </a:endParaRPr>
          </a:p>
        </p:txBody>
      </p:sp>
      <p:sp>
        <p:nvSpPr>
          <p:cNvPr id="3" name="內容版面配置區 2"/>
          <p:cNvSpPr>
            <a:spLocks noGrp="1"/>
          </p:cNvSpPr>
          <p:nvPr>
            <p:ph idx="1"/>
          </p:nvPr>
        </p:nvSpPr>
        <p:spPr>
          <a:xfrm>
            <a:off x="457200" y="1296144"/>
            <a:ext cx="8229600" cy="5445224"/>
          </a:xfrm>
        </p:spPr>
        <p:txBody>
          <a:bodyPr/>
          <a:lstStyle/>
          <a:p>
            <a:pPr>
              <a:buNone/>
            </a:pPr>
            <a:r>
              <a:rPr altLang="en-US" dirty="0" smtClean="0"/>
              <a:t>   對同一所大學推薦超過</a:t>
            </a:r>
            <a:r>
              <a:rPr lang="en-US" altLang="zh-TW" dirty="0" smtClean="0"/>
              <a:t>1</a:t>
            </a:r>
            <a:r>
              <a:rPr altLang="en-US" dirty="0" smtClean="0"/>
              <a:t>名，則</a:t>
            </a:r>
            <a:r>
              <a:rPr altLang="en-US" u="sng" dirty="0" smtClean="0"/>
              <a:t>按選填先後順序，排定校內</a:t>
            </a:r>
            <a:r>
              <a:rPr altLang="en-US" b="1" u="sng" dirty="0" smtClean="0">
                <a:solidFill>
                  <a:srgbClr val="FF0000"/>
                </a:solidFill>
              </a:rPr>
              <a:t>推薦序</a:t>
            </a:r>
            <a:r>
              <a:rPr altLang="en-US" u="sng" dirty="0" smtClean="0"/>
              <a:t>。</a:t>
            </a:r>
            <a:endParaRPr lang="en-US" altLang="zh-TW" dirty="0" smtClean="0"/>
          </a:p>
          <a:p>
            <a:pPr>
              <a:buNone/>
            </a:pPr>
            <a:r>
              <a:rPr altLang="en-US" dirty="0" smtClean="0">
                <a:solidFill>
                  <a:schemeClr val="accent4">
                    <a:lumMod val="75000"/>
                  </a:schemeClr>
                </a:solidFill>
              </a:rPr>
              <a:t>一中推薦狀況</a:t>
            </a:r>
            <a:endParaRPr lang="zh-TW" altLang="en-US" dirty="0">
              <a:solidFill>
                <a:schemeClr val="accent4">
                  <a:lumMod val="75000"/>
                </a:schemeClr>
              </a:solidFill>
            </a:endParaRPr>
          </a:p>
        </p:txBody>
      </p:sp>
      <p:sp>
        <p:nvSpPr>
          <p:cNvPr id="4" name="文字方塊 3"/>
          <p:cNvSpPr txBox="1"/>
          <p:nvPr/>
        </p:nvSpPr>
        <p:spPr>
          <a:xfrm>
            <a:off x="500034" y="3571875"/>
            <a:ext cx="2232025" cy="1754188"/>
          </a:xfrm>
          <a:prstGeom prst="rect">
            <a:avLst/>
          </a:prstGeom>
          <a:solidFill>
            <a:schemeClr val="bg2">
              <a:lumMod val="75000"/>
              <a:alpha val="31000"/>
            </a:schemeClr>
          </a:solidFill>
          <a:ln w="25400">
            <a:solidFill>
              <a:schemeClr val="accent1"/>
            </a:solidFill>
            <a:prstDash val="lgDash"/>
          </a:ln>
        </p:spPr>
        <p:txBody>
          <a:bodyPr>
            <a:spAutoFit/>
          </a:bodyPr>
          <a:lstStyle/>
          <a:p>
            <a:pPr algn="ctr" fontAlgn="auto">
              <a:spcBef>
                <a:spcPts val="0"/>
              </a:spcBef>
              <a:spcAft>
                <a:spcPts val="0"/>
              </a:spcAft>
              <a:defRPr/>
            </a:pPr>
            <a:r>
              <a:rPr lang="zh-TW" altLang="en-US" sz="2700" dirty="0" smtClean="0">
                <a:latin typeface="華康中圓體" pitchFamily="49" charset="-120"/>
                <a:ea typeface="華康中圓體" pitchFamily="49" charset="-120"/>
              </a:rPr>
              <a:t>台</a:t>
            </a:r>
            <a:r>
              <a:rPr kumimoji="0" lang="zh-TW" altLang="en-US" sz="2700" dirty="0" smtClean="0">
                <a:latin typeface="華康中圓體" pitchFamily="49" charset="-120"/>
                <a:ea typeface="華康中圓體" pitchFamily="49" charset="-120"/>
              </a:rPr>
              <a:t>大</a:t>
            </a:r>
            <a:endParaRPr kumimoji="0" lang="en-US" altLang="zh-TW" sz="2700" dirty="0">
              <a:latin typeface="華康中圓體" pitchFamily="49" charset="-120"/>
              <a:ea typeface="華康中圓體" pitchFamily="49" charset="-120"/>
            </a:endParaRPr>
          </a:p>
          <a:p>
            <a:pPr algn="ctr" fontAlgn="auto">
              <a:spcBef>
                <a:spcPts val="0"/>
              </a:spcBef>
              <a:spcAft>
                <a:spcPts val="0"/>
              </a:spcAft>
              <a:defRPr/>
            </a:pPr>
            <a:r>
              <a:rPr kumimoji="0" lang="zh-TW" altLang="zh-TW" sz="2700" dirty="0" smtClean="0">
                <a:latin typeface="華康中圓體" pitchFamily="49" charset="-120"/>
                <a:ea typeface="華康中圓體" pitchFamily="49" charset="-120"/>
              </a:rPr>
              <a:t>第一</a:t>
            </a:r>
            <a:r>
              <a:rPr kumimoji="0" lang="zh-TW" altLang="en-US" sz="2700" dirty="0" smtClean="0">
                <a:latin typeface="華康中圓體" pitchFamily="49" charset="-120"/>
                <a:ea typeface="華康中圓體" pitchFamily="49" charset="-120"/>
              </a:rPr>
              <a:t>類</a:t>
            </a:r>
            <a:r>
              <a:rPr kumimoji="0" lang="zh-TW" altLang="zh-TW" sz="2700" dirty="0" smtClean="0">
                <a:latin typeface="華康中圓體" pitchFamily="49" charset="-120"/>
                <a:ea typeface="華康中圓體" pitchFamily="49" charset="-120"/>
              </a:rPr>
              <a:t>學</a:t>
            </a:r>
            <a:r>
              <a:rPr kumimoji="0" lang="zh-TW" altLang="zh-TW" sz="2700" dirty="0">
                <a:latin typeface="華康中圓體" pitchFamily="49" charset="-120"/>
                <a:ea typeface="華康中圓體" pitchFamily="49" charset="-120"/>
              </a:rPr>
              <a:t>群</a:t>
            </a:r>
          </a:p>
          <a:p>
            <a:pPr algn="ctr" fontAlgn="auto">
              <a:spcBef>
                <a:spcPts val="0"/>
              </a:spcBef>
              <a:spcAft>
                <a:spcPts val="0"/>
              </a:spcAft>
              <a:defRPr/>
            </a:pPr>
            <a:r>
              <a:rPr kumimoji="0" lang="zh-TW" altLang="zh-TW" sz="2700" dirty="0" smtClean="0">
                <a:latin typeface="華康中圓體" pitchFamily="49" charset="-120"/>
                <a:ea typeface="華康中圓體" pitchFamily="49" charset="-120"/>
              </a:rPr>
              <a:t>第二</a:t>
            </a:r>
            <a:r>
              <a:rPr kumimoji="0" lang="zh-TW" altLang="en-US" sz="2700" dirty="0" smtClean="0">
                <a:latin typeface="華康中圓體" pitchFamily="49" charset="-120"/>
                <a:ea typeface="華康中圓體" pitchFamily="49" charset="-120"/>
              </a:rPr>
              <a:t>類</a:t>
            </a:r>
            <a:r>
              <a:rPr kumimoji="0" lang="zh-TW" altLang="zh-TW" sz="2700" dirty="0" smtClean="0">
                <a:latin typeface="華康中圓體" pitchFamily="49" charset="-120"/>
                <a:ea typeface="華康中圓體" pitchFamily="49" charset="-120"/>
              </a:rPr>
              <a:t>學</a:t>
            </a:r>
            <a:r>
              <a:rPr kumimoji="0" lang="zh-TW" altLang="zh-TW" sz="2700" dirty="0">
                <a:latin typeface="華康中圓體" pitchFamily="49" charset="-120"/>
                <a:ea typeface="華康中圓體" pitchFamily="49" charset="-120"/>
              </a:rPr>
              <a:t>群</a:t>
            </a:r>
          </a:p>
          <a:p>
            <a:pPr algn="ctr" fontAlgn="auto">
              <a:spcBef>
                <a:spcPts val="0"/>
              </a:spcBef>
              <a:spcAft>
                <a:spcPts val="0"/>
              </a:spcAft>
              <a:defRPr/>
            </a:pPr>
            <a:r>
              <a:rPr kumimoji="0" lang="zh-TW" altLang="zh-TW" sz="2700" dirty="0" smtClean="0">
                <a:latin typeface="華康中圓體" pitchFamily="49" charset="-120"/>
                <a:ea typeface="華康中圓體" pitchFamily="49" charset="-120"/>
              </a:rPr>
              <a:t>第三</a:t>
            </a:r>
            <a:r>
              <a:rPr kumimoji="0" lang="zh-TW" altLang="en-US" sz="2700" dirty="0" smtClean="0">
                <a:latin typeface="華康中圓體" pitchFamily="49" charset="-120"/>
                <a:ea typeface="華康中圓體" pitchFamily="49" charset="-120"/>
              </a:rPr>
              <a:t>類</a:t>
            </a:r>
            <a:r>
              <a:rPr kumimoji="0" lang="zh-TW" altLang="zh-TW" sz="2700" dirty="0" smtClean="0">
                <a:latin typeface="華康中圓體" pitchFamily="49" charset="-120"/>
                <a:ea typeface="華康中圓體" pitchFamily="49" charset="-120"/>
              </a:rPr>
              <a:t>學</a:t>
            </a:r>
            <a:r>
              <a:rPr kumimoji="0" lang="zh-TW" altLang="zh-TW" sz="2700" dirty="0">
                <a:latin typeface="華康中圓體" pitchFamily="49" charset="-120"/>
                <a:ea typeface="華康中圓體" pitchFamily="49" charset="-120"/>
              </a:rPr>
              <a:t>群</a:t>
            </a:r>
          </a:p>
        </p:txBody>
      </p:sp>
      <p:sp>
        <p:nvSpPr>
          <p:cNvPr id="6" name="橢圓 5"/>
          <p:cNvSpPr/>
          <p:nvPr/>
        </p:nvSpPr>
        <p:spPr bwMode="auto">
          <a:xfrm>
            <a:off x="3235296" y="3429000"/>
            <a:ext cx="288925" cy="287338"/>
          </a:xfrm>
          <a:prstGeom prst="ellips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7" name="橢圓 6"/>
          <p:cNvSpPr/>
          <p:nvPr/>
        </p:nvSpPr>
        <p:spPr bwMode="auto">
          <a:xfrm>
            <a:off x="3235296" y="3789363"/>
            <a:ext cx="288925" cy="287337"/>
          </a:xfrm>
          <a:prstGeom prst="ellips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9" name="橢圓 8"/>
          <p:cNvSpPr/>
          <p:nvPr/>
        </p:nvSpPr>
        <p:spPr bwMode="auto">
          <a:xfrm>
            <a:off x="3235296" y="5084763"/>
            <a:ext cx="288925" cy="287337"/>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10" name="橢圓 9"/>
          <p:cNvSpPr/>
          <p:nvPr/>
        </p:nvSpPr>
        <p:spPr bwMode="auto">
          <a:xfrm>
            <a:off x="3235296" y="5445125"/>
            <a:ext cx="288925" cy="287338"/>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12" name="橢圓 11"/>
          <p:cNvSpPr/>
          <p:nvPr/>
        </p:nvSpPr>
        <p:spPr bwMode="auto">
          <a:xfrm>
            <a:off x="3235296" y="4219575"/>
            <a:ext cx="288925" cy="288925"/>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13" name="橢圓 12"/>
          <p:cNvSpPr/>
          <p:nvPr/>
        </p:nvSpPr>
        <p:spPr bwMode="auto">
          <a:xfrm>
            <a:off x="3235296" y="4579938"/>
            <a:ext cx="288925" cy="288925"/>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cxnSp>
        <p:nvCxnSpPr>
          <p:cNvPr id="14" name="直線接點 13"/>
          <p:cNvCxnSpPr/>
          <p:nvPr/>
        </p:nvCxnSpPr>
        <p:spPr>
          <a:xfrm flipV="1">
            <a:off x="2516159" y="3716338"/>
            <a:ext cx="574675" cy="503237"/>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5" name="直線接點 14"/>
          <p:cNvCxnSpPr/>
          <p:nvPr/>
        </p:nvCxnSpPr>
        <p:spPr>
          <a:xfrm flipV="1">
            <a:off x="2516159" y="4003675"/>
            <a:ext cx="574675" cy="28892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6" name="直線接點 15"/>
          <p:cNvCxnSpPr/>
          <p:nvPr/>
        </p:nvCxnSpPr>
        <p:spPr>
          <a:xfrm flipV="1">
            <a:off x="2587596" y="4364038"/>
            <a:ext cx="576263" cy="21590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7" name="直線接點 16"/>
          <p:cNvCxnSpPr/>
          <p:nvPr/>
        </p:nvCxnSpPr>
        <p:spPr>
          <a:xfrm>
            <a:off x="2587596" y="4652963"/>
            <a:ext cx="576263" cy="71437"/>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8" name="直線接點 17"/>
          <p:cNvCxnSpPr/>
          <p:nvPr/>
        </p:nvCxnSpPr>
        <p:spPr>
          <a:xfrm>
            <a:off x="2587596" y="5084763"/>
            <a:ext cx="576263" cy="43180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9" name="直線接點 18"/>
          <p:cNvCxnSpPr/>
          <p:nvPr/>
        </p:nvCxnSpPr>
        <p:spPr>
          <a:xfrm>
            <a:off x="2587596" y="5011738"/>
            <a:ext cx="576263" cy="2159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0" name="文字方塊 19"/>
          <p:cNvSpPr txBox="1"/>
          <p:nvPr/>
        </p:nvSpPr>
        <p:spPr>
          <a:xfrm>
            <a:off x="5000628" y="2789242"/>
            <a:ext cx="2232025" cy="925510"/>
          </a:xfrm>
          <a:prstGeom prst="rect">
            <a:avLst/>
          </a:prstGeom>
          <a:solidFill>
            <a:schemeClr val="bg2">
              <a:lumMod val="75000"/>
              <a:alpha val="31000"/>
            </a:schemeClr>
          </a:solidFill>
          <a:ln w="25400">
            <a:solidFill>
              <a:schemeClr val="accent1"/>
            </a:solidFill>
            <a:prstDash val="lgDash"/>
          </a:ln>
        </p:spPr>
        <p:txBody>
          <a:bodyPr>
            <a:spAutoFit/>
          </a:bodyPr>
          <a:lstStyle/>
          <a:p>
            <a:pPr algn="ctr" fontAlgn="auto">
              <a:spcBef>
                <a:spcPts val="0"/>
              </a:spcBef>
              <a:spcAft>
                <a:spcPts val="0"/>
              </a:spcAft>
              <a:defRPr/>
            </a:pPr>
            <a:r>
              <a:rPr kumimoji="0" lang="zh-TW" altLang="zh-TW" sz="2700" dirty="0" smtClean="0">
                <a:latin typeface="華康中圓體" pitchFamily="49" charset="-120"/>
                <a:ea typeface="華康中圓體" pitchFamily="49" charset="-120"/>
              </a:rPr>
              <a:t>第</a:t>
            </a:r>
            <a:r>
              <a:rPr kumimoji="0" lang="zh-TW" altLang="en-US" sz="2700" dirty="0" smtClean="0">
                <a:latin typeface="華康中圓體" pitchFamily="49" charset="-120"/>
                <a:ea typeface="華康中圓體" pitchFamily="49" charset="-120"/>
              </a:rPr>
              <a:t>五</a:t>
            </a:r>
            <a:r>
              <a:rPr lang="zh-TW" altLang="en-US" sz="2700" dirty="0">
                <a:latin typeface="華康中圓體" pitchFamily="49" charset="-120"/>
                <a:ea typeface="華康中圓體" pitchFamily="49" charset="-120"/>
              </a:rPr>
              <a:t>類</a:t>
            </a:r>
            <a:r>
              <a:rPr kumimoji="0" lang="zh-TW" altLang="zh-TW" sz="2700" dirty="0" smtClean="0">
                <a:latin typeface="華康中圓體" pitchFamily="49" charset="-120"/>
                <a:ea typeface="華康中圓體" pitchFamily="49" charset="-120"/>
              </a:rPr>
              <a:t>學</a:t>
            </a:r>
            <a:r>
              <a:rPr kumimoji="0" lang="zh-TW" altLang="zh-TW" sz="2700" dirty="0">
                <a:latin typeface="華康中圓體" pitchFamily="49" charset="-120"/>
                <a:ea typeface="華康中圓體" pitchFamily="49" charset="-120"/>
              </a:rPr>
              <a:t>群</a:t>
            </a:r>
            <a:endParaRPr kumimoji="0" lang="en-US" altLang="zh-TW" sz="2700" dirty="0">
              <a:latin typeface="華康中圓體" pitchFamily="49" charset="-120"/>
              <a:ea typeface="華康中圓體" pitchFamily="49" charset="-120"/>
            </a:endParaRPr>
          </a:p>
          <a:p>
            <a:pPr algn="ctr" fontAlgn="auto">
              <a:spcBef>
                <a:spcPts val="0"/>
              </a:spcBef>
              <a:spcAft>
                <a:spcPts val="0"/>
              </a:spcAft>
              <a:defRPr/>
            </a:pPr>
            <a:r>
              <a:rPr lang="zh-TW" altLang="en-US" sz="2700" dirty="0">
                <a:latin typeface="華康中圓體" pitchFamily="49" charset="-120"/>
                <a:ea typeface="華康中圓體" pitchFamily="49" charset="-120"/>
              </a:rPr>
              <a:t>美術</a:t>
            </a:r>
            <a:r>
              <a:rPr kumimoji="0" lang="zh-TW" altLang="en-US" sz="2700" dirty="0" smtClean="0">
                <a:latin typeface="華康中圓體" pitchFamily="49" charset="-120"/>
                <a:ea typeface="華康中圓體" pitchFamily="49" charset="-120"/>
              </a:rPr>
              <a:t>班</a:t>
            </a:r>
            <a:r>
              <a:rPr kumimoji="0" lang="zh-TW" altLang="en-US" sz="2700" dirty="0">
                <a:latin typeface="華康中圓體" pitchFamily="49" charset="-120"/>
                <a:ea typeface="華康中圓體" pitchFamily="49" charset="-120"/>
              </a:rPr>
              <a:t>學生</a:t>
            </a:r>
            <a:endParaRPr kumimoji="0" lang="zh-TW" altLang="zh-TW" sz="2700" dirty="0">
              <a:latin typeface="華康中圓體" pitchFamily="49" charset="-120"/>
              <a:ea typeface="華康中圓體" pitchFamily="49" charset="-120"/>
            </a:endParaRPr>
          </a:p>
        </p:txBody>
      </p:sp>
      <p:grpSp>
        <p:nvGrpSpPr>
          <p:cNvPr id="5" name="群組 36"/>
          <p:cNvGrpSpPr>
            <a:grpSpLocks/>
          </p:cNvGrpSpPr>
          <p:nvPr/>
        </p:nvGrpSpPr>
        <p:grpSpPr bwMode="auto">
          <a:xfrm>
            <a:off x="7735891" y="2860925"/>
            <a:ext cx="288925" cy="723204"/>
            <a:chOff x="3203848" y="4149080"/>
            <a:chExt cx="288032" cy="720080"/>
          </a:xfrm>
        </p:grpSpPr>
        <p:sp>
          <p:nvSpPr>
            <p:cNvPr id="22" name="橢圓 21"/>
            <p:cNvSpPr/>
            <p:nvPr/>
          </p:nvSpPr>
          <p:spPr>
            <a:xfrm>
              <a:off x="3203848" y="4149080"/>
              <a:ext cx="288032" cy="288666"/>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23" name="橢圓 22"/>
            <p:cNvSpPr/>
            <p:nvPr/>
          </p:nvSpPr>
          <p:spPr>
            <a:xfrm>
              <a:off x="3203848" y="4580494"/>
              <a:ext cx="288032" cy="288666"/>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grpSp>
      <p:cxnSp>
        <p:nvCxnSpPr>
          <p:cNvPr id="24" name="直線接點 23"/>
          <p:cNvCxnSpPr/>
          <p:nvPr/>
        </p:nvCxnSpPr>
        <p:spPr>
          <a:xfrm flipV="1">
            <a:off x="7088191" y="3005885"/>
            <a:ext cx="576262" cy="216643"/>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5" name="直線接點 24"/>
          <p:cNvCxnSpPr/>
          <p:nvPr/>
        </p:nvCxnSpPr>
        <p:spPr>
          <a:xfrm>
            <a:off x="7088191" y="3367486"/>
            <a:ext cx="576262" cy="71684"/>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4" name="文字方塊 33"/>
          <p:cNvSpPr txBox="1"/>
          <p:nvPr/>
        </p:nvSpPr>
        <p:spPr>
          <a:xfrm>
            <a:off x="5028524" y="4071942"/>
            <a:ext cx="2232025" cy="2169825"/>
          </a:xfrm>
          <a:prstGeom prst="rect">
            <a:avLst/>
          </a:prstGeom>
          <a:solidFill>
            <a:schemeClr val="bg2">
              <a:lumMod val="75000"/>
              <a:alpha val="31000"/>
            </a:schemeClr>
          </a:solidFill>
          <a:ln w="25400">
            <a:solidFill>
              <a:schemeClr val="accent1"/>
            </a:solidFill>
            <a:prstDash val="lgDash"/>
          </a:ln>
        </p:spPr>
        <p:txBody>
          <a:bodyPr>
            <a:spAutoFit/>
          </a:bodyPr>
          <a:lstStyle/>
          <a:p>
            <a:pPr algn="ctr" fontAlgn="auto">
              <a:spcBef>
                <a:spcPts val="0"/>
              </a:spcBef>
              <a:spcAft>
                <a:spcPts val="0"/>
              </a:spcAft>
              <a:defRPr/>
            </a:pPr>
            <a:r>
              <a:rPr kumimoji="0" lang="zh-TW" altLang="zh-TW" sz="2700" dirty="0" smtClean="0">
                <a:latin typeface="華康中圓體" pitchFamily="49" charset="-120"/>
                <a:ea typeface="華康中圓體" pitchFamily="49" charset="-120"/>
              </a:rPr>
              <a:t>第</a:t>
            </a:r>
            <a:r>
              <a:rPr lang="zh-TW" altLang="en-US" sz="2700" dirty="0" smtClean="0">
                <a:latin typeface="華康中圓體" pitchFamily="49" charset="-120"/>
                <a:ea typeface="華康中圓體" pitchFamily="49" charset="-120"/>
              </a:rPr>
              <a:t>八</a:t>
            </a:r>
            <a:r>
              <a:rPr lang="zh-TW" altLang="en-US" sz="2700" dirty="0">
                <a:latin typeface="華康中圓體" pitchFamily="49" charset="-120"/>
                <a:ea typeface="華康中圓體" pitchFamily="49" charset="-120"/>
              </a:rPr>
              <a:t>類</a:t>
            </a:r>
            <a:r>
              <a:rPr kumimoji="0" lang="zh-TW" altLang="zh-TW" sz="2700" dirty="0" smtClean="0">
                <a:latin typeface="華康中圓體" pitchFamily="49" charset="-120"/>
                <a:ea typeface="華康中圓體" pitchFamily="49" charset="-120"/>
              </a:rPr>
              <a:t>學</a:t>
            </a:r>
            <a:r>
              <a:rPr kumimoji="0" lang="zh-TW" altLang="zh-TW" sz="2700" dirty="0">
                <a:latin typeface="華康中圓體" pitchFamily="49" charset="-120"/>
                <a:ea typeface="華康中圓體" pitchFamily="49" charset="-120"/>
              </a:rPr>
              <a:t>群</a:t>
            </a:r>
            <a:endParaRPr kumimoji="0" lang="en-US" altLang="zh-TW" sz="2700" dirty="0">
              <a:latin typeface="華康中圓體" pitchFamily="49" charset="-120"/>
              <a:ea typeface="華康中圓體" pitchFamily="49" charset="-120"/>
            </a:endParaRPr>
          </a:p>
          <a:p>
            <a:pPr algn="ctr" fontAlgn="auto">
              <a:spcBef>
                <a:spcPts val="0"/>
              </a:spcBef>
              <a:spcAft>
                <a:spcPts val="0"/>
              </a:spcAft>
              <a:defRPr/>
            </a:pPr>
            <a:r>
              <a:rPr kumimoji="0" lang="zh-TW" altLang="en-US" sz="2700" dirty="0">
                <a:latin typeface="華康中圓體" pitchFamily="49" charset="-120"/>
                <a:ea typeface="華康中圓體" pitchFamily="49" charset="-120"/>
              </a:rPr>
              <a:t>臺大醫學</a:t>
            </a:r>
            <a:r>
              <a:rPr kumimoji="0" lang="zh-TW" altLang="en-US" sz="2700" dirty="0" smtClean="0">
                <a:latin typeface="華康中圓體" pitchFamily="49" charset="-120"/>
                <a:ea typeface="華康中圓體" pitchFamily="49" charset="-120"/>
              </a:rPr>
              <a:t>系</a:t>
            </a:r>
            <a:endParaRPr kumimoji="0" lang="en-US" altLang="zh-TW" sz="2700" dirty="0" smtClean="0">
              <a:latin typeface="華康中圓體" pitchFamily="49" charset="-120"/>
              <a:ea typeface="華康中圓體" pitchFamily="49" charset="-120"/>
            </a:endParaRPr>
          </a:p>
          <a:p>
            <a:pPr algn="ctr" fontAlgn="auto">
              <a:spcBef>
                <a:spcPts val="0"/>
              </a:spcBef>
              <a:spcAft>
                <a:spcPts val="0"/>
              </a:spcAft>
              <a:defRPr/>
            </a:pPr>
            <a:r>
              <a:rPr lang="zh-TW" altLang="en-US" sz="2700" dirty="0">
                <a:latin typeface="華康中圓體" pitchFamily="49" charset="-120"/>
                <a:ea typeface="華康中圓體" pitchFamily="49" charset="-120"/>
              </a:rPr>
              <a:t>長庚醫學</a:t>
            </a:r>
            <a:r>
              <a:rPr lang="zh-TW" altLang="en-US" sz="2700" dirty="0" smtClean="0">
                <a:latin typeface="華康中圓體" pitchFamily="49" charset="-120"/>
                <a:ea typeface="華康中圓體" pitchFamily="49" charset="-120"/>
              </a:rPr>
              <a:t>系</a:t>
            </a:r>
            <a:endParaRPr lang="en-US" altLang="zh-TW" sz="2700" dirty="0" smtClean="0">
              <a:latin typeface="華康中圓體" pitchFamily="49" charset="-120"/>
              <a:ea typeface="華康中圓體" pitchFamily="49" charset="-120"/>
            </a:endParaRPr>
          </a:p>
          <a:p>
            <a:pPr algn="ctr" fontAlgn="auto">
              <a:spcBef>
                <a:spcPts val="0"/>
              </a:spcBef>
              <a:spcAft>
                <a:spcPts val="0"/>
              </a:spcAft>
              <a:defRPr/>
            </a:pPr>
            <a:r>
              <a:rPr lang="zh-TW" altLang="en-US" sz="2700" dirty="0">
                <a:latin typeface="華康中圓體" pitchFamily="49" charset="-120"/>
                <a:ea typeface="華康中圓體" pitchFamily="49" charset="-120"/>
              </a:rPr>
              <a:t>馬偕醫學系</a:t>
            </a:r>
            <a:endParaRPr lang="en-US" altLang="zh-TW" sz="2700" dirty="0" smtClean="0">
              <a:latin typeface="華康中圓體" pitchFamily="49" charset="-120"/>
              <a:ea typeface="華康中圓體" pitchFamily="49" charset="-120"/>
            </a:endParaRPr>
          </a:p>
          <a:p>
            <a:pPr algn="ctr" fontAlgn="auto">
              <a:spcBef>
                <a:spcPts val="0"/>
              </a:spcBef>
              <a:spcAft>
                <a:spcPts val="0"/>
              </a:spcAft>
              <a:defRPr/>
            </a:pPr>
            <a:r>
              <a:rPr lang="zh-TW" altLang="en-US" sz="2700" dirty="0" smtClean="0">
                <a:latin typeface="華康中圓體" pitchFamily="49" charset="-120"/>
                <a:ea typeface="華康中圓體" pitchFamily="49" charset="-120"/>
              </a:rPr>
              <a:t>高醫醫學系</a:t>
            </a:r>
            <a:endParaRPr lang="en-US" altLang="zh-TW" sz="2700" dirty="0" smtClean="0">
              <a:latin typeface="華康中圓體" pitchFamily="49" charset="-120"/>
              <a:ea typeface="華康中圓體" pitchFamily="49" charset="-120"/>
            </a:endParaRPr>
          </a:p>
        </p:txBody>
      </p:sp>
      <p:sp>
        <p:nvSpPr>
          <p:cNvPr id="43" name="橢圓 42"/>
          <p:cNvSpPr/>
          <p:nvPr/>
        </p:nvSpPr>
        <p:spPr bwMode="auto">
          <a:xfrm>
            <a:off x="7791467" y="3929066"/>
            <a:ext cx="288925" cy="287338"/>
          </a:xfrm>
          <a:prstGeom prst="ellips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44" name="橢圓 43"/>
          <p:cNvSpPr/>
          <p:nvPr/>
        </p:nvSpPr>
        <p:spPr bwMode="auto">
          <a:xfrm>
            <a:off x="7791467" y="4289429"/>
            <a:ext cx="288925" cy="287337"/>
          </a:xfrm>
          <a:prstGeom prst="ellips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cxnSp>
        <p:nvCxnSpPr>
          <p:cNvPr id="45" name="直線接點 44"/>
          <p:cNvCxnSpPr/>
          <p:nvPr/>
        </p:nvCxnSpPr>
        <p:spPr>
          <a:xfrm flipV="1">
            <a:off x="7072330" y="4216404"/>
            <a:ext cx="574675" cy="503237"/>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6" name="直線接點 45"/>
          <p:cNvCxnSpPr/>
          <p:nvPr/>
        </p:nvCxnSpPr>
        <p:spPr>
          <a:xfrm flipV="1">
            <a:off x="7072330" y="4503741"/>
            <a:ext cx="574675" cy="288925"/>
          </a:xfrm>
          <a:prstGeom prst="line">
            <a:avLst/>
          </a:prstGeom>
          <a:ln w="28575"/>
        </p:spPr>
        <p:style>
          <a:lnRef idx="1">
            <a:schemeClr val="accent1"/>
          </a:lnRef>
          <a:fillRef idx="0">
            <a:schemeClr val="accent1"/>
          </a:fillRef>
          <a:effectRef idx="0">
            <a:schemeClr val="accent1"/>
          </a:effectRef>
          <a:fontRef idx="minor">
            <a:schemeClr val="tx1"/>
          </a:fontRef>
        </p:style>
      </p:cxnSp>
      <p:grpSp>
        <p:nvGrpSpPr>
          <p:cNvPr id="8" name="群組 15"/>
          <p:cNvGrpSpPr>
            <a:grpSpLocks/>
          </p:cNvGrpSpPr>
          <p:nvPr/>
        </p:nvGrpSpPr>
        <p:grpSpPr bwMode="auto">
          <a:xfrm>
            <a:off x="7791468" y="4664996"/>
            <a:ext cx="288925" cy="649288"/>
            <a:chOff x="3203848" y="4149080"/>
            <a:chExt cx="288032" cy="648072"/>
          </a:xfrm>
          <a:solidFill>
            <a:schemeClr val="accent2">
              <a:lumMod val="60000"/>
              <a:lumOff val="40000"/>
            </a:schemeClr>
          </a:solidFill>
        </p:grpSpPr>
        <p:sp>
          <p:nvSpPr>
            <p:cNvPr id="48" name="橢圓 47"/>
            <p:cNvSpPr/>
            <p:nvPr/>
          </p:nvSpPr>
          <p:spPr>
            <a:xfrm>
              <a:off x="3203848" y="4149080"/>
              <a:ext cx="288032" cy="28838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49" name="橢圓 48"/>
            <p:cNvSpPr/>
            <p:nvPr/>
          </p:nvSpPr>
          <p:spPr>
            <a:xfrm>
              <a:off x="3203848" y="4508768"/>
              <a:ext cx="288032" cy="28838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grpSp>
      <p:cxnSp>
        <p:nvCxnSpPr>
          <p:cNvPr id="50" name="直線接點 49"/>
          <p:cNvCxnSpPr/>
          <p:nvPr/>
        </p:nvCxnSpPr>
        <p:spPr>
          <a:xfrm flipV="1">
            <a:off x="7143768" y="4853001"/>
            <a:ext cx="576263" cy="21590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1" name="直線接點 50"/>
          <p:cNvCxnSpPr/>
          <p:nvPr/>
        </p:nvCxnSpPr>
        <p:spPr>
          <a:xfrm>
            <a:off x="7143768" y="5141926"/>
            <a:ext cx="576263" cy="71437"/>
          </a:xfrm>
          <a:prstGeom prst="line">
            <a:avLst/>
          </a:prstGeom>
          <a:ln w="28575"/>
        </p:spPr>
        <p:style>
          <a:lnRef idx="1">
            <a:schemeClr val="accent1"/>
          </a:lnRef>
          <a:fillRef idx="0">
            <a:schemeClr val="accent1"/>
          </a:fillRef>
          <a:effectRef idx="0">
            <a:schemeClr val="accent1"/>
          </a:effectRef>
          <a:fontRef idx="minor">
            <a:schemeClr val="tx1"/>
          </a:fontRef>
        </p:style>
      </p:cxnSp>
      <p:grpSp>
        <p:nvGrpSpPr>
          <p:cNvPr id="11" name="群組 12"/>
          <p:cNvGrpSpPr>
            <a:grpSpLocks/>
          </p:cNvGrpSpPr>
          <p:nvPr/>
        </p:nvGrpSpPr>
        <p:grpSpPr bwMode="auto">
          <a:xfrm>
            <a:off x="7791468" y="6067448"/>
            <a:ext cx="288925" cy="647700"/>
            <a:chOff x="3203848" y="4149080"/>
            <a:chExt cx="288032" cy="648072"/>
          </a:xfrm>
        </p:grpSpPr>
        <p:sp>
          <p:nvSpPr>
            <p:cNvPr id="53" name="橢圓 52"/>
            <p:cNvSpPr/>
            <p:nvPr/>
          </p:nvSpPr>
          <p:spPr>
            <a:xfrm>
              <a:off x="3203848" y="4149080"/>
              <a:ext cx="288032" cy="287502"/>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54" name="橢圓 53"/>
            <p:cNvSpPr/>
            <p:nvPr/>
          </p:nvSpPr>
          <p:spPr>
            <a:xfrm>
              <a:off x="3203848" y="4509649"/>
              <a:ext cx="288032" cy="287503"/>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grpSp>
      <p:cxnSp>
        <p:nvCxnSpPr>
          <p:cNvPr id="55" name="直線接點 54"/>
          <p:cNvCxnSpPr/>
          <p:nvPr/>
        </p:nvCxnSpPr>
        <p:spPr>
          <a:xfrm>
            <a:off x="7143768" y="6067448"/>
            <a:ext cx="576263" cy="43180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6" name="直線接點 55"/>
          <p:cNvCxnSpPr/>
          <p:nvPr/>
        </p:nvCxnSpPr>
        <p:spPr>
          <a:xfrm>
            <a:off x="7143768" y="5994423"/>
            <a:ext cx="576263" cy="215900"/>
          </a:xfrm>
          <a:prstGeom prst="line">
            <a:avLst/>
          </a:prstGeom>
          <a:ln w="28575"/>
        </p:spPr>
        <p:style>
          <a:lnRef idx="1">
            <a:schemeClr val="accent1"/>
          </a:lnRef>
          <a:fillRef idx="0">
            <a:schemeClr val="accent1"/>
          </a:fillRef>
          <a:effectRef idx="0">
            <a:schemeClr val="accent1"/>
          </a:effectRef>
          <a:fontRef idx="minor">
            <a:schemeClr val="tx1"/>
          </a:fontRef>
        </p:style>
      </p:cxnSp>
      <p:grpSp>
        <p:nvGrpSpPr>
          <p:cNvPr id="21" name="群組 15"/>
          <p:cNvGrpSpPr>
            <a:grpSpLocks/>
          </p:cNvGrpSpPr>
          <p:nvPr/>
        </p:nvGrpSpPr>
        <p:grpSpPr bwMode="auto">
          <a:xfrm>
            <a:off x="7791468" y="5351480"/>
            <a:ext cx="288925" cy="649288"/>
            <a:chOff x="3203848" y="4149080"/>
            <a:chExt cx="288032" cy="648072"/>
          </a:xfrm>
          <a:solidFill>
            <a:schemeClr val="accent2">
              <a:lumMod val="75000"/>
            </a:schemeClr>
          </a:solidFill>
        </p:grpSpPr>
        <p:sp>
          <p:nvSpPr>
            <p:cNvPr id="58" name="橢圓 57"/>
            <p:cNvSpPr/>
            <p:nvPr/>
          </p:nvSpPr>
          <p:spPr>
            <a:xfrm>
              <a:off x="3203848" y="4149080"/>
              <a:ext cx="288032" cy="28838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59" name="橢圓 58"/>
            <p:cNvSpPr/>
            <p:nvPr/>
          </p:nvSpPr>
          <p:spPr>
            <a:xfrm>
              <a:off x="3203848" y="4508768"/>
              <a:ext cx="288032" cy="28838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grpSp>
      <p:cxnSp>
        <p:nvCxnSpPr>
          <p:cNvPr id="60" name="直線接點 59"/>
          <p:cNvCxnSpPr/>
          <p:nvPr/>
        </p:nvCxnSpPr>
        <p:spPr>
          <a:xfrm flipV="1">
            <a:off x="7143768" y="5495943"/>
            <a:ext cx="576263" cy="76197"/>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1" name="直線接點 60"/>
          <p:cNvCxnSpPr/>
          <p:nvPr/>
        </p:nvCxnSpPr>
        <p:spPr>
          <a:xfrm>
            <a:off x="7215206" y="5715016"/>
            <a:ext cx="504825" cy="141289"/>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65" name="文字方塊 64"/>
          <p:cNvSpPr txBox="1"/>
          <p:nvPr/>
        </p:nvSpPr>
        <p:spPr>
          <a:xfrm>
            <a:off x="3571868" y="4071942"/>
            <a:ext cx="500066" cy="523220"/>
          </a:xfrm>
          <a:prstGeom prst="rect">
            <a:avLst/>
          </a:prstGeom>
          <a:noFill/>
        </p:spPr>
        <p:txBody>
          <a:bodyPr wrap="square" rtlCol="0">
            <a:spAutoFit/>
          </a:bodyPr>
          <a:lstStyle/>
          <a:p>
            <a:r>
              <a:rPr lang="en-US" altLang="zh-TW" sz="2800" dirty="0" smtClean="0"/>
              <a:t>1</a:t>
            </a:r>
            <a:endParaRPr lang="zh-TW" altLang="en-US" sz="2800" dirty="0"/>
          </a:p>
        </p:txBody>
      </p:sp>
      <p:sp>
        <p:nvSpPr>
          <p:cNvPr id="66" name="文字方塊 65"/>
          <p:cNvSpPr txBox="1"/>
          <p:nvPr/>
        </p:nvSpPr>
        <p:spPr>
          <a:xfrm>
            <a:off x="3571868" y="3214686"/>
            <a:ext cx="500066" cy="523220"/>
          </a:xfrm>
          <a:prstGeom prst="rect">
            <a:avLst/>
          </a:prstGeom>
          <a:noFill/>
        </p:spPr>
        <p:txBody>
          <a:bodyPr wrap="square" rtlCol="0">
            <a:spAutoFit/>
          </a:bodyPr>
          <a:lstStyle/>
          <a:p>
            <a:r>
              <a:rPr lang="en-US" altLang="zh-TW" sz="2800" dirty="0"/>
              <a:t>2</a:t>
            </a:r>
            <a:endParaRPr lang="zh-TW" altLang="en-US" sz="2800" dirty="0"/>
          </a:p>
        </p:txBody>
      </p:sp>
      <p:sp>
        <p:nvSpPr>
          <p:cNvPr id="67" name="文字方塊 66"/>
          <p:cNvSpPr txBox="1"/>
          <p:nvPr/>
        </p:nvSpPr>
        <p:spPr>
          <a:xfrm>
            <a:off x="3586382" y="4929198"/>
            <a:ext cx="500066" cy="523220"/>
          </a:xfrm>
          <a:prstGeom prst="rect">
            <a:avLst/>
          </a:prstGeom>
          <a:noFill/>
        </p:spPr>
        <p:txBody>
          <a:bodyPr wrap="square" rtlCol="0">
            <a:spAutoFit/>
          </a:bodyPr>
          <a:lstStyle/>
          <a:p>
            <a:r>
              <a:rPr lang="en-US" altLang="zh-TW" sz="2800" dirty="0"/>
              <a:t>3</a:t>
            </a:r>
            <a:endParaRPr lang="zh-TW" altLang="en-US" sz="2800" dirty="0"/>
          </a:p>
        </p:txBody>
      </p:sp>
      <p:sp>
        <p:nvSpPr>
          <p:cNvPr id="68" name="文字方塊 67"/>
          <p:cNvSpPr txBox="1"/>
          <p:nvPr/>
        </p:nvSpPr>
        <p:spPr>
          <a:xfrm>
            <a:off x="3571868" y="3643314"/>
            <a:ext cx="500066" cy="523220"/>
          </a:xfrm>
          <a:prstGeom prst="rect">
            <a:avLst/>
          </a:prstGeom>
          <a:noFill/>
        </p:spPr>
        <p:txBody>
          <a:bodyPr wrap="square" rtlCol="0">
            <a:spAutoFit/>
          </a:bodyPr>
          <a:lstStyle/>
          <a:p>
            <a:r>
              <a:rPr lang="en-US" altLang="zh-TW" sz="2800" dirty="0"/>
              <a:t>4</a:t>
            </a:r>
            <a:endParaRPr lang="zh-TW" altLang="en-US" sz="2800" dirty="0"/>
          </a:p>
        </p:txBody>
      </p:sp>
      <p:sp>
        <p:nvSpPr>
          <p:cNvPr id="69" name="文字方塊 68"/>
          <p:cNvSpPr txBox="1"/>
          <p:nvPr/>
        </p:nvSpPr>
        <p:spPr>
          <a:xfrm>
            <a:off x="3571868" y="5334672"/>
            <a:ext cx="500066" cy="523220"/>
          </a:xfrm>
          <a:prstGeom prst="rect">
            <a:avLst/>
          </a:prstGeom>
          <a:noFill/>
        </p:spPr>
        <p:txBody>
          <a:bodyPr wrap="square" rtlCol="0">
            <a:spAutoFit/>
          </a:bodyPr>
          <a:lstStyle/>
          <a:p>
            <a:r>
              <a:rPr lang="en-US" altLang="zh-TW" sz="2800" dirty="0"/>
              <a:t>5</a:t>
            </a:r>
            <a:endParaRPr lang="zh-TW" altLang="en-US" sz="2800" dirty="0"/>
          </a:p>
        </p:txBody>
      </p:sp>
      <p:sp>
        <p:nvSpPr>
          <p:cNvPr id="70" name="文字方塊 69"/>
          <p:cNvSpPr txBox="1"/>
          <p:nvPr/>
        </p:nvSpPr>
        <p:spPr>
          <a:xfrm>
            <a:off x="3571868" y="4477416"/>
            <a:ext cx="500066" cy="523220"/>
          </a:xfrm>
          <a:prstGeom prst="rect">
            <a:avLst/>
          </a:prstGeom>
          <a:noFill/>
        </p:spPr>
        <p:txBody>
          <a:bodyPr wrap="square" rtlCol="0">
            <a:spAutoFit/>
          </a:bodyPr>
          <a:lstStyle/>
          <a:p>
            <a:r>
              <a:rPr lang="en-US" altLang="zh-TW" sz="2800" dirty="0"/>
              <a:t>6</a:t>
            </a:r>
            <a:endParaRPr lang="zh-TW" altLang="en-US" sz="2800" dirty="0"/>
          </a:p>
        </p:txBody>
      </p:sp>
      <p:sp>
        <p:nvSpPr>
          <p:cNvPr id="71" name="文字方塊 70"/>
          <p:cNvSpPr txBox="1"/>
          <p:nvPr/>
        </p:nvSpPr>
        <p:spPr>
          <a:xfrm>
            <a:off x="8143900" y="2643182"/>
            <a:ext cx="500066" cy="523220"/>
          </a:xfrm>
          <a:prstGeom prst="rect">
            <a:avLst/>
          </a:prstGeom>
          <a:noFill/>
        </p:spPr>
        <p:txBody>
          <a:bodyPr wrap="square" rtlCol="0">
            <a:spAutoFit/>
          </a:bodyPr>
          <a:lstStyle/>
          <a:p>
            <a:r>
              <a:rPr lang="en-US" altLang="zh-TW" sz="2800" dirty="0" smtClean="0"/>
              <a:t>1</a:t>
            </a:r>
            <a:endParaRPr lang="zh-TW" altLang="en-US" sz="2800" dirty="0"/>
          </a:p>
        </p:txBody>
      </p:sp>
      <p:sp>
        <p:nvSpPr>
          <p:cNvPr id="72" name="文字方塊 71"/>
          <p:cNvSpPr txBox="1"/>
          <p:nvPr/>
        </p:nvSpPr>
        <p:spPr>
          <a:xfrm>
            <a:off x="8143900" y="3191532"/>
            <a:ext cx="500066" cy="523220"/>
          </a:xfrm>
          <a:prstGeom prst="rect">
            <a:avLst/>
          </a:prstGeom>
          <a:noFill/>
        </p:spPr>
        <p:txBody>
          <a:bodyPr wrap="square" rtlCol="0">
            <a:spAutoFit/>
          </a:bodyPr>
          <a:lstStyle/>
          <a:p>
            <a:r>
              <a:rPr lang="en-US" altLang="zh-TW" sz="2800" dirty="0"/>
              <a:t>2</a:t>
            </a:r>
            <a:endParaRPr lang="zh-TW" altLang="en-US" sz="2800" dirty="0"/>
          </a:p>
        </p:txBody>
      </p:sp>
      <p:sp>
        <p:nvSpPr>
          <p:cNvPr id="73" name="文字方塊 72"/>
          <p:cNvSpPr txBox="1"/>
          <p:nvPr/>
        </p:nvSpPr>
        <p:spPr>
          <a:xfrm>
            <a:off x="8143900" y="4191664"/>
            <a:ext cx="500066" cy="523220"/>
          </a:xfrm>
          <a:prstGeom prst="rect">
            <a:avLst/>
          </a:prstGeom>
          <a:noFill/>
        </p:spPr>
        <p:txBody>
          <a:bodyPr wrap="square" rtlCol="0">
            <a:spAutoFit/>
          </a:bodyPr>
          <a:lstStyle/>
          <a:p>
            <a:r>
              <a:rPr lang="en-US" altLang="zh-TW" sz="2800" dirty="0"/>
              <a:t>2</a:t>
            </a:r>
            <a:endParaRPr lang="zh-TW" altLang="en-US" sz="2800" dirty="0"/>
          </a:p>
        </p:txBody>
      </p:sp>
      <p:sp>
        <p:nvSpPr>
          <p:cNvPr id="74" name="文字方塊 73"/>
          <p:cNvSpPr txBox="1"/>
          <p:nvPr/>
        </p:nvSpPr>
        <p:spPr>
          <a:xfrm>
            <a:off x="8143900" y="3763036"/>
            <a:ext cx="500066" cy="523220"/>
          </a:xfrm>
          <a:prstGeom prst="rect">
            <a:avLst/>
          </a:prstGeom>
          <a:noFill/>
        </p:spPr>
        <p:txBody>
          <a:bodyPr wrap="square" rtlCol="0">
            <a:spAutoFit/>
          </a:bodyPr>
          <a:lstStyle/>
          <a:p>
            <a:r>
              <a:rPr lang="en-US" altLang="zh-TW" sz="2800" dirty="0" smtClean="0"/>
              <a:t>1</a:t>
            </a:r>
            <a:endParaRPr lang="zh-TW" altLang="en-US" sz="2800" dirty="0"/>
          </a:p>
        </p:txBody>
      </p:sp>
      <p:grpSp>
        <p:nvGrpSpPr>
          <p:cNvPr id="26" name="群組 35"/>
          <p:cNvGrpSpPr>
            <a:grpSpLocks/>
          </p:cNvGrpSpPr>
          <p:nvPr/>
        </p:nvGrpSpPr>
        <p:grpSpPr bwMode="auto">
          <a:xfrm>
            <a:off x="3892551" y="2714620"/>
            <a:ext cx="893763" cy="3573462"/>
            <a:chOff x="3707904" y="3284984"/>
            <a:chExt cx="893713" cy="3573016"/>
          </a:xfrm>
        </p:grpSpPr>
        <p:sp>
          <p:nvSpPr>
            <p:cNvPr id="76" name="左中括弧 75"/>
            <p:cNvSpPr/>
            <p:nvPr/>
          </p:nvSpPr>
          <p:spPr>
            <a:xfrm flipH="1">
              <a:off x="3707904" y="4005619"/>
              <a:ext cx="215888" cy="2160317"/>
            </a:xfrm>
            <a:prstGeom prst="leftBracket">
              <a:avLst/>
            </a:prstGeom>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kumimoji="0" lang="zh-TW" altLang="en-US"/>
            </a:p>
          </p:txBody>
        </p:sp>
        <p:sp>
          <p:nvSpPr>
            <p:cNvPr id="77" name="文字方塊 34"/>
            <p:cNvSpPr txBox="1">
              <a:spLocks noChangeArrowheads="1"/>
            </p:cNvSpPr>
            <p:nvPr/>
          </p:nvSpPr>
          <p:spPr bwMode="auto">
            <a:xfrm>
              <a:off x="4047619" y="3284984"/>
              <a:ext cx="553998" cy="3573016"/>
            </a:xfrm>
            <a:prstGeom prst="rect">
              <a:avLst/>
            </a:prstGeom>
            <a:noFill/>
            <a:ln w="9525">
              <a:noFill/>
              <a:miter lim="800000"/>
              <a:headEnd/>
              <a:tailEnd/>
            </a:ln>
          </p:spPr>
          <p:txBody>
            <a:bodyPr vert="eaVert">
              <a:spAutoFit/>
            </a:bodyPr>
            <a:lstStyle/>
            <a:p>
              <a:r>
                <a:rPr kumimoji="0" lang="zh-TW" altLang="en-US" sz="2400" b="1" dirty="0">
                  <a:latin typeface="Lucida Sans Unicode" pitchFamily="34" charset="0"/>
                  <a:ea typeface="微軟正黑體" pitchFamily="34" charset="-120"/>
                </a:rPr>
                <a:t>六名學生一起排推薦順序</a:t>
              </a:r>
            </a:p>
          </p:txBody>
        </p:sp>
      </p:gr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fade">
                                      <p:cBhvr>
                                        <p:cTn id="7" dur="1000"/>
                                        <p:tgtEl>
                                          <p:spTgt spid="65"/>
                                        </p:tgtEl>
                                      </p:cBhvr>
                                    </p:animEffect>
                                    <p:anim calcmode="lin" valueType="num">
                                      <p:cBhvr>
                                        <p:cTn id="8" dur="1000" fill="hold"/>
                                        <p:tgtEl>
                                          <p:spTgt spid="65"/>
                                        </p:tgtEl>
                                        <p:attrNameLst>
                                          <p:attrName>ppt_x</p:attrName>
                                        </p:attrNameLst>
                                      </p:cBhvr>
                                      <p:tavLst>
                                        <p:tav tm="0">
                                          <p:val>
                                            <p:strVal val="#ppt_x"/>
                                          </p:val>
                                        </p:tav>
                                        <p:tav tm="100000">
                                          <p:val>
                                            <p:strVal val="#ppt_x"/>
                                          </p:val>
                                        </p:tav>
                                      </p:tavLst>
                                    </p:anim>
                                    <p:anim calcmode="lin" valueType="num">
                                      <p:cBhvr>
                                        <p:cTn id="9" dur="900" decel="100000" fill="hold"/>
                                        <p:tgtEl>
                                          <p:spTgt spid="65"/>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65"/>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900" decel="100000" fill="hold"/>
                                        <p:tgtEl>
                                          <p:spTgt spid="12"/>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7"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900" decel="100000" fill="hold"/>
                                        <p:tgtEl>
                                          <p:spTgt spid="6"/>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par>
                                <p:cTn id="25" presetID="37" presetClass="entr" presetSubtype="0" fill="hold" grpId="0" nodeType="withEffect">
                                  <p:stCondLst>
                                    <p:cond delay="0"/>
                                  </p:stCondLst>
                                  <p:childTnLst>
                                    <p:set>
                                      <p:cBhvr>
                                        <p:cTn id="26" dur="1" fill="hold">
                                          <p:stCondLst>
                                            <p:cond delay="0"/>
                                          </p:stCondLst>
                                        </p:cTn>
                                        <p:tgtEl>
                                          <p:spTgt spid="66"/>
                                        </p:tgtEl>
                                        <p:attrNameLst>
                                          <p:attrName>style.visibility</p:attrName>
                                        </p:attrNameLst>
                                      </p:cBhvr>
                                      <p:to>
                                        <p:strVal val="visible"/>
                                      </p:to>
                                    </p:set>
                                    <p:animEffect transition="in" filter="fade">
                                      <p:cBhvr>
                                        <p:cTn id="27" dur="1000"/>
                                        <p:tgtEl>
                                          <p:spTgt spid="66"/>
                                        </p:tgtEl>
                                      </p:cBhvr>
                                    </p:animEffect>
                                    <p:anim calcmode="lin" valueType="num">
                                      <p:cBhvr>
                                        <p:cTn id="28" dur="1000" fill="hold"/>
                                        <p:tgtEl>
                                          <p:spTgt spid="66"/>
                                        </p:tgtEl>
                                        <p:attrNameLst>
                                          <p:attrName>ppt_x</p:attrName>
                                        </p:attrNameLst>
                                      </p:cBhvr>
                                      <p:tavLst>
                                        <p:tav tm="0">
                                          <p:val>
                                            <p:strVal val="#ppt_x"/>
                                          </p:val>
                                        </p:tav>
                                        <p:tav tm="100000">
                                          <p:val>
                                            <p:strVal val="#ppt_x"/>
                                          </p:val>
                                        </p:tav>
                                      </p:tavLst>
                                    </p:anim>
                                    <p:anim calcmode="lin" valueType="num">
                                      <p:cBhvr>
                                        <p:cTn id="29" dur="900" decel="100000" fill="hold"/>
                                        <p:tgtEl>
                                          <p:spTgt spid="66"/>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66"/>
                                        </p:tgtEl>
                                        <p:attrNameLst>
                                          <p:attrName>ppt_y</p:attrName>
                                        </p:attrNameLst>
                                      </p:cBhvr>
                                      <p:tavLst>
                                        <p:tav tm="0">
                                          <p:val>
                                            <p:strVal val="#ppt_y-.03"/>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37"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1000"/>
                                        <p:tgtEl>
                                          <p:spTgt spid="9"/>
                                        </p:tgtEl>
                                      </p:cBhvr>
                                    </p:animEffect>
                                    <p:anim calcmode="lin" valueType="num">
                                      <p:cBhvr>
                                        <p:cTn id="36" dur="1000" fill="hold"/>
                                        <p:tgtEl>
                                          <p:spTgt spid="9"/>
                                        </p:tgtEl>
                                        <p:attrNameLst>
                                          <p:attrName>ppt_x</p:attrName>
                                        </p:attrNameLst>
                                      </p:cBhvr>
                                      <p:tavLst>
                                        <p:tav tm="0">
                                          <p:val>
                                            <p:strVal val="#ppt_x"/>
                                          </p:val>
                                        </p:tav>
                                        <p:tav tm="100000">
                                          <p:val>
                                            <p:strVal val="#ppt_x"/>
                                          </p:val>
                                        </p:tav>
                                      </p:tavLst>
                                    </p:anim>
                                    <p:anim calcmode="lin" valueType="num">
                                      <p:cBhvr>
                                        <p:cTn id="37" dur="900" decel="100000" fill="hold"/>
                                        <p:tgtEl>
                                          <p:spTgt spid="9"/>
                                        </p:tgtEl>
                                        <p:attrNameLst>
                                          <p:attrName>ppt_y</p:attrName>
                                        </p:attrNameLst>
                                      </p:cBhvr>
                                      <p:tavLst>
                                        <p:tav tm="0">
                                          <p:val>
                                            <p:strVal val="#ppt_y+1"/>
                                          </p:val>
                                        </p:tav>
                                        <p:tav tm="100000">
                                          <p:val>
                                            <p:strVal val="#ppt_y-.03"/>
                                          </p:val>
                                        </p:tav>
                                      </p:tavLst>
                                    </p:anim>
                                    <p:anim calcmode="lin" valueType="num">
                                      <p:cBhvr>
                                        <p:cTn id="38"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par>
                                <p:cTn id="39" presetID="37" presetClass="entr" presetSubtype="0" fill="hold" grpId="0" nodeType="withEffect">
                                  <p:stCondLst>
                                    <p:cond delay="0"/>
                                  </p:stCondLst>
                                  <p:childTnLst>
                                    <p:set>
                                      <p:cBhvr>
                                        <p:cTn id="40" dur="1" fill="hold">
                                          <p:stCondLst>
                                            <p:cond delay="0"/>
                                          </p:stCondLst>
                                        </p:cTn>
                                        <p:tgtEl>
                                          <p:spTgt spid="67"/>
                                        </p:tgtEl>
                                        <p:attrNameLst>
                                          <p:attrName>style.visibility</p:attrName>
                                        </p:attrNameLst>
                                      </p:cBhvr>
                                      <p:to>
                                        <p:strVal val="visible"/>
                                      </p:to>
                                    </p:set>
                                    <p:animEffect transition="in" filter="fade">
                                      <p:cBhvr>
                                        <p:cTn id="41" dur="1000"/>
                                        <p:tgtEl>
                                          <p:spTgt spid="67"/>
                                        </p:tgtEl>
                                      </p:cBhvr>
                                    </p:animEffect>
                                    <p:anim calcmode="lin" valueType="num">
                                      <p:cBhvr>
                                        <p:cTn id="42" dur="1000" fill="hold"/>
                                        <p:tgtEl>
                                          <p:spTgt spid="67"/>
                                        </p:tgtEl>
                                        <p:attrNameLst>
                                          <p:attrName>ppt_x</p:attrName>
                                        </p:attrNameLst>
                                      </p:cBhvr>
                                      <p:tavLst>
                                        <p:tav tm="0">
                                          <p:val>
                                            <p:strVal val="#ppt_x"/>
                                          </p:val>
                                        </p:tav>
                                        <p:tav tm="100000">
                                          <p:val>
                                            <p:strVal val="#ppt_x"/>
                                          </p:val>
                                        </p:tav>
                                      </p:tavLst>
                                    </p:anim>
                                    <p:anim calcmode="lin" valueType="num">
                                      <p:cBhvr>
                                        <p:cTn id="43" dur="900" decel="100000" fill="hold"/>
                                        <p:tgtEl>
                                          <p:spTgt spid="67"/>
                                        </p:tgtEl>
                                        <p:attrNameLst>
                                          <p:attrName>ppt_y</p:attrName>
                                        </p:attrNameLst>
                                      </p:cBhvr>
                                      <p:tavLst>
                                        <p:tav tm="0">
                                          <p:val>
                                            <p:strVal val="#ppt_y+1"/>
                                          </p:val>
                                        </p:tav>
                                        <p:tav tm="100000">
                                          <p:val>
                                            <p:strVal val="#ppt_y-.03"/>
                                          </p:val>
                                        </p:tav>
                                      </p:tavLst>
                                    </p:anim>
                                    <p:anim calcmode="lin" valueType="num">
                                      <p:cBhvr>
                                        <p:cTn id="44" dur="100" accel="100000" fill="hold">
                                          <p:stCondLst>
                                            <p:cond delay="900"/>
                                          </p:stCondLst>
                                        </p:cTn>
                                        <p:tgtEl>
                                          <p:spTgt spid="67"/>
                                        </p:tgtEl>
                                        <p:attrNameLst>
                                          <p:attrName>ppt_y</p:attrName>
                                        </p:attrNameLst>
                                      </p:cBhvr>
                                      <p:tavLst>
                                        <p:tav tm="0">
                                          <p:val>
                                            <p:strVal val="#ppt_y-.03"/>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37" presetClass="entr" presetSubtype="0" fill="hold" grpId="0" nodeType="clickEffect">
                                  <p:stCondLst>
                                    <p:cond delay="0"/>
                                  </p:stCondLst>
                                  <p:childTnLst>
                                    <p:set>
                                      <p:cBhvr>
                                        <p:cTn id="48" dur="1" fill="hold">
                                          <p:stCondLst>
                                            <p:cond delay="0"/>
                                          </p:stCondLst>
                                        </p:cTn>
                                        <p:tgtEl>
                                          <p:spTgt spid="7"/>
                                        </p:tgtEl>
                                        <p:attrNameLst>
                                          <p:attrName>style.visibility</p:attrName>
                                        </p:attrNameLst>
                                      </p:cBhvr>
                                      <p:to>
                                        <p:strVal val="visible"/>
                                      </p:to>
                                    </p:set>
                                    <p:animEffect transition="in" filter="fade">
                                      <p:cBhvr>
                                        <p:cTn id="49" dur="1000"/>
                                        <p:tgtEl>
                                          <p:spTgt spid="7"/>
                                        </p:tgtEl>
                                      </p:cBhvr>
                                    </p:animEffect>
                                    <p:anim calcmode="lin" valueType="num">
                                      <p:cBhvr>
                                        <p:cTn id="50" dur="1000" fill="hold"/>
                                        <p:tgtEl>
                                          <p:spTgt spid="7"/>
                                        </p:tgtEl>
                                        <p:attrNameLst>
                                          <p:attrName>ppt_x</p:attrName>
                                        </p:attrNameLst>
                                      </p:cBhvr>
                                      <p:tavLst>
                                        <p:tav tm="0">
                                          <p:val>
                                            <p:strVal val="#ppt_x"/>
                                          </p:val>
                                        </p:tav>
                                        <p:tav tm="100000">
                                          <p:val>
                                            <p:strVal val="#ppt_x"/>
                                          </p:val>
                                        </p:tav>
                                      </p:tavLst>
                                    </p:anim>
                                    <p:anim calcmode="lin" valueType="num">
                                      <p:cBhvr>
                                        <p:cTn id="51" dur="900" decel="100000" fill="hold"/>
                                        <p:tgtEl>
                                          <p:spTgt spid="7"/>
                                        </p:tgtEl>
                                        <p:attrNameLst>
                                          <p:attrName>ppt_y</p:attrName>
                                        </p:attrNameLst>
                                      </p:cBhvr>
                                      <p:tavLst>
                                        <p:tav tm="0">
                                          <p:val>
                                            <p:strVal val="#ppt_y+1"/>
                                          </p:val>
                                        </p:tav>
                                        <p:tav tm="100000">
                                          <p:val>
                                            <p:strVal val="#ppt_y-.03"/>
                                          </p:val>
                                        </p:tav>
                                      </p:tavLst>
                                    </p:anim>
                                    <p:anim calcmode="lin" valueType="num">
                                      <p:cBhvr>
                                        <p:cTn id="52"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par>
                                <p:cTn id="53" presetID="37" presetClass="entr" presetSubtype="0" fill="hold" grpId="0" nodeType="withEffect">
                                  <p:stCondLst>
                                    <p:cond delay="0"/>
                                  </p:stCondLst>
                                  <p:childTnLst>
                                    <p:set>
                                      <p:cBhvr>
                                        <p:cTn id="54" dur="1" fill="hold">
                                          <p:stCondLst>
                                            <p:cond delay="0"/>
                                          </p:stCondLst>
                                        </p:cTn>
                                        <p:tgtEl>
                                          <p:spTgt spid="68"/>
                                        </p:tgtEl>
                                        <p:attrNameLst>
                                          <p:attrName>style.visibility</p:attrName>
                                        </p:attrNameLst>
                                      </p:cBhvr>
                                      <p:to>
                                        <p:strVal val="visible"/>
                                      </p:to>
                                    </p:set>
                                    <p:animEffect transition="in" filter="fade">
                                      <p:cBhvr>
                                        <p:cTn id="55" dur="1000"/>
                                        <p:tgtEl>
                                          <p:spTgt spid="68"/>
                                        </p:tgtEl>
                                      </p:cBhvr>
                                    </p:animEffect>
                                    <p:anim calcmode="lin" valueType="num">
                                      <p:cBhvr>
                                        <p:cTn id="56" dur="1000" fill="hold"/>
                                        <p:tgtEl>
                                          <p:spTgt spid="68"/>
                                        </p:tgtEl>
                                        <p:attrNameLst>
                                          <p:attrName>ppt_x</p:attrName>
                                        </p:attrNameLst>
                                      </p:cBhvr>
                                      <p:tavLst>
                                        <p:tav tm="0">
                                          <p:val>
                                            <p:strVal val="#ppt_x"/>
                                          </p:val>
                                        </p:tav>
                                        <p:tav tm="100000">
                                          <p:val>
                                            <p:strVal val="#ppt_x"/>
                                          </p:val>
                                        </p:tav>
                                      </p:tavLst>
                                    </p:anim>
                                    <p:anim calcmode="lin" valueType="num">
                                      <p:cBhvr>
                                        <p:cTn id="57" dur="900" decel="100000" fill="hold"/>
                                        <p:tgtEl>
                                          <p:spTgt spid="68"/>
                                        </p:tgtEl>
                                        <p:attrNameLst>
                                          <p:attrName>ppt_y</p:attrName>
                                        </p:attrNameLst>
                                      </p:cBhvr>
                                      <p:tavLst>
                                        <p:tav tm="0">
                                          <p:val>
                                            <p:strVal val="#ppt_y+1"/>
                                          </p:val>
                                        </p:tav>
                                        <p:tav tm="100000">
                                          <p:val>
                                            <p:strVal val="#ppt_y-.03"/>
                                          </p:val>
                                        </p:tav>
                                      </p:tavLst>
                                    </p:anim>
                                    <p:anim calcmode="lin" valueType="num">
                                      <p:cBhvr>
                                        <p:cTn id="58" dur="100" accel="100000" fill="hold">
                                          <p:stCondLst>
                                            <p:cond delay="900"/>
                                          </p:stCondLst>
                                        </p:cTn>
                                        <p:tgtEl>
                                          <p:spTgt spid="68"/>
                                        </p:tgtEl>
                                        <p:attrNameLst>
                                          <p:attrName>ppt_y</p:attrName>
                                        </p:attrNameLst>
                                      </p:cBhvr>
                                      <p:tavLst>
                                        <p:tav tm="0">
                                          <p:val>
                                            <p:strVal val="#ppt_y-.03"/>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37" presetClass="entr" presetSubtype="0" fill="hold" grpId="0" nodeType="clickEffect">
                                  <p:stCondLst>
                                    <p:cond delay="0"/>
                                  </p:stCondLst>
                                  <p:childTnLst>
                                    <p:set>
                                      <p:cBhvr>
                                        <p:cTn id="62" dur="1" fill="hold">
                                          <p:stCondLst>
                                            <p:cond delay="0"/>
                                          </p:stCondLst>
                                        </p:cTn>
                                        <p:tgtEl>
                                          <p:spTgt spid="10"/>
                                        </p:tgtEl>
                                        <p:attrNameLst>
                                          <p:attrName>style.visibility</p:attrName>
                                        </p:attrNameLst>
                                      </p:cBhvr>
                                      <p:to>
                                        <p:strVal val="visible"/>
                                      </p:to>
                                    </p:set>
                                    <p:animEffect transition="in" filter="fade">
                                      <p:cBhvr>
                                        <p:cTn id="63" dur="1000"/>
                                        <p:tgtEl>
                                          <p:spTgt spid="10"/>
                                        </p:tgtEl>
                                      </p:cBhvr>
                                    </p:animEffect>
                                    <p:anim calcmode="lin" valueType="num">
                                      <p:cBhvr>
                                        <p:cTn id="64" dur="1000" fill="hold"/>
                                        <p:tgtEl>
                                          <p:spTgt spid="10"/>
                                        </p:tgtEl>
                                        <p:attrNameLst>
                                          <p:attrName>ppt_x</p:attrName>
                                        </p:attrNameLst>
                                      </p:cBhvr>
                                      <p:tavLst>
                                        <p:tav tm="0">
                                          <p:val>
                                            <p:strVal val="#ppt_x"/>
                                          </p:val>
                                        </p:tav>
                                        <p:tav tm="100000">
                                          <p:val>
                                            <p:strVal val="#ppt_x"/>
                                          </p:val>
                                        </p:tav>
                                      </p:tavLst>
                                    </p:anim>
                                    <p:anim calcmode="lin" valueType="num">
                                      <p:cBhvr>
                                        <p:cTn id="65" dur="900" decel="100000" fill="hold"/>
                                        <p:tgtEl>
                                          <p:spTgt spid="10"/>
                                        </p:tgtEl>
                                        <p:attrNameLst>
                                          <p:attrName>ppt_y</p:attrName>
                                        </p:attrNameLst>
                                      </p:cBhvr>
                                      <p:tavLst>
                                        <p:tav tm="0">
                                          <p:val>
                                            <p:strVal val="#ppt_y+1"/>
                                          </p:val>
                                        </p:tav>
                                        <p:tav tm="100000">
                                          <p:val>
                                            <p:strVal val="#ppt_y-.03"/>
                                          </p:val>
                                        </p:tav>
                                      </p:tavLst>
                                    </p:anim>
                                    <p:anim calcmode="lin" valueType="num">
                                      <p:cBhvr>
                                        <p:cTn id="66"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par>
                                <p:cTn id="67" presetID="37" presetClass="entr" presetSubtype="0" fill="hold" grpId="0" nodeType="withEffect">
                                  <p:stCondLst>
                                    <p:cond delay="0"/>
                                  </p:stCondLst>
                                  <p:childTnLst>
                                    <p:set>
                                      <p:cBhvr>
                                        <p:cTn id="68" dur="1" fill="hold">
                                          <p:stCondLst>
                                            <p:cond delay="0"/>
                                          </p:stCondLst>
                                        </p:cTn>
                                        <p:tgtEl>
                                          <p:spTgt spid="69"/>
                                        </p:tgtEl>
                                        <p:attrNameLst>
                                          <p:attrName>style.visibility</p:attrName>
                                        </p:attrNameLst>
                                      </p:cBhvr>
                                      <p:to>
                                        <p:strVal val="visible"/>
                                      </p:to>
                                    </p:set>
                                    <p:animEffect transition="in" filter="fade">
                                      <p:cBhvr>
                                        <p:cTn id="69" dur="1000"/>
                                        <p:tgtEl>
                                          <p:spTgt spid="69"/>
                                        </p:tgtEl>
                                      </p:cBhvr>
                                    </p:animEffect>
                                    <p:anim calcmode="lin" valueType="num">
                                      <p:cBhvr>
                                        <p:cTn id="70" dur="1000" fill="hold"/>
                                        <p:tgtEl>
                                          <p:spTgt spid="69"/>
                                        </p:tgtEl>
                                        <p:attrNameLst>
                                          <p:attrName>ppt_x</p:attrName>
                                        </p:attrNameLst>
                                      </p:cBhvr>
                                      <p:tavLst>
                                        <p:tav tm="0">
                                          <p:val>
                                            <p:strVal val="#ppt_x"/>
                                          </p:val>
                                        </p:tav>
                                        <p:tav tm="100000">
                                          <p:val>
                                            <p:strVal val="#ppt_x"/>
                                          </p:val>
                                        </p:tav>
                                      </p:tavLst>
                                    </p:anim>
                                    <p:anim calcmode="lin" valueType="num">
                                      <p:cBhvr>
                                        <p:cTn id="71" dur="900" decel="100000" fill="hold"/>
                                        <p:tgtEl>
                                          <p:spTgt spid="69"/>
                                        </p:tgtEl>
                                        <p:attrNameLst>
                                          <p:attrName>ppt_y</p:attrName>
                                        </p:attrNameLst>
                                      </p:cBhvr>
                                      <p:tavLst>
                                        <p:tav tm="0">
                                          <p:val>
                                            <p:strVal val="#ppt_y+1"/>
                                          </p:val>
                                        </p:tav>
                                        <p:tav tm="100000">
                                          <p:val>
                                            <p:strVal val="#ppt_y-.03"/>
                                          </p:val>
                                        </p:tav>
                                      </p:tavLst>
                                    </p:anim>
                                    <p:anim calcmode="lin" valueType="num">
                                      <p:cBhvr>
                                        <p:cTn id="72" dur="100" accel="100000" fill="hold">
                                          <p:stCondLst>
                                            <p:cond delay="900"/>
                                          </p:stCondLst>
                                        </p:cTn>
                                        <p:tgtEl>
                                          <p:spTgt spid="69"/>
                                        </p:tgtEl>
                                        <p:attrNameLst>
                                          <p:attrName>ppt_y</p:attrName>
                                        </p:attrNameLst>
                                      </p:cBhvr>
                                      <p:tavLst>
                                        <p:tav tm="0">
                                          <p:val>
                                            <p:strVal val="#ppt_y-.03"/>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37" presetClass="entr" presetSubtype="0" fill="hold" grpId="0" nodeType="clickEffect">
                                  <p:stCondLst>
                                    <p:cond delay="0"/>
                                  </p:stCondLst>
                                  <p:childTnLst>
                                    <p:set>
                                      <p:cBhvr>
                                        <p:cTn id="76" dur="1" fill="hold">
                                          <p:stCondLst>
                                            <p:cond delay="0"/>
                                          </p:stCondLst>
                                        </p:cTn>
                                        <p:tgtEl>
                                          <p:spTgt spid="13"/>
                                        </p:tgtEl>
                                        <p:attrNameLst>
                                          <p:attrName>style.visibility</p:attrName>
                                        </p:attrNameLst>
                                      </p:cBhvr>
                                      <p:to>
                                        <p:strVal val="visible"/>
                                      </p:to>
                                    </p:set>
                                    <p:animEffect transition="in" filter="fade">
                                      <p:cBhvr>
                                        <p:cTn id="77" dur="1000"/>
                                        <p:tgtEl>
                                          <p:spTgt spid="13"/>
                                        </p:tgtEl>
                                      </p:cBhvr>
                                    </p:animEffect>
                                    <p:anim calcmode="lin" valueType="num">
                                      <p:cBhvr>
                                        <p:cTn id="78" dur="1000" fill="hold"/>
                                        <p:tgtEl>
                                          <p:spTgt spid="13"/>
                                        </p:tgtEl>
                                        <p:attrNameLst>
                                          <p:attrName>ppt_x</p:attrName>
                                        </p:attrNameLst>
                                      </p:cBhvr>
                                      <p:tavLst>
                                        <p:tav tm="0">
                                          <p:val>
                                            <p:strVal val="#ppt_x"/>
                                          </p:val>
                                        </p:tav>
                                        <p:tav tm="100000">
                                          <p:val>
                                            <p:strVal val="#ppt_x"/>
                                          </p:val>
                                        </p:tav>
                                      </p:tavLst>
                                    </p:anim>
                                    <p:anim calcmode="lin" valueType="num">
                                      <p:cBhvr>
                                        <p:cTn id="79" dur="900" decel="100000" fill="hold"/>
                                        <p:tgtEl>
                                          <p:spTgt spid="13"/>
                                        </p:tgtEl>
                                        <p:attrNameLst>
                                          <p:attrName>ppt_y</p:attrName>
                                        </p:attrNameLst>
                                      </p:cBhvr>
                                      <p:tavLst>
                                        <p:tav tm="0">
                                          <p:val>
                                            <p:strVal val="#ppt_y+1"/>
                                          </p:val>
                                        </p:tav>
                                        <p:tav tm="100000">
                                          <p:val>
                                            <p:strVal val="#ppt_y-.03"/>
                                          </p:val>
                                        </p:tav>
                                      </p:tavLst>
                                    </p:anim>
                                    <p:anim calcmode="lin" valueType="num">
                                      <p:cBhvr>
                                        <p:cTn id="80"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par>
                                <p:cTn id="81" presetID="37" presetClass="entr" presetSubtype="0" fill="hold" grpId="0" nodeType="withEffect">
                                  <p:stCondLst>
                                    <p:cond delay="0"/>
                                  </p:stCondLst>
                                  <p:childTnLst>
                                    <p:set>
                                      <p:cBhvr>
                                        <p:cTn id="82" dur="1" fill="hold">
                                          <p:stCondLst>
                                            <p:cond delay="0"/>
                                          </p:stCondLst>
                                        </p:cTn>
                                        <p:tgtEl>
                                          <p:spTgt spid="70"/>
                                        </p:tgtEl>
                                        <p:attrNameLst>
                                          <p:attrName>style.visibility</p:attrName>
                                        </p:attrNameLst>
                                      </p:cBhvr>
                                      <p:to>
                                        <p:strVal val="visible"/>
                                      </p:to>
                                    </p:set>
                                    <p:animEffect transition="in" filter="fade">
                                      <p:cBhvr>
                                        <p:cTn id="83" dur="1000"/>
                                        <p:tgtEl>
                                          <p:spTgt spid="70"/>
                                        </p:tgtEl>
                                      </p:cBhvr>
                                    </p:animEffect>
                                    <p:anim calcmode="lin" valueType="num">
                                      <p:cBhvr>
                                        <p:cTn id="84" dur="1000" fill="hold"/>
                                        <p:tgtEl>
                                          <p:spTgt spid="70"/>
                                        </p:tgtEl>
                                        <p:attrNameLst>
                                          <p:attrName>ppt_x</p:attrName>
                                        </p:attrNameLst>
                                      </p:cBhvr>
                                      <p:tavLst>
                                        <p:tav tm="0">
                                          <p:val>
                                            <p:strVal val="#ppt_x"/>
                                          </p:val>
                                        </p:tav>
                                        <p:tav tm="100000">
                                          <p:val>
                                            <p:strVal val="#ppt_x"/>
                                          </p:val>
                                        </p:tav>
                                      </p:tavLst>
                                    </p:anim>
                                    <p:anim calcmode="lin" valueType="num">
                                      <p:cBhvr>
                                        <p:cTn id="85" dur="900" decel="100000" fill="hold"/>
                                        <p:tgtEl>
                                          <p:spTgt spid="70"/>
                                        </p:tgtEl>
                                        <p:attrNameLst>
                                          <p:attrName>ppt_y</p:attrName>
                                        </p:attrNameLst>
                                      </p:cBhvr>
                                      <p:tavLst>
                                        <p:tav tm="0">
                                          <p:val>
                                            <p:strVal val="#ppt_y+1"/>
                                          </p:val>
                                        </p:tav>
                                        <p:tav tm="100000">
                                          <p:val>
                                            <p:strVal val="#ppt_y-.03"/>
                                          </p:val>
                                        </p:tav>
                                      </p:tavLst>
                                    </p:anim>
                                    <p:anim calcmode="lin" valueType="num">
                                      <p:cBhvr>
                                        <p:cTn id="86" dur="100" accel="100000" fill="hold">
                                          <p:stCondLst>
                                            <p:cond delay="900"/>
                                          </p:stCondLst>
                                        </p:cTn>
                                        <p:tgtEl>
                                          <p:spTgt spid="70"/>
                                        </p:tgtEl>
                                        <p:attrNameLst>
                                          <p:attrName>ppt_y</p:attrName>
                                        </p:attrNameLst>
                                      </p:cBhvr>
                                      <p:tavLst>
                                        <p:tav tm="0">
                                          <p:val>
                                            <p:strVal val="#ppt_y-.03"/>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37" presetClass="entr" presetSubtype="0" fill="hold" nodeType="clickEffect">
                                  <p:stCondLst>
                                    <p:cond delay="0"/>
                                  </p:stCondLst>
                                  <p:childTnLst>
                                    <p:set>
                                      <p:cBhvr>
                                        <p:cTn id="90" dur="1" fill="hold">
                                          <p:stCondLst>
                                            <p:cond delay="0"/>
                                          </p:stCondLst>
                                        </p:cTn>
                                        <p:tgtEl>
                                          <p:spTgt spid="26"/>
                                        </p:tgtEl>
                                        <p:attrNameLst>
                                          <p:attrName>style.visibility</p:attrName>
                                        </p:attrNameLst>
                                      </p:cBhvr>
                                      <p:to>
                                        <p:strVal val="visible"/>
                                      </p:to>
                                    </p:set>
                                    <p:animEffect transition="in" filter="fade">
                                      <p:cBhvr>
                                        <p:cTn id="91" dur="1000"/>
                                        <p:tgtEl>
                                          <p:spTgt spid="26"/>
                                        </p:tgtEl>
                                      </p:cBhvr>
                                    </p:animEffect>
                                    <p:anim calcmode="lin" valueType="num">
                                      <p:cBhvr>
                                        <p:cTn id="92" dur="1000" fill="hold"/>
                                        <p:tgtEl>
                                          <p:spTgt spid="26"/>
                                        </p:tgtEl>
                                        <p:attrNameLst>
                                          <p:attrName>ppt_x</p:attrName>
                                        </p:attrNameLst>
                                      </p:cBhvr>
                                      <p:tavLst>
                                        <p:tav tm="0">
                                          <p:val>
                                            <p:strVal val="#ppt_x"/>
                                          </p:val>
                                        </p:tav>
                                        <p:tav tm="100000">
                                          <p:val>
                                            <p:strVal val="#ppt_x"/>
                                          </p:val>
                                        </p:tav>
                                      </p:tavLst>
                                    </p:anim>
                                    <p:anim calcmode="lin" valueType="num">
                                      <p:cBhvr>
                                        <p:cTn id="93" dur="900" decel="100000" fill="hold"/>
                                        <p:tgtEl>
                                          <p:spTgt spid="26"/>
                                        </p:tgtEl>
                                        <p:attrNameLst>
                                          <p:attrName>ppt_y</p:attrName>
                                        </p:attrNameLst>
                                      </p:cBhvr>
                                      <p:tavLst>
                                        <p:tav tm="0">
                                          <p:val>
                                            <p:strVal val="#ppt_y+1"/>
                                          </p:val>
                                        </p:tav>
                                        <p:tav tm="100000">
                                          <p:val>
                                            <p:strVal val="#ppt_y-.03"/>
                                          </p:val>
                                        </p:tav>
                                      </p:tavLst>
                                    </p:anim>
                                    <p:anim calcmode="lin" valueType="num">
                                      <p:cBhvr>
                                        <p:cTn id="94" dur="100" accel="100000" fill="hold">
                                          <p:stCondLst>
                                            <p:cond delay="900"/>
                                          </p:stCondLst>
                                        </p:cTn>
                                        <p:tgtEl>
                                          <p:spTgt spid="26"/>
                                        </p:tgtEl>
                                        <p:attrNameLst>
                                          <p:attrName>ppt_y</p:attrName>
                                        </p:attrNameLst>
                                      </p:cBhvr>
                                      <p:tavLst>
                                        <p:tav tm="0">
                                          <p:val>
                                            <p:strVal val="#ppt_y-.03"/>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37" presetClass="entr" presetSubtype="0" fill="hold" nodeType="clickEffect">
                                  <p:stCondLst>
                                    <p:cond delay="0"/>
                                  </p:stCondLst>
                                  <p:childTnLst>
                                    <p:set>
                                      <p:cBhvr>
                                        <p:cTn id="98" dur="1" fill="hold">
                                          <p:stCondLst>
                                            <p:cond delay="0"/>
                                          </p:stCondLst>
                                        </p:cTn>
                                        <p:tgtEl>
                                          <p:spTgt spid="5"/>
                                        </p:tgtEl>
                                        <p:attrNameLst>
                                          <p:attrName>style.visibility</p:attrName>
                                        </p:attrNameLst>
                                      </p:cBhvr>
                                      <p:to>
                                        <p:strVal val="visible"/>
                                      </p:to>
                                    </p:set>
                                    <p:animEffect transition="in" filter="fade">
                                      <p:cBhvr>
                                        <p:cTn id="99" dur="1000"/>
                                        <p:tgtEl>
                                          <p:spTgt spid="5"/>
                                        </p:tgtEl>
                                      </p:cBhvr>
                                    </p:animEffect>
                                    <p:anim calcmode="lin" valueType="num">
                                      <p:cBhvr>
                                        <p:cTn id="100" dur="1000" fill="hold"/>
                                        <p:tgtEl>
                                          <p:spTgt spid="5"/>
                                        </p:tgtEl>
                                        <p:attrNameLst>
                                          <p:attrName>ppt_x</p:attrName>
                                        </p:attrNameLst>
                                      </p:cBhvr>
                                      <p:tavLst>
                                        <p:tav tm="0">
                                          <p:val>
                                            <p:strVal val="#ppt_x"/>
                                          </p:val>
                                        </p:tav>
                                        <p:tav tm="100000">
                                          <p:val>
                                            <p:strVal val="#ppt_x"/>
                                          </p:val>
                                        </p:tav>
                                      </p:tavLst>
                                    </p:anim>
                                    <p:anim calcmode="lin" valueType="num">
                                      <p:cBhvr>
                                        <p:cTn id="101" dur="900" decel="100000" fill="hold"/>
                                        <p:tgtEl>
                                          <p:spTgt spid="5"/>
                                        </p:tgtEl>
                                        <p:attrNameLst>
                                          <p:attrName>ppt_y</p:attrName>
                                        </p:attrNameLst>
                                      </p:cBhvr>
                                      <p:tavLst>
                                        <p:tav tm="0">
                                          <p:val>
                                            <p:strVal val="#ppt_y+1"/>
                                          </p:val>
                                        </p:tav>
                                        <p:tav tm="100000">
                                          <p:val>
                                            <p:strVal val="#ppt_y-.03"/>
                                          </p:val>
                                        </p:tav>
                                      </p:tavLst>
                                    </p:anim>
                                    <p:anim calcmode="lin" valueType="num">
                                      <p:cBhvr>
                                        <p:cTn id="102"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par>
                                <p:cTn id="103" presetID="37" presetClass="entr" presetSubtype="0" fill="hold" grpId="0" nodeType="withEffect">
                                  <p:stCondLst>
                                    <p:cond delay="0"/>
                                  </p:stCondLst>
                                  <p:childTnLst>
                                    <p:set>
                                      <p:cBhvr>
                                        <p:cTn id="104" dur="1" fill="hold">
                                          <p:stCondLst>
                                            <p:cond delay="0"/>
                                          </p:stCondLst>
                                        </p:cTn>
                                        <p:tgtEl>
                                          <p:spTgt spid="71"/>
                                        </p:tgtEl>
                                        <p:attrNameLst>
                                          <p:attrName>style.visibility</p:attrName>
                                        </p:attrNameLst>
                                      </p:cBhvr>
                                      <p:to>
                                        <p:strVal val="visible"/>
                                      </p:to>
                                    </p:set>
                                    <p:animEffect transition="in" filter="fade">
                                      <p:cBhvr>
                                        <p:cTn id="105" dur="1000"/>
                                        <p:tgtEl>
                                          <p:spTgt spid="71"/>
                                        </p:tgtEl>
                                      </p:cBhvr>
                                    </p:animEffect>
                                    <p:anim calcmode="lin" valueType="num">
                                      <p:cBhvr>
                                        <p:cTn id="106" dur="1000" fill="hold"/>
                                        <p:tgtEl>
                                          <p:spTgt spid="71"/>
                                        </p:tgtEl>
                                        <p:attrNameLst>
                                          <p:attrName>ppt_x</p:attrName>
                                        </p:attrNameLst>
                                      </p:cBhvr>
                                      <p:tavLst>
                                        <p:tav tm="0">
                                          <p:val>
                                            <p:strVal val="#ppt_x"/>
                                          </p:val>
                                        </p:tav>
                                        <p:tav tm="100000">
                                          <p:val>
                                            <p:strVal val="#ppt_x"/>
                                          </p:val>
                                        </p:tav>
                                      </p:tavLst>
                                    </p:anim>
                                    <p:anim calcmode="lin" valueType="num">
                                      <p:cBhvr>
                                        <p:cTn id="107" dur="900" decel="100000" fill="hold"/>
                                        <p:tgtEl>
                                          <p:spTgt spid="71"/>
                                        </p:tgtEl>
                                        <p:attrNameLst>
                                          <p:attrName>ppt_y</p:attrName>
                                        </p:attrNameLst>
                                      </p:cBhvr>
                                      <p:tavLst>
                                        <p:tav tm="0">
                                          <p:val>
                                            <p:strVal val="#ppt_y+1"/>
                                          </p:val>
                                        </p:tav>
                                        <p:tav tm="100000">
                                          <p:val>
                                            <p:strVal val="#ppt_y-.03"/>
                                          </p:val>
                                        </p:tav>
                                      </p:tavLst>
                                    </p:anim>
                                    <p:anim calcmode="lin" valueType="num">
                                      <p:cBhvr>
                                        <p:cTn id="108" dur="100" accel="100000" fill="hold">
                                          <p:stCondLst>
                                            <p:cond delay="900"/>
                                          </p:stCondLst>
                                        </p:cTn>
                                        <p:tgtEl>
                                          <p:spTgt spid="71"/>
                                        </p:tgtEl>
                                        <p:attrNameLst>
                                          <p:attrName>ppt_y</p:attrName>
                                        </p:attrNameLst>
                                      </p:cBhvr>
                                      <p:tavLst>
                                        <p:tav tm="0">
                                          <p:val>
                                            <p:strVal val="#ppt_y-.03"/>
                                          </p:val>
                                        </p:tav>
                                        <p:tav tm="100000">
                                          <p:val>
                                            <p:strVal val="#ppt_y"/>
                                          </p:val>
                                        </p:tav>
                                      </p:tavLst>
                                    </p:anim>
                                  </p:childTnLst>
                                </p:cTn>
                              </p:par>
                              <p:par>
                                <p:cTn id="109" presetID="37" presetClass="entr" presetSubtype="0" fill="hold" grpId="0" nodeType="withEffect">
                                  <p:stCondLst>
                                    <p:cond delay="0"/>
                                  </p:stCondLst>
                                  <p:childTnLst>
                                    <p:set>
                                      <p:cBhvr>
                                        <p:cTn id="110" dur="1" fill="hold">
                                          <p:stCondLst>
                                            <p:cond delay="0"/>
                                          </p:stCondLst>
                                        </p:cTn>
                                        <p:tgtEl>
                                          <p:spTgt spid="72"/>
                                        </p:tgtEl>
                                        <p:attrNameLst>
                                          <p:attrName>style.visibility</p:attrName>
                                        </p:attrNameLst>
                                      </p:cBhvr>
                                      <p:to>
                                        <p:strVal val="visible"/>
                                      </p:to>
                                    </p:set>
                                    <p:animEffect transition="in" filter="fade">
                                      <p:cBhvr>
                                        <p:cTn id="111" dur="1000"/>
                                        <p:tgtEl>
                                          <p:spTgt spid="72"/>
                                        </p:tgtEl>
                                      </p:cBhvr>
                                    </p:animEffect>
                                    <p:anim calcmode="lin" valueType="num">
                                      <p:cBhvr>
                                        <p:cTn id="112" dur="1000" fill="hold"/>
                                        <p:tgtEl>
                                          <p:spTgt spid="72"/>
                                        </p:tgtEl>
                                        <p:attrNameLst>
                                          <p:attrName>ppt_x</p:attrName>
                                        </p:attrNameLst>
                                      </p:cBhvr>
                                      <p:tavLst>
                                        <p:tav tm="0">
                                          <p:val>
                                            <p:strVal val="#ppt_x"/>
                                          </p:val>
                                        </p:tav>
                                        <p:tav tm="100000">
                                          <p:val>
                                            <p:strVal val="#ppt_x"/>
                                          </p:val>
                                        </p:tav>
                                      </p:tavLst>
                                    </p:anim>
                                    <p:anim calcmode="lin" valueType="num">
                                      <p:cBhvr>
                                        <p:cTn id="113" dur="900" decel="100000" fill="hold"/>
                                        <p:tgtEl>
                                          <p:spTgt spid="72"/>
                                        </p:tgtEl>
                                        <p:attrNameLst>
                                          <p:attrName>ppt_y</p:attrName>
                                        </p:attrNameLst>
                                      </p:cBhvr>
                                      <p:tavLst>
                                        <p:tav tm="0">
                                          <p:val>
                                            <p:strVal val="#ppt_y+1"/>
                                          </p:val>
                                        </p:tav>
                                        <p:tav tm="100000">
                                          <p:val>
                                            <p:strVal val="#ppt_y-.03"/>
                                          </p:val>
                                        </p:tav>
                                      </p:tavLst>
                                    </p:anim>
                                    <p:anim calcmode="lin" valueType="num">
                                      <p:cBhvr>
                                        <p:cTn id="114" dur="100" accel="100000" fill="hold">
                                          <p:stCondLst>
                                            <p:cond delay="900"/>
                                          </p:stCondLst>
                                        </p:cTn>
                                        <p:tgtEl>
                                          <p:spTgt spid="72"/>
                                        </p:tgtEl>
                                        <p:attrNameLst>
                                          <p:attrName>ppt_y</p:attrName>
                                        </p:attrNameLst>
                                      </p:cBhvr>
                                      <p:tavLst>
                                        <p:tav tm="0">
                                          <p:val>
                                            <p:strVal val="#ppt_y-.03"/>
                                          </p:val>
                                        </p:tav>
                                        <p:tav tm="100000">
                                          <p:val>
                                            <p:strVal val="#ppt_y"/>
                                          </p:val>
                                        </p:tav>
                                      </p:tavLst>
                                    </p:anim>
                                  </p:childTnLst>
                                </p:cTn>
                              </p:par>
                              <p:par>
                                <p:cTn id="115" presetID="37" presetClass="entr" presetSubtype="0" fill="hold" grpId="0" nodeType="withEffect">
                                  <p:stCondLst>
                                    <p:cond delay="0"/>
                                  </p:stCondLst>
                                  <p:childTnLst>
                                    <p:set>
                                      <p:cBhvr>
                                        <p:cTn id="116" dur="1" fill="hold">
                                          <p:stCondLst>
                                            <p:cond delay="0"/>
                                          </p:stCondLst>
                                        </p:cTn>
                                        <p:tgtEl>
                                          <p:spTgt spid="44"/>
                                        </p:tgtEl>
                                        <p:attrNameLst>
                                          <p:attrName>style.visibility</p:attrName>
                                        </p:attrNameLst>
                                      </p:cBhvr>
                                      <p:to>
                                        <p:strVal val="visible"/>
                                      </p:to>
                                    </p:set>
                                    <p:animEffect transition="in" filter="fade">
                                      <p:cBhvr>
                                        <p:cTn id="117" dur="1000"/>
                                        <p:tgtEl>
                                          <p:spTgt spid="44"/>
                                        </p:tgtEl>
                                      </p:cBhvr>
                                    </p:animEffect>
                                    <p:anim calcmode="lin" valueType="num">
                                      <p:cBhvr>
                                        <p:cTn id="118" dur="1000" fill="hold"/>
                                        <p:tgtEl>
                                          <p:spTgt spid="44"/>
                                        </p:tgtEl>
                                        <p:attrNameLst>
                                          <p:attrName>ppt_x</p:attrName>
                                        </p:attrNameLst>
                                      </p:cBhvr>
                                      <p:tavLst>
                                        <p:tav tm="0">
                                          <p:val>
                                            <p:strVal val="#ppt_x"/>
                                          </p:val>
                                        </p:tav>
                                        <p:tav tm="100000">
                                          <p:val>
                                            <p:strVal val="#ppt_x"/>
                                          </p:val>
                                        </p:tav>
                                      </p:tavLst>
                                    </p:anim>
                                    <p:anim calcmode="lin" valueType="num">
                                      <p:cBhvr>
                                        <p:cTn id="119" dur="900" decel="100000" fill="hold"/>
                                        <p:tgtEl>
                                          <p:spTgt spid="44"/>
                                        </p:tgtEl>
                                        <p:attrNameLst>
                                          <p:attrName>ppt_y</p:attrName>
                                        </p:attrNameLst>
                                      </p:cBhvr>
                                      <p:tavLst>
                                        <p:tav tm="0">
                                          <p:val>
                                            <p:strVal val="#ppt_y+1"/>
                                          </p:val>
                                        </p:tav>
                                        <p:tav tm="100000">
                                          <p:val>
                                            <p:strVal val="#ppt_y-.03"/>
                                          </p:val>
                                        </p:tav>
                                      </p:tavLst>
                                    </p:anim>
                                    <p:anim calcmode="lin" valueType="num">
                                      <p:cBhvr>
                                        <p:cTn id="120" dur="100" accel="100000" fill="hold">
                                          <p:stCondLst>
                                            <p:cond delay="900"/>
                                          </p:stCondLst>
                                        </p:cTn>
                                        <p:tgtEl>
                                          <p:spTgt spid="44"/>
                                        </p:tgtEl>
                                        <p:attrNameLst>
                                          <p:attrName>ppt_y</p:attrName>
                                        </p:attrNameLst>
                                      </p:cBhvr>
                                      <p:tavLst>
                                        <p:tav tm="0">
                                          <p:val>
                                            <p:strVal val="#ppt_y-.03"/>
                                          </p:val>
                                        </p:tav>
                                        <p:tav tm="100000">
                                          <p:val>
                                            <p:strVal val="#ppt_y"/>
                                          </p:val>
                                        </p:tav>
                                      </p:tavLst>
                                    </p:anim>
                                  </p:childTnLst>
                                </p:cTn>
                              </p:par>
                              <p:par>
                                <p:cTn id="121" presetID="37" presetClass="entr" presetSubtype="0" fill="hold" grpId="0" nodeType="withEffect">
                                  <p:stCondLst>
                                    <p:cond delay="0"/>
                                  </p:stCondLst>
                                  <p:childTnLst>
                                    <p:set>
                                      <p:cBhvr>
                                        <p:cTn id="122" dur="1" fill="hold">
                                          <p:stCondLst>
                                            <p:cond delay="0"/>
                                          </p:stCondLst>
                                        </p:cTn>
                                        <p:tgtEl>
                                          <p:spTgt spid="43"/>
                                        </p:tgtEl>
                                        <p:attrNameLst>
                                          <p:attrName>style.visibility</p:attrName>
                                        </p:attrNameLst>
                                      </p:cBhvr>
                                      <p:to>
                                        <p:strVal val="visible"/>
                                      </p:to>
                                    </p:set>
                                    <p:animEffect transition="in" filter="fade">
                                      <p:cBhvr>
                                        <p:cTn id="123" dur="1000"/>
                                        <p:tgtEl>
                                          <p:spTgt spid="43"/>
                                        </p:tgtEl>
                                      </p:cBhvr>
                                    </p:animEffect>
                                    <p:anim calcmode="lin" valueType="num">
                                      <p:cBhvr>
                                        <p:cTn id="124" dur="1000" fill="hold"/>
                                        <p:tgtEl>
                                          <p:spTgt spid="43"/>
                                        </p:tgtEl>
                                        <p:attrNameLst>
                                          <p:attrName>ppt_x</p:attrName>
                                        </p:attrNameLst>
                                      </p:cBhvr>
                                      <p:tavLst>
                                        <p:tav tm="0">
                                          <p:val>
                                            <p:strVal val="#ppt_x"/>
                                          </p:val>
                                        </p:tav>
                                        <p:tav tm="100000">
                                          <p:val>
                                            <p:strVal val="#ppt_x"/>
                                          </p:val>
                                        </p:tav>
                                      </p:tavLst>
                                    </p:anim>
                                    <p:anim calcmode="lin" valueType="num">
                                      <p:cBhvr>
                                        <p:cTn id="125" dur="900" decel="100000" fill="hold"/>
                                        <p:tgtEl>
                                          <p:spTgt spid="43"/>
                                        </p:tgtEl>
                                        <p:attrNameLst>
                                          <p:attrName>ppt_y</p:attrName>
                                        </p:attrNameLst>
                                      </p:cBhvr>
                                      <p:tavLst>
                                        <p:tav tm="0">
                                          <p:val>
                                            <p:strVal val="#ppt_y+1"/>
                                          </p:val>
                                        </p:tav>
                                        <p:tav tm="100000">
                                          <p:val>
                                            <p:strVal val="#ppt_y-.03"/>
                                          </p:val>
                                        </p:tav>
                                      </p:tavLst>
                                    </p:anim>
                                    <p:anim calcmode="lin" valueType="num">
                                      <p:cBhvr>
                                        <p:cTn id="126" dur="100" accel="100000" fill="hold">
                                          <p:stCondLst>
                                            <p:cond delay="900"/>
                                          </p:stCondLst>
                                        </p:cTn>
                                        <p:tgtEl>
                                          <p:spTgt spid="43"/>
                                        </p:tgtEl>
                                        <p:attrNameLst>
                                          <p:attrName>ppt_y</p:attrName>
                                        </p:attrNameLst>
                                      </p:cBhvr>
                                      <p:tavLst>
                                        <p:tav tm="0">
                                          <p:val>
                                            <p:strVal val="#ppt_y-.03"/>
                                          </p:val>
                                        </p:tav>
                                        <p:tav tm="100000">
                                          <p:val>
                                            <p:strVal val="#ppt_y"/>
                                          </p:val>
                                        </p:tav>
                                      </p:tavLst>
                                    </p:anim>
                                  </p:childTnLst>
                                </p:cTn>
                              </p:par>
                              <p:par>
                                <p:cTn id="127" presetID="37" presetClass="entr" presetSubtype="0" fill="hold" grpId="0" nodeType="withEffect">
                                  <p:stCondLst>
                                    <p:cond delay="0"/>
                                  </p:stCondLst>
                                  <p:childTnLst>
                                    <p:set>
                                      <p:cBhvr>
                                        <p:cTn id="128" dur="1" fill="hold">
                                          <p:stCondLst>
                                            <p:cond delay="0"/>
                                          </p:stCondLst>
                                        </p:cTn>
                                        <p:tgtEl>
                                          <p:spTgt spid="74"/>
                                        </p:tgtEl>
                                        <p:attrNameLst>
                                          <p:attrName>style.visibility</p:attrName>
                                        </p:attrNameLst>
                                      </p:cBhvr>
                                      <p:to>
                                        <p:strVal val="visible"/>
                                      </p:to>
                                    </p:set>
                                    <p:animEffect transition="in" filter="fade">
                                      <p:cBhvr>
                                        <p:cTn id="129" dur="1000"/>
                                        <p:tgtEl>
                                          <p:spTgt spid="74"/>
                                        </p:tgtEl>
                                      </p:cBhvr>
                                    </p:animEffect>
                                    <p:anim calcmode="lin" valueType="num">
                                      <p:cBhvr>
                                        <p:cTn id="130" dur="1000" fill="hold"/>
                                        <p:tgtEl>
                                          <p:spTgt spid="74"/>
                                        </p:tgtEl>
                                        <p:attrNameLst>
                                          <p:attrName>ppt_x</p:attrName>
                                        </p:attrNameLst>
                                      </p:cBhvr>
                                      <p:tavLst>
                                        <p:tav tm="0">
                                          <p:val>
                                            <p:strVal val="#ppt_x"/>
                                          </p:val>
                                        </p:tav>
                                        <p:tav tm="100000">
                                          <p:val>
                                            <p:strVal val="#ppt_x"/>
                                          </p:val>
                                        </p:tav>
                                      </p:tavLst>
                                    </p:anim>
                                    <p:anim calcmode="lin" valueType="num">
                                      <p:cBhvr>
                                        <p:cTn id="131" dur="900" decel="100000" fill="hold"/>
                                        <p:tgtEl>
                                          <p:spTgt spid="74"/>
                                        </p:tgtEl>
                                        <p:attrNameLst>
                                          <p:attrName>ppt_y</p:attrName>
                                        </p:attrNameLst>
                                      </p:cBhvr>
                                      <p:tavLst>
                                        <p:tav tm="0">
                                          <p:val>
                                            <p:strVal val="#ppt_y+1"/>
                                          </p:val>
                                        </p:tav>
                                        <p:tav tm="100000">
                                          <p:val>
                                            <p:strVal val="#ppt_y-.03"/>
                                          </p:val>
                                        </p:tav>
                                      </p:tavLst>
                                    </p:anim>
                                    <p:anim calcmode="lin" valueType="num">
                                      <p:cBhvr>
                                        <p:cTn id="132" dur="100" accel="100000" fill="hold">
                                          <p:stCondLst>
                                            <p:cond delay="900"/>
                                          </p:stCondLst>
                                        </p:cTn>
                                        <p:tgtEl>
                                          <p:spTgt spid="74"/>
                                        </p:tgtEl>
                                        <p:attrNameLst>
                                          <p:attrName>ppt_y</p:attrName>
                                        </p:attrNameLst>
                                      </p:cBhvr>
                                      <p:tavLst>
                                        <p:tav tm="0">
                                          <p:val>
                                            <p:strVal val="#ppt_y-.03"/>
                                          </p:val>
                                        </p:tav>
                                        <p:tav tm="100000">
                                          <p:val>
                                            <p:strVal val="#ppt_y"/>
                                          </p:val>
                                        </p:tav>
                                      </p:tavLst>
                                    </p:anim>
                                  </p:childTnLst>
                                </p:cTn>
                              </p:par>
                              <p:par>
                                <p:cTn id="133" presetID="37" presetClass="entr" presetSubtype="0" fill="hold" grpId="0" nodeType="withEffect">
                                  <p:stCondLst>
                                    <p:cond delay="0"/>
                                  </p:stCondLst>
                                  <p:childTnLst>
                                    <p:set>
                                      <p:cBhvr>
                                        <p:cTn id="134" dur="1" fill="hold">
                                          <p:stCondLst>
                                            <p:cond delay="0"/>
                                          </p:stCondLst>
                                        </p:cTn>
                                        <p:tgtEl>
                                          <p:spTgt spid="73"/>
                                        </p:tgtEl>
                                        <p:attrNameLst>
                                          <p:attrName>style.visibility</p:attrName>
                                        </p:attrNameLst>
                                      </p:cBhvr>
                                      <p:to>
                                        <p:strVal val="visible"/>
                                      </p:to>
                                    </p:set>
                                    <p:animEffect transition="in" filter="fade">
                                      <p:cBhvr>
                                        <p:cTn id="135" dur="1000"/>
                                        <p:tgtEl>
                                          <p:spTgt spid="73"/>
                                        </p:tgtEl>
                                      </p:cBhvr>
                                    </p:animEffect>
                                    <p:anim calcmode="lin" valueType="num">
                                      <p:cBhvr>
                                        <p:cTn id="136" dur="1000" fill="hold"/>
                                        <p:tgtEl>
                                          <p:spTgt spid="73"/>
                                        </p:tgtEl>
                                        <p:attrNameLst>
                                          <p:attrName>ppt_x</p:attrName>
                                        </p:attrNameLst>
                                      </p:cBhvr>
                                      <p:tavLst>
                                        <p:tav tm="0">
                                          <p:val>
                                            <p:strVal val="#ppt_x"/>
                                          </p:val>
                                        </p:tav>
                                        <p:tav tm="100000">
                                          <p:val>
                                            <p:strVal val="#ppt_x"/>
                                          </p:val>
                                        </p:tav>
                                      </p:tavLst>
                                    </p:anim>
                                    <p:anim calcmode="lin" valueType="num">
                                      <p:cBhvr>
                                        <p:cTn id="137" dur="900" decel="100000" fill="hold"/>
                                        <p:tgtEl>
                                          <p:spTgt spid="73"/>
                                        </p:tgtEl>
                                        <p:attrNameLst>
                                          <p:attrName>ppt_y</p:attrName>
                                        </p:attrNameLst>
                                      </p:cBhvr>
                                      <p:tavLst>
                                        <p:tav tm="0">
                                          <p:val>
                                            <p:strVal val="#ppt_y+1"/>
                                          </p:val>
                                        </p:tav>
                                        <p:tav tm="100000">
                                          <p:val>
                                            <p:strVal val="#ppt_y-.03"/>
                                          </p:val>
                                        </p:tav>
                                      </p:tavLst>
                                    </p:anim>
                                    <p:anim calcmode="lin" valueType="num">
                                      <p:cBhvr>
                                        <p:cTn id="138" dur="100" accel="100000" fill="hold">
                                          <p:stCondLst>
                                            <p:cond delay="900"/>
                                          </p:stCondLst>
                                        </p:cTn>
                                        <p:tgtEl>
                                          <p:spTgt spid="73"/>
                                        </p:tgtEl>
                                        <p:attrNameLst>
                                          <p:attrName>ppt_y</p:attrName>
                                        </p:attrNameLst>
                                      </p:cBhvr>
                                      <p:tavLst>
                                        <p:tav tm="0">
                                          <p:val>
                                            <p:strVal val="#ppt_y-.03"/>
                                          </p:val>
                                        </p:tav>
                                        <p:tav tm="100000">
                                          <p:val>
                                            <p:strVal val="#ppt_y"/>
                                          </p:val>
                                        </p:tav>
                                      </p:tavLst>
                                    </p:anim>
                                  </p:childTnLst>
                                </p:cTn>
                              </p:par>
                              <p:par>
                                <p:cTn id="139" presetID="37" presetClass="entr" presetSubtype="0" fill="hold" nodeType="withEffect">
                                  <p:stCondLst>
                                    <p:cond delay="0"/>
                                  </p:stCondLst>
                                  <p:childTnLst>
                                    <p:set>
                                      <p:cBhvr>
                                        <p:cTn id="140" dur="1" fill="hold">
                                          <p:stCondLst>
                                            <p:cond delay="0"/>
                                          </p:stCondLst>
                                        </p:cTn>
                                        <p:tgtEl>
                                          <p:spTgt spid="8"/>
                                        </p:tgtEl>
                                        <p:attrNameLst>
                                          <p:attrName>style.visibility</p:attrName>
                                        </p:attrNameLst>
                                      </p:cBhvr>
                                      <p:to>
                                        <p:strVal val="visible"/>
                                      </p:to>
                                    </p:set>
                                    <p:animEffect transition="in" filter="fade">
                                      <p:cBhvr>
                                        <p:cTn id="141" dur="1000"/>
                                        <p:tgtEl>
                                          <p:spTgt spid="8"/>
                                        </p:tgtEl>
                                      </p:cBhvr>
                                    </p:animEffect>
                                    <p:anim calcmode="lin" valueType="num">
                                      <p:cBhvr>
                                        <p:cTn id="142" dur="1000" fill="hold"/>
                                        <p:tgtEl>
                                          <p:spTgt spid="8"/>
                                        </p:tgtEl>
                                        <p:attrNameLst>
                                          <p:attrName>ppt_x</p:attrName>
                                        </p:attrNameLst>
                                      </p:cBhvr>
                                      <p:tavLst>
                                        <p:tav tm="0">
                                          <p:val>
                                            <p:strVal val="#ppt_x"/>
                                          </p:val>
                                        </p:tav>
                                        <p:tav tm="100000">
                                          <p:val>
                                            <p:strVal val="#ppt_x"/>
                                          </p:val>
                                        </p:tav>
                                      </p:tavLst>
                                    </p:anim>
                                    <p:anim calcmode="lin" valueType="num">
                                      <p:cBhvr>
                                        <p:cTn id="143" dur="900" decel="100000" fill="hold"/>
                                        <p:tgtEl>
                                          <p:spTgt spid="8"/>
                                        </p:tgtEl>
                                        <p:attrNameLst>
                                          <p:attrName>ppt_y</p:attrName>
                                        </p:attrNameLst>
                                      </p:cBhvr>
                                      <p:tavLst>
                                        <p:tav tm="0">
                                          <p:val>
                                            <p:strVal val="#ppt_y+1"/>
                                          </p:val>
                                        </p:tav>
                                        <p:tav tm="100000">
                                          <p:val>
                                            <p:strVal val="#ppt_y-.03"/>
                                          </p:val>
                                        </p:tav>
                                      </p:tavLst>
                                    </p:anim>
                                    <p:anim calcmode="lin" valueType="num">
                                      <p:cBhvr>
                                        <p:cTn id="144"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par>
                                <p:cTn id="145" presetID="37" presetClass="entr" presetSubtype="0" fill="hold" nodeType="withEffect">
                                  <p:stCondLst>
                                    <p:cond delay="0"/>
                                  </p:stCondLst>
                                  <p:childTnLst>
                                    <p:set>
                                      <p:cBhvr>
                                        <p:cTn id="146" dur="1" fill="hold">
                                          <p:stCondLst>
                                            <p:cond delay="0"/>
                                          </p:stCondLst>
                                        </p:cTn>
                                        <p:tgtEl>
                                          <p:spTgt spid="21"/>
                                        </p:tgtEl>
                                        <p:attrNameLst>
                                          <p:attrName>style.visibility</p:attrName>
                                        </p:attrNameLst>
                                      </p:cBhvr>
                                      <p:to>
                                        <p:strVal val="visible"/>
                                      </p:to>
                                    </p:set>
                                    <p:animEffect transition="in" filter="fade">
                                      <p:cBhvr>
                                        <p:cTn id="147" dur="1000"/>
                                        <p:tgtEl>
                                          <p:spTgt spid="21"/>
                                        </p:tgtEl>
                                      </p:cBhvr>
                                    </p:animEffect>
                                    <p:anim calcmode="lin" valueType="num">
                                      <p:cBhvr>
                                        <p:cTn id="148" dur="1000" fill="hold"/>
                                        <p:tgtEl>
                                          <p:spTgt spid="21"/>
                                        </p:tgtEl>
                                        <p:attrNameLst>
                                          <p:attrName>ppt_x</p:attrName>
                                        </p:attrNameLst>
                                      </p:cBhvr>
                                      <p:tavLst>
                                        <p:tav tm="0">
                                          <p:val>
                                            <p:strVal val="#ppt_x"/>
                                          </p:val>
                                        </p:tav>
                                        <p:tav tm="100000">
                                          <p:val>
                                            <p:strVal val="#ppt_x"/>
                                          </p:val>
                                        </p:tav>
                                      </p:tavLst>
                                    </p:anim>
                                    <p:anim calcmode="lin" valueType="num">
                                      <p:cBhvr>
                                        <p:cTn id="149" dur="900" decel="100000" fill="hold"/>
                                        <p:tgtEl>
                                          <p:spTgt spid="21"/>
                                        </p:tgtEl>
                                        <p:attrNameLst>
                                          <p:attrName>ppt_y</p:attrName>
                                        </p:attrNameLst>
                                      </p:cBhvr>
                                      <p:tavLst>
                                        <p:tav tm="0">
                                          <p:val>
                                            <p:strVal val="#ppt_y+1"/>
                                          </p:val>
                                        </p:tav>
                                        <p:tav tm="100000">
                                          <p:val>
                                            <p:strVal val="#ppt_y-.03"/>
                                          </p:val>
                                        </p:tav>
                                      </p:tavLst>
                                    </p:anim>
                                    <p:anim calcmode="lin" valueType="num">
                                      <p:cBhvr>
                                        <p:cTn id="150" dur="100" accel="100000" fill="hold">
                                          <p:stCondLst>
                                            <p:cond delay="900"/>
                                          </p:stCondLst>
                                        </p:cTn>
                                        <p:tgtEl>
                                          <p:spTgt spid="21"/>
                                        </p:tgtEl>
                                        <p:attrNameLst>
                                          <p:attrName>ppt_y</p:attrName>
                                        </p:attrNameLst>
                                      </p:cBhvr>
                                      <p:tavLst>
                                        <p:tav tm="0">
                                          <p:val>
                                            <p:strVal val="#ppt_y-.03"/>
                                          </p:val>
                                        </p:tav>
                                        <p:tav tm="100000">
                                          <p:val>
                                            <p:strVal val="#ppt_y"/>
                                          </p:val>
                                        </p:tav>
                                      </p:tavLst>
                                    </p:anim>
                                  </p:childTnLst>
                                </p:cTn>
                              </p:par>
                              <p:par>
                                <p:cTn id="151" presetID="37" presetClass="entr" presetSubtype="0" fill="hold" nodeType="withEffect">
                                  <p:stCondLst>
                                    <p:cond delay="0"/>
                                  </p:stCondLst>
                                  <p:childTnLst>
                                    <p:set>
                                      <p:cBhvr>
                                        <p:cTn id="152" dur="1" fill="hold">
                                          <p:stCondLst>
                                            <p:cond delay="0"/>
                                          </p:stCondLst>
                                        </p:cTn>
                                        <p:tgtEl>
                                          <p:spTgt spid="11"/>
                                        </p:tgtEl>
                                        <p:attrNameLst>
                                          <p:attrName>style.visibility</p:attrName>
                                        </p:attrNameLst>
                                      </p:cBhvr>
                                      <p:to>
                                        <p:strVal val="visible"/>
                                      </p:to>
                                    </p:set>
                                    <p:animEffect transition="in" filter="fade">
                                      <p:cBhvr>
                                        <p:cTn id="153" dur="1000"/>
                                        <p:tgtEl>
                                          <p:spTgt spid="11"/>
                                        </p:tgtEl>
                                      </p:cBhvr>
                                    </p:animEffect>
                                    <p:anim calcmode="lin" valueType="num">
                                      <p:cBhvr>
                                        <p:cTn id="154" dur="1000" fill="hold"/>
                                        <p:tgtEl>
                                          <p:spTgt spid="11"/>
                                        </p:tgtEl>
                                        <p:attrNameLst>
                                          <p:attrName>ppt_x</p:attrName>
                                        </p:attrNameLst>
                                      </p:cBhvr>
                                      <p:tavLst>
                                        <p:tav tm="0">
                                          <p:val>
                                            <p:strVal val="#ppt_x"/>
                                          </p:val>
                                        </p:tav>
                                        <p:tav tm="100000">
                                          <p:val>
                                            <p:strVal val="#ppt_x"/>
                                          </p:val>
                                        </p:tav>
                                      </p:tavLst>
                                    </p:anim>
                                    <p:anim calcmode="lin" valueType="num">
                                      <p:cBhvr>
                                        <p:cTn id="155" dur="900" decel="100000" fill="hold"/>
                                        <p:tgtEl>
                                          <p:spTgt spid="11"/>
                                        </p:tgtEl>
                                        <p:attrNameLst>
                                          <p:attrName>ppt_y</p:attrName>
                                        </p:attrNameLst>
                                      </p:cBhvr>
                                      <p:tavLst>
                                        <p:tav tm="0">
                                          <p:val>
                                            <p:strVal val="#ppt_y+1"/>
                                          </p:val>
                                        </p:tav>
                                        <p:tav tm="100000">
                                          <p:val>
                                            <p:strVal val="#ppt_y-.03"/>
                                          </p:val>
                                        </p:tav>
                                      </p:tavLst>
                                    </p:anim>
                                    <p:anim calcmode="lin" valueType="num">
                                      <p:cBhvr>
                                        <p:cTn id="156"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P spid="10" grpId="0" animBg="1"/>
      <p:bldP spid="12" grpId="0" animBg="1"/>
      <p:bldP spid="13" grpId="0" animBg="1"/>
      <p:bldP spid="43" grpId="0" animBg="1"/>
      <p:bldP spid="44" grpId="0" animBg="1"/>
      <p:bldP spid="65" grpId="0"/>
      <p:bldP spid="66" grpId="0"/>
      <p:bldP spid="67" grpId="0"/>
      <p:bldP spid="68" grpId="0"/>
      <p:bldP spid="69" grpId="0"/>
      <p:bldP spid="70" grpId="0"/>
      <p:bldP spid="71" grpId="0"/>
      <p:bldP spid="72" grpId="0"/>
      <p:bldP spid="73" grpId="0"/>
      <p:bldP spid="7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4"/>
          <p:cNvSpPr>
            <a:spLocks noGrp="1"/>
          </p:cNvSpPr>
          <p:nvPr>
            <p:ph type="title"/>
          </p:nvPr>
        </p:nvSpPr>
        <p:spPr>
          <a:xfrm>
            <a:off x="179512" y="260648"/>
            <a:ext cx="3744416" cy="1143000"/>
          </a:xfrm>
        </p:spPr>
        <p:txBody>
          <a:bodyPr/>
          <a:lstStyle/>
          <a:p>
            <a:r>
              <a:rPr lang="zh-TW" altLang="en-US" dirty="0" smtClean="0">
                <a:solidFill>
                  <a:srgbClr val="FFFF00"/>
                </a:solidFill>
                <a:latin typeface="華康POP1體W7(P)" pitchFamily="82" charset="-120"/>
                <a:ea typeface="華康POP1體W7(P)" pitchFamily="82" charset="-120"/>
              </a:rPr>
              <a:t>繁星推薦</a:t>
            </a:r>
            <a:endParaRPr lang="zh-TW" altLang="en-US" dirty="0">
              <a:solidFill>
                <a:srgbClr val="FFFF00"/>
              </a:solidFill>
              <a:latin typeface="華康POP1體W7(P)" pitchFamily="82" charset="-120"/>
              <a:ea typeface="華康POP1體W7(P)" pitchFamily="82" charset="-120"/>
            </a:endParaRPr>
          </a:p>
        </p:txBody>
      </p:sp>
      <p:sp>
        <p:nvSpPr>
          <p:cNvPr id="6" name="Rectangle 5"/>
          <p:cNvSpPr>
            <a:spLocks noChangeArrowheads="1"/>
          </p:cNvSpPr>
          <p:nvPr/>
        </p:nvSpPr>
        <p:spPr bwMode="auto">
          <a:xfrm>
            <a:off x="4040067" y="3429002"/>
            <a:ext cx="4320662" cy="2879725"/>
          </a:xfrm>
          <a:prstGeom prst="rect">
            <a:avLst/>
          </a:prstGeom>
          <a:noFill/>
          <a:ln w="57150">
            <a:solidFill>
              <a:srgbClr val="FF0000"/>
            </a:solidFill>
            <a:prstDash val="sysDot"/>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endParaRPr lang="zh-TW" altLang="en-US"/>
          </a:p>
        </p:txBody>
      </p:sp>
      <p:grpSp>
        <p:nvGrpSpPr>
          <p:cNvPr id="15" name="群組 14"/>
          <p:cNvGrpSpPr/>
          <p:nvPr/>
        </p:nvGrpSpPr>
        <p:grpSpPr>
          <a:xfrm>
            <a:off x="3974123" y="404664"/>
            <a:ext cx="5169877" cy="6192687"/>
            <a:chOff x="3974123" y="692151"/>
            <a:chExt cx="4409255" cy="5520922"/>
          </a:xfrm>
        </p:grpSpPr>
        <p:sp>
          <p:nvSpPr>
            <p:cNvPr id="7" name="AutoShape 6"/>
            <p:cNvSpPr>
              <a:spLocks noChangeArrowheads="1"/>
            </p:cNvSpPr>
            <p:nvPr/>
          </p:nvSpPr>
          <p:spPr bwMode="auto">
            <a:xfrm>
              <a:off x="4572000" y="2708277"/>
              <a:ext cx="797169" cy="504825"/>
            </a:xfrm>
            <a:prstGeom prst="downArrow">
              <a:avLst>
                <a:gd name="adj1" fmla="val 50000"/>
                <a:gd name="adj2" fmla="val 25000"/>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endParaRPr lang="zh-TW" altLang="en-US"/>
            </a:p>
          </p:txBody>
        </p:sp>
        <p:sp>
          <p:nvSpPr>
            <p:cNvPr id="8" name="AutoShape 8"/>
            <p:cNvSpPr>
              <a:spLocks noChangeArrowheads="1"/>
            </p:cNvSpPr>
            <p:nvPr/>
          </p:nvSpPr>
          <p:spPr bwMode="auto">
            <a:xfrm>
              <a:off x="3974123" y="692151"/>
              <a:ext cx="4386606" cy="576263"/>
            </a:xfrm>
            <a:prstGeom prst="roundRect">
              <a:avLst>
                <a:gd name="adj" fmla="val 16667"/>
              </a:avLst>
            </a:prstGeom>
            <a:gradFill flip="none" rotWithShape="1">
              <a:gsLst>
                <a:gs pos="0">
                  <a:schemeClr val="bg2">
                    <a:lumMod val="75000"/>
                    <a:tint val="66000"/>
                    <a:satMod val="160000"/>
                  </a:schemeClr>
                </a:gs>
                <a:gs pos="50000">
                  <a:schemeClr val="bg2">
                    <a:lumMod val="75000"/>
                    <a:tint val="44500"/>
                    <a:satMod val="160000"/>
                  </a:schemeClr>
                </a:gs>
                <a:gs pos="100000">
                  <a:schemeClr val="bg2">
                    <a:lumMod val="75000"/>
                    <a:tint val="23500"/>
                    <a:satMod val="160000"/>
                  </a:schemeClr>
                </a:gs>
              </a:gsLst>
              <a:lin ang="2700000" scaled="1"/>
              <a:tileRect/>
            </a:gradFill>
            <a:ln>
              <a:noFill/>
            </a:ln>
            <a:effectLst>
              <a:glow rad="139700">
                <a:schemeClr val="accent2">
                  <a:satMod val="175000"/>
                  <a:alpha val="40000"/>
                </a:schemeClr>
              </a:glow>
            </a:effectLst>
            <a:scene3d>
              <a:camera prst="orthographicFront"/>
              <a:lightRig rig="threePt" dir="t"/>
            </a:scene3d>
            <a:sp3d>
              <a:bevelT/>
            </a:sp3d>
          </p:spPr>
          <p:txBody>
            <a:bodyPr wrap="none"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r>
                <a:rPr lang="zh-TW" altLang="en-US" sz="3600" dirty="0">
                  <a:solidFill>
                    <a:srgbClr val="0000CC"/>
                  </a:solidFill>
                  <a:latin typeface="標楷體" pitchFamily="65" charset="-120"/>
                  <a:ea typeface="標楷體" pitchFamily="65" charset="-120"/>
                </a:rPr>
                <a:t>符合校系學</a:t>
              </a:r>
              <a:r>
                <a:rPr lang="zh-TW" altLang="en-US" sz="3600" dirty="0" smtClean="0">
                  <a:solidFill>
                    <a:srgbClr val="0000CC"/>
                  </a:solidFill>
                  <a:latin typeface="標楷體" pitchFamily="65" charset="-120"/>
                  <a:ea typeface="標楷體" pitchFamily="65" charset="-120"/>
                </a:rPr>
                <a:t>測</a:t>
              </a:r>
              <a:r>
                <a:rPr lang="en-US" altLang="zh-TW" sz="3600" dirty="0" smtClean="0">
                  <a:solidFill>
                    <a:srgbClr val="0000CC"/>
                  </a:solidFill>
                  <a:latin typeface="標楷體" pitchFamily="65" charset="-120"/>
                  <a:ea typeface="標楷體" pitchFamily="65" charset="-120"/>
                </a:rPr>
                <a:t>/</a:t>
              </a:r>
              <a:r>
                <a:rPr lang="zh-TW" altLang="en-US" sz="3600" dirty="0" smtClean="0">
                  <a:solidFill>
                    <a:srgbClr val="0000CC"/>
                  </a:solidFill>
                  <a:latin typeface="標楷體" pitchFamily="65" charset="-120"/>
                  <a:ea typeface="標楷體" pitchFamily="65" charset="-120"/>
                </a:rPr>
                <a:t>英聽門檻</a:t>
              </a:r>
              <a:endParaRPr lang="zh-TW" altLang="en-US" sz="3600" dirty="0">
                <a:solidFill>
                  <a:srgbClr val="0000CC"/>
                </a:solidFill>
                <a:latin typeface="標楷體" pitchFamily="65" charset="-120"/>
                <a:ea typeface="標楷體" pitchFamily="65" charset="-120"/>
              </a:endParaRPr>
            </a:p>
          </p:txBody>
        </p:sp>
        <p:sp>
          <p:nvSpPr>
            <p:cNvPr id="9" name="AutoShape 9"/>
            <p:cNvSpPr>
              <a:spLocks noChangeArrowheads="1"/>
            </p:cNvSpPr>
            <p:nvPr/>
          </p:nvSpPr>
          <p:spPr bwMode="auto">
            <a:xfrm>
              <a:off x="4572000" y="1341440"/>
              <a:ext cx="797169" cy="504825"/>
            </a:xfrm>
            <a:prstGeom prst="downArrow">
              <a:avLst>
                <a:gd name="adj1" fmla="val 50000"/>
                <a:gd name="adj2" fmla="val 25000"/>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endParaRPr lang="zh-TW" altLang="en-US"/>
            </a:p>
          </p:txBody>
        </p:sp>
        <p:sp>
          <p:nvSpPr>
            <p:cNvPr id="10" name="AutoShape 10"/>
            <p:cNvSpPr>
              <a:spLocks noChangeArrowheads="1"/>
            </p:cNvSpPr>
            <p:nvPr/>
          </p:nvSpPr>
          <p:spPr bwMode="auto">
            <a:xfrm>
              <a:off x="6326450" y="2674932"/>
              <a:ext cx="930520" cy="649287"/>
            </a:xfrm>
            <a:prstGeom prst="roundRect">
              <a:avLst>
                <a:gd name="adj" fmla="val 16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r>
                <a:rPr lang="zh-TW" altLang="en-US" sz="2400" dirty="0" smtClean="0">
                  <a:solidFill>
                    <a:schemeClr val="bg1"/>
                  </a:solidFill>
                  <a:ea typeface="華康儷粗圓(P)" pitchFamily="34" charset="-120"/>
                </a:rPr>
                <a:t>取得校內推薦資格</a:t>
              </a:r>
              <a:r>
                <a:rPr lang="en-US" altLang="zh-TW" sz="2400" dirty="0" smtClean="0">
                  <a:solidFill>
                    <a:schemeClr val="bg1"/>
                  </a:solidFill>
                  <a:ea typeface="華康儷粗圓(P)" pitchFamily="34" charset="-120"/>
                </a:rPr>
                <a:t>-&gt;</a:t>
              </a:r>
              <a:r>
                <a:rPr lang="zh-TW" altLang="en-US" sz="2400" dirty="0" smtClean="0">
                  <a:solidFill>
                    <a:schemeClr val="bg1"/>
                  </a:solidFill>
                  <a:ea typeface="華康儷粗圓(P)" pitchFamily="34" charset="-120"/>
                </a:rPr>
                <a:t>報名</a:t>
              </a:r>
              <a:endParaRPr lang="zh-TW" altLang="en-US" sz="2400" dirty="0">
                <a:solidFill>
                  <a:schemeClr val="bg1"/>
                </a:solidFill>
                <a:ea typeface="華康儷粗圓(P)" pitchFamily="34" charset="-120"/>
              </a:endParaRPr>
            </a:p>
          </p:txBody>
        </p:sp>
        <p:sp>
          <p:nvSpPr>
            <p:cNvPr id="11" name="AutoShape 8"/>
            <p:cNvSpPr>
              <a:spLocks noChangeArrowheads="1"/>
            </p:cNvSpPr>
            <p:nvPr/>
          </p:nvSpPr>
          <p:spPr bwMode="auto">
            <a:xfrm>
              <a:off x="3996772" y="2024063"/>
              <a:ext cx="4386606" cy="576263"/>
            </a:xfrm>
            <a:prstGeom prst="roundRect">
              <a:avLst>
                <a:gd name="adj" fmla="val 16667"/>
              </a:avLst>
            </a:prstGeom>
            <a:gradFill flip="none" rotWithShape="1">
              <a:gsLst>
                <a:gs pos="0">
                  <a:schemeClr val="bg2">
                    <a:lumMod val="75000"/>
                    <a:tint val="66000"/>
                    <a:satMod val="160000"/>
                  </a:schemeClr>
                </a:gs>
                <a:gs pos="50000">
                  <a:schemeClr val="bg2">
                    <a:lumMod val="75000"/>
                    <a:tint val="44500"/>
                    <a:satMod val="160000"/>
                  </a:schemeClr>
                </a:gs>
                <a:gs pos="100000">
                  <a:schemeClr val="bg2">
                    <a:lumMod val="75000"/>
                    <a:tint val="23500"/>
                    <a:satMod val="160000"/>
                  </a:schemeClr>
                </a:gs>
              </a:gsLst>
              <a:lin ang="2700000" scaled="1"/>
              <a:tileRect/>
            </a:gradFill>
            <a:ln>
              <a:noFill/>
            </a:ln>
            <a:effectLst>
              <a:glow rad="139700">
                <a:schemeClr val="accent2">
                  <a:satMod val="175000"/>
                  <a:alpha val="40000"/>
                </a:schemeClr>
              </a:glow>
            </a:effectLst>
            <a:scene3d>
              <a:camera prst="orthographicFront"/>
              <a:lightRig rig="threePt" dir="t"/>
            </a:scene3d>
            <a:sp3d>
              <a:bevelT/>
            </a:sp3d>
          </p:spPr>
          <p:txBody>
            <a:bodyPr wrap="none"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r>
                <a:rPr lang="zh-TW" altLang="en-US" sz="3600" b="1" dirty="0">
                  <a:solidFill>
                    <a:srgbClr val="0000CC"/>
                  </a:solidFill>
                  <a:latin typeface="標楷體" pitchFamily="65" charset="-120"/>
                  <a:ea typeface="標楷體" pitchFamily="65" charset="-120"/>
                </a:rPr>
                <a:t>在校成績</a:t>
              </a:r>
              <a:r>
                <a:rPr lang="zh-TW" altLang="en-US" sz="3600" dirty="0">
                  <a:solidFill>
                    <a:srgbClr val="0000CC"/>
                  </a:solidFill>
                  <a:latin typeface="標楷體" pitchFamily="65" charset="-120"/>
                  <a:ea typeface="標楷體" pitchFamily="65" charset="-120"/>
                </a:rPr>
                <a:t>百分比排名</a:t>
              </a:r>
            </a:p>
          </p:txBody>
        </p:sp>
        <p:sp>
          <p:nvSpPr>
            <p:cNvPr id="12" name="AutoShape 8"/>
            <p:cNvSpPr>
              <a:spLocks noChangeArrowheads="1"/>
            </p:cNvSpPr>
            <p:nvPr/>
          </p:nvSpPr>
          <p:spPr bwMode="auto">
            <a:xfrm>
              <a:off x="4895869" y="3610722"/>
              <a:ext cx="3331921" cy="576263"/>
            </a:xfrm>
            <a:prstGeom prst="roundRect">
              <a:avLst>
                <a:gd name="adj" fmla="val 16667"/>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2700000" scaled="1"/>
              <a:tileRect/>
            </a:gradFill>
            <a:ln>
              <a:noFill/>
            </a:ln>
            <a:effectLst>
              <a:glow rad="139700">
                <a:schemeClr val="accent2">
                  <a:satMod val="175000"/>
                  <a:alpha val="40000"/>
                </a:schemeClr>
              </a:glow>
            </a:effectLst>
            <a:scene3d>
              <a:camera prst="orthographicFront"/>
              <a:lightRig rig="threePt" dir="t"/>
            </a:scene3d>
            <a:sp3d>
              <a:bevelT/>
            </a:sp3d>
          </p:spPr>
          <p:txBody>
            <a:bodyPr wrap="none"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r>
                <a:rPr lang="en-US" altLang="zh-TW" sz="3600" b="1" dirty="0">
                  <a:solidFill>
                    <a:srgbClr val="0000CC"/>
                  </a:solidFill>
                  <a:latin typeface="標楷體" pitchFamily="65" charset="-120"/>
                  <a:ea typeface="標楷體" pitchFamily="65" charset="-120"/>
                </a:rPr>
                <a:t>1.</a:t>
              </a:r>
              <a:r>
                <a:rPr lang="zh-TW" altLang="en-US" sz="3600" b="1" dirty="0">
                  <a:solidFill>
                    <a:srgbClr val="0000CC"/>
                  </a:solidFill>
                  <a:latin typeface="標楷體" pitchFamily="65" charset="-120"/>
                  <a:ea typeface="標楷體" pitchFamily="65" charset="-120"/>
                </a:rPr>
                <a:t>校排百分比</a:t>
              </a:r>
            </a:p>
          </p:txBody>
        </p:sp>
        <p:sp>
          <p:nvSpPr>
            <p:cNvPr id="13" name="AutoShape 7"/>
            <p:cNvSpPr>
              <a:spLocks noChangeArrowheads="1"/>
            </p:cNvSpPr>
            <p:nvPr/>
          </p:nvSpPr>
          <p:spPr bwMode="auto">
            <a:xfrm>
              <a:off x="4173417" y="3644901"/>
              <a:ext cx="665285" cy="2568172"/>
            </a:xfrm>
            <a:prstGeom prst="roundRect">
              <a:avLst>
                <a:gd name="adj" fmla="val 16667"/>
              </a:avLst>
            </a:prstGeom>
            <a:gradFill flip="none" rotWithShape="1">
              <a:gsLst>
                <a:gs pos="0">
                  <a:srgbClr val="CCFFFF">
                    <a:shade val="30000"/>
                    <a:satMod val="115000"/>
                  </a:srgbClr>
                </a:gs>
                <a:gs pos="50000">
                  <a:srgbClr val="CCFFFF">
                    <a:shade val="67500"/>
                    <a:satMod val="115000"/>
                  </a:srgbClr>
                </a:gs>
                <a:gs pos="100000">
                  <a:srgbClr val="CCFFFF">
                    <a:shade val="100000"/>
                    <a:satMod val="115000"/>
                  </a:srgbClr>
                </a:gs>
              </a:gsLst>
              <a:lin ang="2700000" scaled="1"/>
              <a:tileRect/>
            </a:gradFill>
            <a:ln>
              <a:noFill/>
            </a:ln>
            <a:effectLst>
              <a:glow rad="228600">
                <a:schemeClr val="accent6">
                  <a:satMod val="175000"/>
                  <a:alpha val="40000"/>
                </a:schemeClr>
              </a:glow>
            </a:effectLst>
            <a:scene3d>
              <a:camera prst="orthographicFront"/>
              <a:lightRig rig="threePt" dir="t"/>
            </a:scene3d>
            <a:sp3d>
              <a:bevelT/>
            </a:sp3d>
          </p:spPr>
          <p:txBody>
            <a:bodyPr wrap="none"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r>
                <a:rPr lang="zh-TW" altLang="en-US" sz="4000" dirty="0">
                  <a:solidFill>
                    <a:srgbClr val="0000CC"/>
                  </a:solidFill>
                  <a:latin typeface="標楷體" pitchFamily="65" charset="-120"/>
                  <a:ea typeface="標楷體" pitchFamily="65" charset="-120"/>
                </a:rPr>
                <a:t>比</a:t>
              </a:r>
            </a:p>
            <a:p>
              <a:pPr algn="ctr" eaLnBrk="1" hangingPunct="1"/>
              <a:r>
                <a:rPr lang="zh-TW" altLang="en-US" sz="4000" dirty="0">
                  <a:solidFill>
                    <a:srgbClr val="0000CC"/>
                  </a:solidFill>
                  <a:latin typeface="標楷體" pitchFamily="65" charset="-120"/>
                  <a:ea typeface="標楷體" pitchFamily="65" charset="-120"/>
                </a:rPr>
                <a:t>序</a:t>
              </a:r>
            </a:p>
          </p:txBody>
        </p:sp>
        <p:sp>
          <p:nvSpPr>
            <p:cNvPr id="14" name="AutoShape 8"/>
            <p:cNvSpPr>
              <a:spLocks noChangeArrowheads="1"/>
            </p:cNvSpPr>
            <p:nvPr/>
          </p:nvSpPr>
          <p:spPr bwMode="auto">
            <a:xfrm>
              <a:off x="4895870" y="4268857"/>
              <a:ext cx="3331920" cy="1944216"/>
            </a:xfrm>
            <a:prstGeom prst="roundRect">
              <a:avLst>
                <a:gd name="adj" fmla="val 16667"/>
              </a:avLst>
            </a:prstGeom>
            <a:gradFill flip="none" rotWithShape="1">
              <a:gsLst>
                <a:gs pos="0">
                  <a:schemeClr val="bg2">
                    <a:lumMod val="75000"/>
                    <a:tint val="66000"/>
                    <a:satMod val="160000"/>
                  </a:schemeClr>
                </a:gs>
                <a:gs pos="50000">
                  <a:schemeClr val="bg2">
                    <a:lumMod val="75000"/>
                    <a:tint val="44500"/>
                    <a:satMod val="160000"/>
                  </a:schemeClr>
                </a:gs>
                <a:gs pos="100000">
                  <a:schemeClr val="bg2">
                    <a:lumMod val="75000"/>
                    <a:tint val="23500"/>
                    <a:satMod val="160000"/>
                  </a:schemeClr>
                </a:gs>
              </a:gsLst>
              <a:lin ang="2700000" scaled="1"/>
              <a:tileRect/>
            </a:gradFill>
            <a:ln>
              <a:noFill/>
            </a:ln>
            <a:effectLst>
              <a:glow rad="139700">
                <a:schemeClr val="accent2">
                  <a:satMod val="175000"/>
                  <a:alpha val="40000"/>
                </a:schemeClr>
              </a:glow>
            </a:effectLst>
            <a:scene3d>
              <a:camera prst="orthographicFront"/>
              <a:lightRig rig="threePt" dir="t"/>
            </a:scene3d>
            <a:sp3d>
              <a:bevelT/>
            </a:sp3d>
          </p:spPr>
          <p:txBody>
            <a:bodyPr wrap="none"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r>
                <a:rPr lang="en-US" altLang="zh-TW" sz="4400" dirty="0">
                  <a:solidFill>
                    <a:srgbClr val="0000CC"/>
                  </a:solidFill>
                  <a:latin typeface="標楷體" pitchFamily="65" charset="-120"/>
                  <a:ea typeface="標楷體" pitchFamily="65" charset="-120"/>
                </a:rPr>
                <a:t>2-7</a:t>
              </a:r>
            </a:p>
            <a:p>
              <a:pPr eaLnBrk="1" hangingPunct="1"/>
              <a:r>
                <a:rPr lang="zh-TW" altLang="en-US" sz="3600" dirty="0">
                  <a:solidFill>
                    <a:srgbClr val="0000CC"/>
                  </a:solidFill>
                  <a:latin typeface="標楷體" pitchFamily="65" charset="-120"/>
                  <a:ea typeface="標楷體" pitchFamily="65" charset="-120"/>
                </a:rPr>
                <a:t>學測級分或</a:t>
              </a:r>
            </a:p>
            <a:p>
              <a:pPr eaLnBrk="1" hangingPunct="1"/>
              <a:r>
                <a:rPr lang="zh-TW" altLang="en-US" sz="3600" dirty="0">
                  <a:solidFill>
                    <a:srgbClr val="0000CC"/>
                  </a:solidFill>
                  <a:latin typeface="標楷體" pitchFamily="65" charset="-120"/>
                  <a:ea typeface="標楷體" pitchFamily="65" charset="-120"/>
                </a:rPr>
                <a:t>學科校排百分比</a:t>
              </a:r>
            </a:p>
          </p:txBody>
        </p:sp>
      </p:grpSp>
      <p:sp>
        <p:nvSpPr>
          <p:cNvPr id="16" name="橢圓形圖說文字 15"/>
          <p:cNvSpPr/>
          <p:nvPr/>
        </p:nvSpPr>
        <p:spPr>
          <a:xfrm>
            <a:off x="179512" y="1340768"/>
            <a:ext cx="3816424" cy="4032448"/>
          </a:xfrm>
          <a:prstGeom prst="wedgeEllipseCallout">
            <a:avLst>
              <a:gd name="adj1" fmla="val 64839"/>
              <a:gd name="adj2" fmla="val -20488"/>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zh-TW" altLang="en-US" sz="2800" dirty="0" smtClean="0">
                <a:latin typeface="華康POP1體W7(P)" pitchFamily="82" charset="-120"/>
                <a:ea typeface="華康POP1體W7(P)" pitchFamily="82" charset="-120"/>
              </a:rPr>
              <a:t>最低要求是</a:t>
            </a:r>
            <a:endParaRPr lang="en-US" altLang="zh-TW" sz="2800" dirty="0" smtClean="0">
              <a:latin typeface="華康POP1體W7(P)" pitchFamily="82" charset="-120"/>
              <a:ea typeface="華康POP1體W7(P)" pitchFamily="82" charset="-120"/>
            </a:endParaRPr>
          </a:p>
          <a:p>
            <a:pPr algn="ctr"/>
            <a:r>
              <a:rPr lang="zh-TW" altLang="en-US" sz="2800" dirty="0" smtClean="0">
                <a:latin typeface="華康POP1體W7(P)" pitchFamily="82" charset="-120"/>
                <a:ea typeface="華康POP1體W7(P)" pitchFamily="82" charset="-120"/>
              </a:rPr>
              <a:t>前四學期</a:t>
            </a:r>
            <a:endParaRPr lang="en-US" altLang="zh-TW" sz="2800" dirty="0" smtClean="0">
              <a:latin typeface="華康POP1體W7(P)" pitchFamily="82" charset="-120"/>
              <a:ea typeface="華康POP1體W7(P)" pitchFamily="82" charset="-120"/>
            </a:endParaRPr>
          </a:p>
          <a:p>
            <a:pPr algn="ctr"/>
            <a:r>
              <a:rPr lang="zh-TW" altLang="en-US" sz="2800" dirty="0" smtClean="0">
                <a:latin typeface="華康POP1體W7(P)" pitchFamily="82" charset="-120"/>
                <a:ea typeface="華康POP1體W7(P)" pitchFamily="82" charset="-120"/>
              </a:rPr>
              <a:t>校排前５０％</a:t>
            </a:r>
            <a:endParaRPr lang="en-US" altLang="zh-TW" sz="2800" dirty="0" smtClean="0">
              <a:latin typeface="華康POP1體W7(P)" pitchFamily="82" charset="-120"/>
              <a:ea typeface="華康POP1體W7(P)" pitchFamily="82" charset="-120"/>
            </a:endParaRPr>
          </a:p>
          <a:p>
            <a:pPr algn="ctr"/>
            <a:endParaRPr lang="en-US" altLang="zh-TW" sz="2800" dirty="0" smtClean="0">
              <a:latin typeface="華康POP1體W7(P)" pitchFamily="82" charset="-120"/>
              <a:ea typeface="華康POP1體W7(P)" pitchFamily="82" charset="-120"/>
            </a:endParaRPr>
          </a:p>
          <a:p>
            <a:pPr algn="ctr"/>
            <a:r>
              <a:rPr lang="zh-TW" altLang="en-US" sz="2800" dirty="0" smtClean="0">
                <a:latin typeface="華康POP1體W7(P)" pitchFamily="82" charset="-120"/>
                <a:ea typeface="華康POP1體W7(P)" pitchFamily="82" charset="-120"/>
              </a:rPr>
              <a:t>但串生心頭好</a:t>
            </a:r>
            <a:endParaRPr lang="en-US" altLang="zh-TW" sz="2800" dirty="0" smtClean="0">
              <a:latin typeface="華康POP1體W7(P)" pitchFamily="82" charset="-120"/>
              <a:ea typeface="華康POP1體W7(P)" pitchFamily="82" charset="-120"/>
            </a:endParaRPr>
          </a:p>
          <a:p>
            <a:pPr algn="ctr"/>
            <a:r>
              <a:rPr lang="zh-TW" altLang="en-US" sz="2800" dirty="0" smtClean="0">
                <a:latin typeface="華康POP1體W7(P)" pitchFamily="82" charset="-120"/>
                <a:ea typeface="華康POP1體W7(P)" pitchFamily="82" charset="-120"/>
              </a:rPr>
              <a:t>台、成、清、交</a:t>
            </a:r>
            <a:endParaRPr lang="en-US" altLang="zh-TW" sz="2800" dirty="0" smtClean="0">
              <a:latin typeface="華康POP1體W7(P)" pitchFamily="82" charset="-120"/>
              <a:ea typeface="華康POP1體W7(P)" pitchFamily="82" charset="-120"/>
            </a:endParaRPr>
          </a:p>
          <a:p>
            <a:pPr algn="ctr"/>
            <a:r>
              <a:rPr lang="zh-TW" altLang="en-US" sz="2800" dirty="0" smtClean="0">
                <a:latin typeface="華康POP1體W7(P)" pitchFamily="82" charset="-120"/>
                <a:ea typeface="華康POP1體W7(P)" pitchFamily="82" charset="-120"/>
              </a:rPr>
              <a:t>皆至少要</a:t>
            </a:r>
            <a:endParaRPr lang="en-US" altLang="zh-TW" sz="2800" dirty="0" smtClean="0">
              <a:latin typeface="華康POP1體W7(P)" pitchFamily="82" charset="-120"/>
              <a:ea typeface="華康POP1體W7(P)" pitchFamily="82" charset="-120"/>
            </a:endParaRPr>
          </a:p>
          <a:p>
            <a:pPr algn="ctr"/>
            <a:r>
              <a:rPr lang="zh-TW" altLang="en-US" sz="2800" dirty="0" smtClean="0">
                <a:solidFill>
                  <a:srgbClr val="FFFF00"/>
                </a:solidFill>
                <a:effectLst>
                  <a:outerShdw blurRad="38100" dist="38100" dir="2700000" algn="tl">
                    <a:srgbClr val="000000">
                      <a:alpha val="43137"/>
                    </a:srgbClr>
                  </a:outerShdw>
                </a:effectLst>
                <a:latin typeface="華康POP1體W7(P)" pitchFamily="82" charset="-120"/>
                <a:ea typeface="華康POP1體W7(P)" pitchFamily="82" charset="-120"/>
              </a:rPr>
              <a:t>２０％</a:t>
            </a:r>
            <a:endParaRPr lang="zh-TW" altLang="en-US" sz="2800" dirty="0">
              <a:solidFill>
                <a:srgbClr val="FFFF00"/>
              </a:solidFill>
              <a:effectLst>
                <a:outerShdw blurRad="38100" dist="38100" dir="2700000" algn="tl">
                  <a:srgbClr val="000000">
                    <a:alpha val="43137"/>
                  </a:srgbClr>
                </a:outerShdw>
              </a:effectLst>
              <a:latin typeface="華康POP1體W7(P)" pitchFamily="82" charset="-120"/>
              <a:ea typeface="華康POP1體W7(P)" pitchFamily="82" charset="-12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altLang="en-US" dirty="0" err="1" smtClean="0">
                <a:solidFill>
                  <a:srgbClr val="FFFF00"/>
                </a:solidFill>
              </a:rPr>
              <a:t>繁星推薦分發比序</a:t>
            </a:r>
            <a:r>
              <a:rPr lang="zh-TW" altLang="en-US" dirty="0" smtClean="0">
                <a:solidFill>
                  <a:srgbClr val="FFFF00"/>
                </a:solidFill>
              </a:rPr>
              <a:t>－簡章</a:t>
            </a:r>
            <a:endParaRPr lang="zh-TW" altLang="en-US" dirty="0">
              <a:solidFill>
                <a:srgbClr val="FFFF00"/>
              </a:solidFill>
            </a:endParaRPr>
          </a:p>
        </p:txBody>
      </p:sp>
      <p:sp>
        <p:nvSpPr>
          <p:cNvPr id="6" name="矩形 5"/>
          <p:cNvSpPr/>
          <p:nvPr/>
        </p:nvSpPr>
        <p:spPr>
          <a:xfrm>
            <a:off x="2195736" y="3068960"/>
            <a:ext cx="1296144" cy="302433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3" name="內容版面配置區 2"/>
          <p:cNvSpPr>
            <a:spLocks noGrp="1"/>
          </p:cNvSpPr>
          <p:nvPr>
            <p:ph idx="1"/>
          </p:nvPr>
        </p:nvSpPr>
        <p:spPr>
          <a:xfrm>
            <a:off x="457200" y="1142984"/>
            <a:ext cx="8229600" cy="4983179"/>
          </a:xfrm>
        </p:spPr>
        <p:txBody>
          <a:bodyPr>
            <a:normAutofit/>
          </a:bodyPr>
          <a:lstStyle/>
          <a:p>
            <a:pPr>
              <a:buNone/>
            </a:pPr>
            <a:r>
              <a:rPr altLang="en-US" sz="2800" dirty="0" smtClean="0">
                <a:solidFill>
                  <a:srgbClr val="C00000"/>
                </a:solidFill>
              </a:rPr>
              <a:t>     </a:t>
            </a:r>
            <a:r>
              <a:rPr altLang="en-US" sz="2800" u="sng" dirty="0" smtClean="0">
                <a:solidFill>
                  <a:srgbClr val="C00000"/>
                </a:solidFill>
              </a:rPr>
              <a:t>通過學測檢定標準後</a:t>
            </a:r>
            <a:r>
              <a:rPr altLang="en-US" sz="2800" dirty="0" smtClean="0"/>
              <a:t>。</a:t>
            </a:r>
            <a:r>
              <a:rPr altLang="en-US" sz="2800" dirty="0" smtClean="0">
                <a:solidFill>
                  <a:srgbClr val="0000FF"/>
                </a:solidFill>
              </a:rPr>
              <a:t>第</a:t>
            </a:r>
            <a:r>
              <a:rPr lang="en-US" altLang="zh-TW" sz="2800" dirty="0" smtClean="0">
                <a:solidFill>
                  <a:srgbClr val="0000FF"/>
                </a:solidFill>
              </a:rPr>
              <a:t>1</a:t>
            </a:r>
            <a:r>
              <a:rPr altLang="en-US" sz="2800" dirty="0" smtClean="0">
                <a:solidFill>
                  <a:srgbClr val="0000FF"/>
                </a:solidFill>
              </a:rPr>
              <a:t>比序皆為「在校學業成績全校排名百分比」</a:t>
            </a:r>
            <a:r>
              <a:rPr altLang="en-US" sz="2800" dirty="0" smtClean="0"/>
              <a:t>，第</a:t>
            </a:r>
            <a:r>
              <a:rPr lang="en-US" altLang="zh-TW" sz="2800" dirty="0" smtClean="0"/>
              <a:t>2-7</a:t>
            </a:r>
            <a:r>
              <a:rPr altLang="en-US" sz="2800" dirty="0" smtClean="0"/>
              <a:t>項比序由大學自訂學測各單科或總級分，或單科學業總平均成績全校百分比</a:t>
            </a:r>
          </a:p>
          <a:p>
            <a:pPr>
              <a:buNone/>
            </a:pPr>
            <a:endParaRPr lang="zh-TW" altLang="en-US" sz="2800" dirty="0"/>
          </a:p>
        </p:txBody>
      </p:sp>
      <p:pic>
        <p:nvPicPr>
          <p:cNvPr id="14" name="Picture 2"/>
          <p:cNvPicPr>
            <a:picLocks noChangeAspect="1" noChangeArrowheads="1"/>
          </p:cNvPicPr>
          <p:nvPr/>
        </p:nvPicPr>
        <p:blipFill>
          <a:blip r:embed="rId2" cstate="print"/>
          <a:srcRect r="19020" b="9615"/>
          <a:stretch>
            <a:fillRect/>
          </a:stretch>
        </p:blipFill>
        <p:spPr bwMode="auto">
          <a:xfrm>
            <a:off x="-39481" y="3071786"/>
            <a:ext cx="9183481" cy="3786214"/>
          </a:xfrm>
          <a:prstGeom prst="rect">
            <a:avLst/>
          </a:prstGeom>
          <a:noFill/>
          <a:ln w="9525">
            <a:noFill/>
            <a:miter lim="800000"/>
            <a:headEnd/>
            <a:tailEnd/>
          </a:ln>
          <a:effectLst/>
        </p:spPr>
      </p:pic>
      <p:cxnSp>
        <p:nvCxnSpPr>
          <p:cNvPr id="9" name="直線接點 8"/>
          <p:cNvCxnSpPr/>
          <p:nvPr/>
        </p:nvCxnSpPr>
        <p:spPr>
          <a:xfrm>
            <a:off x="4572000" y="3789040"/>
            <a:ext cx="3143272" cy="1588"/>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橢圓形圖說文字 9"/>
          <p:cNvSpPr/>
          <p:nvPr/>
        </p:nvSpPr>
        <p:spPr>
          <a:xfrm>
            <a:off x="6551612" y="3617913"/>
            <a:ext cx="2592388" cy="3240087"/>
          </a:xfrm>
          <a:prstGeom prst="wedgeEllipseCallout">
            <a:avLst>
              <a:gd name="adj1" fmla="val -55053"/>
              <a:gd name="adj2" fmla="val -28686"/>
            </a:avLst>
          </a:prstGeom>
        </p:spPr>
        <p:style>
          <a:lnRef idx="2">
            <a:schemeClr val="accent5">
              <a:shade val="50000"/>
            </a:schemeClr>
          </a:lnRef>
          <a:fillRef idx="1">
            <a:schemeClr val="accent5"/>
          </a:fillRef>
          <a:effectRef idx="0">
            <a:schemeClr val="accent5"/>
          </a:effectRef>
          <a:fontRef idx="minor">
            <a:schemeClr val="lt1"/>
          </a:fontRef>
        </p:style>
        <p:txBody>
          <a:bodyPr anchor="ctr"/>
          <a:lstStyle/>
          <a:p>
            <a:pPr marL="342900" indent="-342900" fontAlgn="auto">
              <a:spcBef>
                <a:spcPts val="0"/>
              </a:spcBef>
              <a:spcAft>
                <a:spcPts val="0"/>
              </a:spcAft>
              <a:buFontTx/>
              <a:buAutoNum type="arabicPeriod"/>
              <a:defRPr/>
            </a:pPr>
            <a:r>
              <a:rPr kumimoji="0" lang="zh-TW" altLang="en-US" sz="2000" dirty="0">
                <a:solidFill>
                  <a:schemeClr val="bg1"/>
                </a:solidFill>
                <a:latin typeface="華康中圓體" pitchFamily="49" charset="-120"/>
                <a:ea typeface="華康中圓體" pitchFamily="49" charset="-120"/>
              </a:rPr>
              <a:t>在校百分比</a:t>
            </a:r>
          </a:p>
          <a:p>
            <a:pPr marL="342900" indent="-342900" fontAlgn="auto">
              <a:spcBef>
                <a:spcPts val="0"/>
              </a:spcBef>
              <a:spcAft>
                <a:spcPts val="0"/>
              </a:spcAft>
              <a:buFontTx/>
              <a:buAutoNum type="arabicPeriod"/>
              <a:defRPr/>
            </a:pPr>
            <a:r>
              <a:rPr lang="zh-TW" altLang="en-US" sz="2000" dirty="0" smtClean="0">
                <a:solidFill>
                  <a:schemeClr val="bg1"/>
                </a:solidFill>
                <a:latin typeface="華康中圓體" pitchFamily="49" charset="-120"/>
                <a:ea typeface="華康中圓體" pitchFamily="49" charset="-120"/>
              </a:rPr>
              <a:t>總級分</a:t>
            </a:r>
            <a:endParaRPr kumimoji="0" lang="zh-TW" altLang="en-US" sz="2000" dirty="0">
              <a:solidFill>
                <a:schemeClr val="bg1"/>
              </a:solidFill>
              <a:latin typeface="華康中圓體" pitchFamily="49" charset="-120"/>
              <a:ea typeface="華康中圓體" pitchFamily="49" charset="-120"/>
            </a:endParaRPr>
          </a:p>
          <a:p>
            <a:pPr marL="342900" indent="-342900" fontAlgn="auto">
              <a:spcBef>
                <a:spcPts val="0"/>
              </a:spcBef>
              <a:spcAft>
                <a:spcPts val="0"/>
              </a:spcAft>
              <a:buFontTx/>
              <a:buAutoNum type="arabicPeriod"/>
              <a:defRPr/>
            </a:pPr>
            <a:r>
              <a:rPr lang="zh-TW" altLang="en-US" sz="2000" dirty="0" smtClean="0">
                <a:solidFill>
                  <a:schemeClr val="bg1"/>
                </a:solidFill>
                <a:latin typeface="華康中圓體" pitchFamily="49" charset="-120"/>
                <a:ea typeface="華康中圓體" pitchFamily="49" charset="-120"/>
              </a:rPr>
              <a:t>數學</a:t>
            </a:r>
            <a:r>
              <a:rPr kumimoji="0" lang="zh-TW" altLang="en-US" sz="2000" dirty="0" smtClean="0">
                <a:solidFill>
                  <a:schemeClr val="bg1"/>
                </a:solidFill>
                <a:latin typeface="華康中圓體" pitchFamily="49" charset="-120"/>
                <a:ea typeface="華康中圓體" pitchFamily="49" charset="-120"/>
              </a:rPr>
              <a:t>級</a:t>
            </a:r>
            <a:r>
              <a:rPr kumimoji="0" lang="zh-TW" altLang="en-US" sz="2000" dirty="0">
                <a:solidFill>
                  <a:schemeClr val="bg1"/>
                </a:solidFill>
                <a:latin typeface="華康中圓體" pitchFamily="49" charset="-120"/>
                <a:ea typeface="華康中圓體" pitchFamily="49" charset="-120"/>
              </a:rPr>
              <a:t>分</a:t>
            </a:r>
          </a:p>
          <a:p>
            <a:pPr marL="342900" indent="-342900" fontAlgn="auto">
              <a:spcBef>
                <a:spcPts val="0"/>
              </a:spcBef>
              <a:spcAft>
                <a:spcPts val="0"/>
              </a:spcAft>
              <a:buFontTx/>
              <a:buAutoNum type="arabicPeriod"/>
              <a:defRPr/>
            </a:pPr>
            <a:r>
              <a:rPr lang="zh-TW" altLang="en-US" sz="2000" dirty="0">
                <a:solidFill>
                  <a:schemeClr val="bg1"/>
                </a:solidFill>
                <a:latin typeface="華康中圓體" pitchFamily="49" charset="-120"/>
                <a:ea typeface="華康中圓體" pitchFamily="49" charset="-120"/>
              </a:rPr>
              <a:t>英文</a:t>
            </a:r>
            <a:r>
              <a:rPr kumimoji="0" lang="zh-TW" altLang="en-US" sz="2000" dirty="0" smtClean="0">
                <a:solidFill>
                  <a:schemeClr val="bg1"/>
                </a:solidFill>
                <a:latin typeface="華康中圓體" pitchFamily="49" charset="-120"/>
                <a:ea typeface="華康中圓體" pitchFamily="49" charset="-120"/>
              </a:rPr>
              <a:t>級</a:t>
            </a:r>
            <a:r>
              <a:rPr kumimoji="0" lang="zh-TW" altLang="en-US" sz="2000" dirty="0">
                <a:solidFill>
                  <a:schemeClr val="bg1"/>
                </a:solidFill>
                <a:latin typeface="華康中圓體" pitchFamily="49" charset="-120"/>
                <a:ea typeface="華康中圓體" pitchFamily="49" charset="-120"/>
              </a:rPr>
              <a:t>分</a:t>
            </a:r>
          </a:p>
          <a:p>
            <a:pPr marL="342900" indent="-342900" fontAlgn="auto">
              <a:spcBef>
                <a:spcPts val="0"/>
              </a:spcBef>
              <a:spcAft>
                <a:spcPts val="0"/>
              </a:spcAft>
              <a:buFontTx/>
              <a:buAutoNum type="arabicPeriod"/>
              <a:defRPr/>
            </a:pPr>
            <a:r>
              <a:rPr lang="zh-TW" altLang="en-US" sz="2000" dirty="0" smtClean="0">
                <a:solidFill>
                  <a:schemeClr val="bg1"/>
                </a:solidFill>
                <a:latin typeface="華康中圓體" pitchFamily="49" charset="-120"/>
                <a:ea typeface="華康中圓體" pitchFamily="49" charset="-120"/>
              </a:rPr>
              <a:t>國文</a:t>
            </a:r>
            <a:r>
              <a:rPr kumimoji="0" lang="zh-TW" altLang="en-US" sz="2000" dirty="0" smtClean="0">
                <a:solidFill>
                  <a:schemeClr val="bg1"/>
                </a:solidFill>
                <a:latin typeface="華康中圓體" pitchFamily="49" charset="-120"/>
                <a:ea typeface="華康中圓體" pitchFamily="49" charset="-120"/>
              </a:rPr>
              <a:t>級</a:t>
            </a:r>
            <a:r>
              <a:rPr kumimoji="0" lang="zh-TW" altLang="en-US" sz="2000" dirty="0">
                <a:solidFill>
                  <a:schemeClr val="bg1"/>
                </a:solidFill>
                <a:latin typeface="華康中圓體" pitchFamily="49" charset="-120"/>
                <a:ea typeface="華康中圓體" pitchFamily="49" charset="-120"/>
              </a:rPr>
              <a:t>分</a:t>
            </a:r>
          </a:p>
          <a:p>
            <a:pPr marL="342900" indent="-342900" fontAlgn="auto">
              <a:spcBef>
                <a:spcPts val="0"/>
              </a:spcBef>
              <a:spcAft>
                <a:spcPts val="0"/>
              </a:spcAft>
              <a:buFontTx/>
              <a:buAutoNum type="arabicPeriod"/>
              <a:defRPr/>
            </a:pPr>
            <a:r>
              <a:rPr lang="zh-TW" altLang="en-US" sz="2000" dirty="0" smtClean="0">
                <a:solidFill>
                  <a:schemeClr val="bg1"/>
                </a:solidFill>
                <a:latin typeface="華康中圓體" pitchFamily="49" charset="-120"/>
                <a:ea typeface="華康中圓體" pitchFamily="49" charset="-120"/>
              </a:rPr>
              <a:t>數學在校成績百分比</a:t>
            </a:r>
            <a:endParaRPr kumimoji="0" lang="zh-TW" altLang="en-US" sz="2000" dirty="0">
              <a:solidFill>
                <a:schemeClr val="bg1"/>
              </a:solidFill>
              <a:latin typeface="華康中圓體" pitchFamily="49" charset="-120"/>
              <a:ea typeface="華康中圓體" pitchFamily="49" charset="-120"/>
            </a:endParaRPr>
          </a:p>
          <a:p>
            <a:pPr marL="342900" indent="-342900" fontAlgn="auto">
              <a:spcBef>
                <a:spcPts val="0"/>
              </a:spcBef>
              <a:spcAft>
                <a:spcPts val="0"/>
              </a:spcAft>
              <a:buFontTx/>
              <a:buAutoNum type="arabicPeriod"/>
              <a:defRPr/>
            </a:pPr>
            <a:r>
              <a:rPr lang="zh-TW" altLang="en-US" sz="2000" dirty="0" smtClean="0">
                <a:solidFill>
                  <a:schemeClr val="bg1"/>
                </a:solidFill>
                <a:latin typeface="華康中圓體" pitchFamily="49" charset="-120"/>
                <a:ea typeface="華康中圓體" pitchFamily="49" charset="-120"/>
              </a:rPr>
              <a:t>英文</a:t>
            </a:r>
            <a:r>
              <a:rPr kumimoji="0" lang="zh-TW" altLang="en-US" sz="2000" dirty="0" smtClean="0">
                <a:solidFill>
                  <a:schemeClr val="bg1"/>
                </a:solidFill>
                <a:latin typeface="華康中圓體" pitchFamily="49" charset="-120"/>
                <a:ea typeface="華康中圓體" pitchFamily="49" charset="-120"/>
              </a:rPr>
              <a:t>在</a:t>
            </a:r>
            <a:r>
              <a:rPr kumimoji="0" lang="zh-TW" altLang="en-US" sz="2000" dirty="0">
                <a:solidFill>
                  <a:schemeClr val="bg1"/>
                </a:solidFill>
                <a:latin typeface="華康中圓體" pitchFamily="49" charset="-120"/>
                <a:ea typeface="華康中圓體" pitchFamily="49" charset="-120"/>
              </a:rPr>
              <a:t>校成績百分比</a:t>
            </a:r>
          </a:p>
        </p:txBody>
      </p:sp>
      <p:sp>
        <p:nvSpPr>
          <p:cNvPr id="13" name="矩形 12"/>
          <p:cNvSpPr/>
          <p:nvPr/>
        </p:nvSpPr>
        <p:spPr>
          <a:xfrm>
            <a:off x="2555776" y="3212976"/>
            <a:ext cx="1800200" cy="252028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from="(-#ppt_w/2)" to="(#ppt_x)" calcmode="lin" valueType="num">
                                      <p:cBhvr>
                                        <p:cTn id="7" dur="600" fill="hold">
                                          <p:stCondLst>
                                            <p:cond delay="0"/>
                                          </p:stCondLst>
                                        </p:cTn>
                                        <p:tgtEl>
                                          <p:spTgt spid="6"/>
                                        </p:tgtEl>
                                        <p:attrNameLst>
                                          <p:attrName>ppt_x</p:attrName>
                                        </p:attrNameLst>
                                      </p:cBhvr>
                                    </p:anim>
                                    <p:anim from="0" to="-1.0" calcmode="lin" valueType="num">
                                      <p:cBhvr>
                                        <p:cTn id="8" dur="200" decel="50000" autoRev="1" fill="hold">
                                          <p:stCondLst>
                                            <p:cond delay="600"/>
                                          </p:stCondLst>
                                        </p:cTn>
                                        <p:tgtEl>
                                          <p:spTgt spid="6"/>
                                        </p:tgtEl>
                                        <p:attrNameLst>
                                          <p:attrName>xshear</p:attrName>
                                        </p:attrNameLst>
                                      </p:cBhvr>
                                    </p:anim>
                                    <p:animScale>
                                      <p:cBhvr>
                                        <p:cTn id="9" dur="200" decel="100000" autoRev="1" fill="hold">
                                          <p:stCondLst>
                                            <p:cond delay="600"/>
                                          </p:stCondLst>
                                        </p:cTn>
                                        <p:tgtEl>
                                          <p:spTgt spid="6"/>
                                        </p:tgtEl>
                                      </p:cBhvr>
                                      <p:from x="100000" y="100000"/>
                                      <p:to x="80000" y="100000"/>
                                    </p:animScale>
                                    <p:anim by="(#ppt_h/3+#ppt_w*0.1)" calcmode="lin" valueType="num">
                                      <p:cBhvr additive="sum">
                                        <p:cTn id="10" dur="200" decel="100000" autoRev="1" fill="hold">
                                          <p:stCondLst>
                                            <p:cond delay="600"/>
                                          </p:stCondLst>
                                        </p:cTn>
                                        <p:tgtEl>
                                          <p:spTgt spid="6"/>
                                        </p:tgtEl>
                                        <p:attrNameLst>
                                          <p:attrName>ppt_x</p:attrName>
                                        </p:attrNameLst>
                                      </p:cBhvr>
                                    </p:anim>
                                  </p:childTnLst>
                                </p:cTn>
                              </p:par>
                            </p:childTnLst>
                          </p:cTn>
                        </p:par>
                      </p:childTnLst>
                    </p:cTn>
                  </p:par>
                  <p:par>
                    <p:cTn id="11" fill="hold">
                      <p:stCondLst>
                        <p:cond delay="indefinite"/>
                      </p:stCondLst>
                      <p:childTnLst>
                        <p:par>
                          <p:cTn id="12" fill="hold">
                            <p:stCondLst>
                              <p:cond delay="0"/>
                            </p:stCondLst>
                            <p:childTnLst>
                              <p:par>
                                <p:cTn id="13" presetID="29"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1000" fill="hold"/>
                                        <p:tgtEl>
                                          <p:spTgt spid="9"/>
                                        </p:tgtEl>
                                        <p:attrNameLst>
                                          <p:attrName>ppt_x</p:attrName>
                                        </p:attrNameLst>
                                      </p:cBhvr>
                                      <p:tavLst>
                                        <p:tav tm="0">
                                          <p:val>
                                            <p:strVal val="#ppt_x-.2"/>
                                          </p:val>
                                        </p:tav>
                                        <p:tav tm="100000">
                                          <p:val>
                                            <p:strVal val="#ppt_x"/>
                                          </p:val>
                                        </p:tav>
                                      </p:tavLst>
                                    </p:anim>
                                    <p:anim calcmode="lin" valueType="num">
                                      <p:cBhvr>
                                        <p:cTn id="16" dur="1000" fill="hold"/>
                                        <p:tgtEl>
                                          <p:spTgt spid="9"/>
                                        </p:tgtEl>
                                        <p:attrNameLst>
                                          <p:attrName>ppt_y</p:attrName>
                                        </p:attrNameLst>
                                      </p:cBhvr>
                                      <p:tavLst>
                                        <p:tav tm="0">
                                          <p:val>
                                            <p:strVal val="#ppt_y"/>
                                          </p:val>
                                        </p:tav>
                                        <p:tav tm="100000">
                                          <p:val>
                                            <p:strVal val="#ppt_y"/>
                                          </p:val>
                                        </p:tav>
                                      </p:tavLst>
                                    </p:anim>
                                    <p:animEffect transition="in" filter="wipe(right)" prLst="gradientSize: 0.1">
                                      <p:cBhvr>
                                        <p:cTn id="17" dur="10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5"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23"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24"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25" dur="1000" fill="hold"/>
                                        <p:tgtEl>
                                          <p:spTgt spid="10"/>
                                        </p:tgtEl>
                                        <p:attrNameLst>
                                          <p:attrName>ppt_h</p:attrName>
                                        </p:attrNameLst>
                                      </p:cBhvr>
                                      <p:tavLst>
                                        <p:tav tm="0">
                                          <p:val>
                                            <p:strVal val="#ppt_h"/>
                                          </p:val>
                                        </p:tav>
                                        <p:tav tm="100000">
                                          <p:val>
                                            <p:strVal val="#ppt_h"/>
                                          </p:val>
                                        </p:tav>
                                      </p:tavLst>
                                    </p:anim>
                                    <p:anim calcmode="lin" valueType="num">
                                      <p:cBhvr>
                                        <p:cTn id="26"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27"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28"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29" dur="1000" decel="50000">
                                          <p:stCondLst>
                                            <p:cond delay="0"/>
                                          </p:stCondLst>
                                        </p:cTn>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標題 5"/>
          <p:cNvSpPr>
            <a:spLocks noGrp="1"/>
          </p:cNvSpPr>
          <p:nvPr>
            <p:ph type="title"/>
          </p:nvPr>
        </p:nvSpPr>
        <p:spPr>
          <a:xfrm>
            <a:off x="251520" y="2132856"/>
            <a:ext cx="7786742" cy="1780428"/>
          </a:xfrm>
        </p:spPr>
        <p:txBody>
          <a:bodyPr>
            <a:normAutofit/>
          </a:bodyPr>
          <a:lstStyle/>
          <a:p>
            <a:r>
              <a:rPr altLang="en-US" sz="5400" dirty="0" smtClean="0">
                <a:solidFill>
                  <a:srgbClr val="FFFF00"/>
                </a:solidFill>
                <a:latin typeface="華康海報體 Std W9" pitchFamily="82" charset="-120"/>
                <a:ea typeface="華康海報體 Std W9" pitchFamily="82" charset="-120"/>
              </a:rPr>
              <a:t>大學端如何進行</a:t>
            </a:r>
            <a:r>
              <a:rPr lang="en-US" altLang="en-US" sz="5400" dirty="0" smtClean="0">
                <a:solidFill>
                  <a:srgbClr val="FFFF00"/>
                </a:solidFill>
                <a:latin typeface="華康海報體 Std W9" pitchFamily="82" charset="-120"/>
                <a:ea typeface="華康海報體 Std W9" pitchFamily="82" charset="-120"/>
              </a:rPr>
              <a:t/>
            </a:r>
            <a:br>
              <a:rPr lang="en-US" altLang="en-US" sz="5400" dirty="0" smtClean="0">
                <a:solidFill>
                  <a:srgbClr val="FFFF00"/>
                </a:solidFill>
                <a:latin typeface="華康海報體 Std W9" pitchFamily="82" charset="-120"/>
                <a:ea typeface="華康海報體 Std W9" pitchFamily="82" charset="-120"/>
              </a:rPr>
            </a:br>
            <a:r>
              <a:rPr altLang="en-US" sz="5400" dirty="0" smtClean="0">
                <a:solidFill>
                  <a:srgbClr val="FFFF00"/>
                </a:solidFill>
                <a:latin typeface="華康海報體 Std W9" pitchFamily="82" charset="-120"/>
                <a:ea typeface="華康海報體 Std W9" pitchFamily="82" charset="-120"/>
              </a:rPr>
              <a:t>         錄取分發作業呢？</a:t>
            </a:r>
            <a:endParaRPr lang="zh-TW" altLang="en-US" sz="5400" dirty="0">
              <a:solidFill>
                <a:srgbClr val="FFFF00"/>
              </a:solidFill>
              <a:latin typeface="華康海報體 Std W9" pitchFamily="82" charset="-120"/>
              <a:ea typeface="華康海報體 Std W9" pitchFamily="82" charset="-120"/>
            </a:endParaRP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p:txBody>
          <a:bodyPr/>
          <a:lstStyle/>
          <a:p>
            <a:r>
              <a:rPr altLang="en-US" dirty="0" smtClean="0">
                <a:solidFill>
                  <a:srgbClr val="FFFF00"/>
                </a:solidFill>
              </a:rPr>
              <a:t>繁星分發舉例：假設台大財金取</a:t>
            </a:r>
            <a:r>
              <a:rPr lang="en-US" altLang="zh-TW" dirty="0" smtClean="0">
                <a:solidFill>
                  <a:srgbClr val="FFFF00"/>
                </a:solidFill>
              </a:rPr>
              <a:t>2</a:t>
            </a:r>
            <a:r>
              <a:rPr altLang="en-US" dirty="0" smtClean="0">
                <a:solidFill>
                  <a:srgbClr val="FFFF00"/>
                </a:solidFill>
              </a:rPr>
              <a:t>名</a:t>
            </a:r>
            <a:endParaRPr lang="zh-TW" altLang="en-US" dirty="0">
              <a:solidFill>
                <a:srgbClr val="FFFF00"/>
              </a:solidFill>
            </a:endParaRPr>
          </a:p>
        </p:txBody>
      </p:sp>
      <p:sp>
        <p:nvSpPr>
          <p:cNvPr id="4" name="內容版面配置區 3"/>
          <p:cNvSpPr>
            <a:spLocks noGrp="1"/>
          </p:cNvSpPr>
          <p:nvPr>
            <p:ph idx="1"/>
          </p:nvPr>
        </p:nvSpPr>
        <p:spPr/>
        <p:txBody>
          <a:bodyPr/>
          <a:lstStyle/>
          <a:p>
            <a:endParaRPr lang="zh-TW" altLang="en-US"/>
          </a:p>
        </p:txBody>
      </p:sp>
      <p:graphicFrame>
        <p:nvGraphicFramePr>
          <p:cNvPr id="5" name="內容版面配置區 3"/>
          <p:cNvGraphicFramePr>
            <a:graphicFrameLocks/>
          </p:cNvGraphicFramePr>
          <p:nvPr>
            <p:extLst>
              <p:ext uri="{D42A27DB-BD31-4B8C-83A1-F6EECF244321}">
                <p14:modId xmlns:p14="http://schemas.microsoft.com/office/powerpoint/2010/main" val="504247352"/>
              </p:ext>
            </p:extLst>
          </p:nvPr>
        </p:nvGraphicFramePr>
        <p:xfrm>
          <a:off x="169863" y="1268413"/>
          <a:ext cx="8866187" cy="4594860"/>
        </p:xfrm>
        <a:graphic>
          <a:graphicData uri="http://schemas.openxmlformats.org/drawingml/2006/table">
            <a:tbl>
              <a:tblPr/>
              <a:tblGrid>
                <a:gridCol w="808037"/>
                <a:gridCol w="1408113"/>
                <a:gridCol w="1108075"/>
                <a:gridCol w="1109662"/>
                <a:gridCol w="1108075"/>
                <a:gridCol w="1108075"/>
                <a:gridCol w="1108075"/>
                <a:gridCol w="1108075"/>
              </a:tblGrid>
              <a:tr h="4318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zh-TW" altLang="zh-TW" sz="2300" b="1" i="0" u="none" strike="noStrike" cap="none" normalizeH="0" baseline="0" dirty="0" smtClean="0">
                        <a:ln>
                          <a:noFill/>
                        </a:ln>
                        <a:solidFill>
                          <a:srgbClr val="FFFFFF"/>
                        </a:solidFill>
                        <a:effectLst/>
                        <a:latin typeface="Arial" charset="0"/>
                        <a:ea typeface="微軟正黑體" pitchFamily="34" charset="-12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300" b="1" i="0" u="none" strike="noStrike" cap="none" normalizeH="0" baseline="0" smtClean="0">
                          <a:ln>
                            <a:noFill/>
                          </a:ln>
                          <a:solidFill>
                            <a:srgbClr val="FFFFFF"/>
                          </a:solidFill>
                          <a:effectLst/>
                          <a:latin typeface="Arial" charset="0"/>
                          <a:ea typeface="微軟正黑體" pitchFamily="34" charset="-120"/>
                        </a:rPr>
                        <a:t>比序一</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300" b="1" i="0" u="none" strike="noStrike" cap="none" normalizeH="0" baseline="0" dirty="0" smtClean="0">
                          <a:ln>
                            <a:noFill/>
                          </a:ln>
                          <a:solidFill>
                            <a:srgbClr val="FFFFFF"/>
                          </a:solidFill>
                          <a:effectLst/>
                          <a:latin typeface="Arial" charset="0"/>
                          <a:ea typeface="微軟正黑體" pitchFamily="34" charset="-120"/>
                        </a:rPr>
                        <a:t>比序二</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300" b="1" i="0" u="none" strike="noStrike" cap="none" normalizeH="0" baseline="0" dirty="0" smtClean="0">
                          <a:ln>
                            <a:noFill/>
                          </a:ln>
                          <a:solidFill>
                            <a:srgbClr val="FFFFFF"/>
                          </a:solidFill>
                          <a:effectLst/>
                          <a:latin typeface="Arial" charset="0"/>
                          <a:ea typeface="微軟正黑體" pitchFamily="34" charset="-120"/>
                        </a:rPr>
                        <a:t>比序三</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300" b="1" i="0" u="none" strike="noStrike" cap="none" normalizeH="0" baseline="0" smtClean="0">
                          <a:ln>
                            <a:noFill/>
                          </a:ln>
                          <a:solidFill>
                            <a:srgbClr val="FFFFFF"/>
                          </a:solidFill>
                          <a:effectLst/>
                          <a:latin typeface="Arial" charset="0"/>
                          <a:ea typeface="微軟正黑體" pitchFamily="34" charset="-120"/>
                        </a:rPr>
                        <a:t>比序四</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300" b="1" i="0" u="none" strike="noStrike" cap="none" normalizeH="0" baseline="0" smtClean="0">
                          <a:ln>
                            <a:noFill/>
                          </a:ln>
                          <a:solidFill>
                            <a:srgbClr val="FFFFFF"/>
                          </a:solidFill>
                          <a:effectLst/>
                          <a:latin typeface="Arial" charset="0"/>
                          <a:ea typeface="微軟正黑體" pitchFamily="34" charset="-120"/>
                        </a:rPr>
                        <a:t>比序五</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300" b="1" i="0" u="none" strike="noStrike" cap="none" normalizeH="0" baseline="0" smtClean="0">
                          <a:ln>
                            <a:noFill/>
                          </a:ln>
                          <a:solidFill>
                            <a:srgbClr val="FFFFFF"/>
                          </a:solidFill>
                          <a:effectLst/>
                          <a:latin typeface="Arial" charset="0"/>
                          <a:ea typeface="微軟正黑體" pitchFamily="34" charset="-120"/>
                        </a:rPr>
                        <a:t>比序六</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300" b="1" i="0" u="none" strike="noStrike" cap="none" normalizeH="0" baseline="0" smtClean="0">
                          <a:ln>
                            <a:noFill/>
                          </a:ln>
                          <a:solidFill>
                            <a:srgbClr val="FFFFFF"/>
                          </a:solidFill>
                          <a:effectLst/>
                          <a:latin typeface="Arial" charset="0"/>
                          <a:ea typeface="微軟正黑體" pitchFamily="34" charset="-120"/>
                        </a:rPr>
                        <a:t>比序七</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565150">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zh-TW" altLang="zh-TW" sz="1800" b="1" i="0" u="none" strike="noStrike" cap="none" normalizeH="0" baseline="0" dirty="0" smtClean="0">
                        <a:ln>
                          <a:noFill/>
                        </a:ln>
                        <a:solidFill>
                          <a:srgbClr val="000000"/>
                        </a:solidFill>
                        <a:effectLst/>
                        <a:latin typeface="Arial" charset="0"/>
                        <a:ea typeface="微軟正黑體" pitchFamily="34" charset="-12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200" b="1" i="0" u="none" strike="noStrike" cap="none" normalizeH="0" baseline="0" smtClean="0">
                          <a:ln>
                            <a:noFill/>
                          </a:ln>
                          <a:solidFill>
                            <a:srgbClr val="000000"/>
                          </a:solidFill>
                          <a:effectLst/>
                          <a:latin typeface="Arial" charset="0"/>
                          <a:ea typeface="微軟正黑體" pitchFamily="34" charset="-120"/>
                        </a:rPr>
                        <a:t>在校總成績百分比</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200" b="1" i="0" u="none" strike="noStrike" cap="none" normalizeH="0" baseline="0" dirty="0" smtClean="0">
                          <a:ln>
                            <a:noFill/>
                          </a:ln>
                          <a:solidFill>
                            <a:srgbClr val="000000"/>
                          </a:solidFill>
                          <a:effectLst/>
                          <a:latin typeface="Arial" charset="0"/>
                          <a:ea typeface="微軟正黑體" pitchFamily="34" charset="-120"/>
                        </a:rPr>
                        <a:t>學測總級分</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200" b="1" i="0" u="none" strike="noStrike" cap="none" normalizeH="0" baseline="0" dirty="0" smtClean="0">
                          <a:ln>
                            <a:noFill/>
                          </a:ln>
                          <a:solidFill>
                            <a:srgbClr val="000000"/>
                          </a:solidFill>
                          <a:effectLst/>
                          <a:latin typeface="Arial" charset="0"/>
                          <a:ea typeface="微軟正黑體" pitchFamily="34" charset="-120"/>
                        </a:rPr>
                        <a:t>學測數學級分</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200" b="1" i="0" u="none" strike="noStrike" cap="none" normalizeH="0" baseline="0" dirty="0" smtClean="0">
                          <a:ln>
                            <a:noFill/>
                          </a:ln>
                          <a:solidFill>
                            <a:srgbClr val="000000"/>
                          </a:solidFill>
                          <a:effectLst/>
                          <a:latin typeface="Arial" charset="0"/>
                          <a:ea typeface="微軟正黑體" pitchFamily="34" charset="-120"/>
                        </a:rPr>
                        <a:t>學測英文級分</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200" b="1" i="0" u="none" strike="noStrike" cap="none" normalizeH="0" baseline="0" dirty="0" smtClean="0">
                          <a:ln>
                            <a:noFill/>
                          </a:ln>
                          <a:solidFill>
                            <a:srgbClr val="000000"/>
                          </a:solidFill>
                          <a:effectLst/>
                          <a:latin typeface="Arial" charset="0"/>
                          <a:ea typeface="微軟正黑體" pitchFamily="34" charset="-120"/>
                        </a:rPr>
                        <a:t>學測國文級分</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200" b="1" i="0" u="none" strike="noStrike" cap="none" normalizeH="0" baseline="0" dirty="0" smtClean="0">
                          <a:ln>
                            <a:noFill/>
                          </a:ln>
                          <a:solidFill>
                            <a:srgbClr val="000000"/>
                          </a:solidFill>
                          <a:effectLst/>
                          <a:latin typeface="Arial" charset="0"/>
                          <a:ea typeface="微軟正黑體" pitchFamily="34" charset="-120"/>
                        </a:rPr>
                        <a:t>數學在校校排</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200" b="1" i="0" u="none" strike="noStrike" cap="none" normalizeH="0" baseline="0" dirty="0" smtClean="0">
                          <a:ln>
                            <a:noFill/>
                          </a:ln>
                          <a:solidFill>
                            <a:srgbClr val="000000"/>
                          </a:solidFill>
                          <a:effectLst/>
                          <a:latin typeface="Arial" charset="0"/>
                          <a:ea typeface="微軟正黑體" pitchFamily="34" charset="-120"/>
                        </a:rPr>
                        <a:t>英文在校校排</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r>
              <a:tr h="56515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400" b="1" i="0" u="none" strike="noStrike" cap="none" normalizeH="0" baseline="0" dirty="0" smtClean="0">
                          <a:ln>
                            <a:noFill/>
                          </a:ln>
                          <a:solidFill>
                            <a:srgbClr val="000000"/>
                          </a:solidFill>
                          <a:effectLst/>
                          <a:latin typeface="Arial" charset="0"/>
                          <a:ea typeface="微軟正黑體" pitchFamily="34" charset="-120"/>
                        </a:rPr>
                        <a:t>米奇</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1" i="0" u="none" strike="noStrike" cap="none" normalizeH="0" baseline="0" dirty="0" smtClean="0">
                          <a:ln>
                            <a:noFill/>
                          </a:ln>
                          <a:solidFill>
                            <a:srgbClr val="000000"/>
                          </a:solidFill>
                          <a:effectLst/>
                          <a:latin typeface="Arial" charset="0"/>
                          <a:ea typeface="微軟正黑體" pitchFamily="34" charset="-120"/>
                        </a:rPr>
                        <a:t>1%</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1" i="0" u="none" strike="noStrike" cap="none" normalizeH="0" baseline="0" dirty="0" smtClean="0">
                          <a:ln>
                            <a:noFill/>
                          </a:ln>
                          <a:solidFill>
                            <a:srgbClr val="000000"/>
                          </a:solidFill>
                          <a:effectLst/>
                          <a:latin typeface="Arial" charset="0"/>
                          <a:ea typeface="微軟正黑體" pitchFamily="34" charset="-120"/>
                        </a:rPr>
                        <a:t>70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1" i="0" u="none" strike="noStrike" cap="none" normalizeH="0" baseline="0" dirty="0" smtClean="0">
                          <a:ln>
                            <a:noFill/>
                          </a:ln>
                          <a:solidFill>
                            <a:srgbClr val="000000"/>
                          </a:solidFill>
                          <a:effectLst/>
                          <a:latin typeface="Arial" charset="0"/>
                          <a:ea typeface="微軟正黑體" pitchFamily="34" charset="-120"/>
                        </a:rPr>
                        <a:t>13</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1" i="0" u="none" strike="noStrike" cap="none" normalizeH="0" baseline="0" dirty="0" smtClean="0">
                          <a:ln>
                            <a:noFill/>
                          </a:ln>
                          <a:solidFill>
                            <a:srgbClr val="000000"/>
                          </a:solidFill>
                          <a:effectLst/>
                          <a:latin typeface="Arial" charset="0"/>
                          <a:ea typeface="微軟正黑體" pitchFamily="34" charset="-120"/>
                        </a:rPr>
                        <a:t>14</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1" i="0" u="none" strike="noStrike" cap="none" normalizeH="0" baseline="0" dirty="0" smtClean="0">
                          <a:ln>
                            <a:noFill/>
                          </a:ln>
                          <a:solidFill>
                            <a:srgbClr val="000000"/>
                          </a:solidFill>
                          <a:effectLst/>
                          <a:latin typeface="Arial" charset="0"/>
                          <a:ea typeface="微軟正黑體" pitchFamily="34" charset="-120"/>
                        </a:rPr>
                        <a:t>15</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1" i="0" u="none" strike="noStrike" cap="none" normalizeH="0" baseline="0" dirty="0" smtClean="0">
                          <a:ln>
                            <a:noFill/>
                          </a:ln>
                          <a:solidFill>
                            <a:srgbClr val="000000"/>
                          </a:solidFill>
                          <a:effectLst/>
                          <a:latin typeface="Arial" charset="0"/>
                          <a:ea typeface="微軟正黑體" pitchFamily="34" charset="-120"/>
                        </a:rPr>
                        <a:t>2%</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1" i="0" u="none" strike="noStrike" cap="none" normalizeH="0" baseline="0" dirty="0" smtClean="0">
                          <a:ln>
                            <a:noFill/>
                          </a:ln>
                          <a:solidFill>
                            <a:srgbClr val="000000"/>
                          </a:solidFill>
                          <a:effectLst/>
                          <a:latin typeface="Arial" charset="0"/>
                          <a:ea typeface="微軟正黑體" pitchFamily="34" charset="-120"/>
                        </a:rPr>
                        <a:t>1%</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r>
              <a:tr h="56515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400" b="1" i="0" u="none" strike="noStrike" cap="none" normalizeH="0" baseline="0" dirty="0" smtClean="0">
                          <a:ln>
                            <a:noFill/>
                          </a:ln>
                          <a:solidFill>
                            <a:srgbClr val="000000"/>
                          </a:solidFill>
                          <a:effectLst/>
                          <a:latin typeface="Arial" charset="0"/>
                          <a:ea typeface="微軟正黑體" pitchFamily="34" charset="-120"/>
                        </a:rPr>
                        <a:t>米妮</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1" i="0" u="none" strike="noStrike" cap="none" normalizeH="0" baseline="0" dirty="0" smtClean="0">
                          <a:ln>
                            <a:noFill/>
                          </a:ln>
                          <a:solidFill>
                            <a:srgbClr val="000000"/>
                          </a:solidFill>
                          <a:effectLst/>
                          <a:latin typeface="Arial" charset="0"/>
                          <a:ea typeface="微軟正黑體" pitchFamily="34" charset="-120"/>
                        </a:rPr>
                        <a:t>2%</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1" i="0" u="none" strike="noStrike" cap="none" normalizeH="0" baseline="0" dirty="0" smtClean="0">
                          <a:ln>
                            <a:noFill/>
                          </a:ln>
                          <a:solidFill>
                            <a:srgbClr val="000000"/>
                          </a:solidFill>
                          <a:effectLst/>
                          <a:latin typeface="Arial" charset="0"/>
                          <a:ea typeface="微軟正黑體" pitchFamily="34" charset="-120"/>
                        </a:rPr>
                        <a:t>72</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1" i="0" u="none" strike="noStrike" cap="none" normalizeH="0" baseline="0" dirty="0" smtClean="0">
                          <a:ln>
                            <a:noFill/>
                          </a:ln>
                          <a:solidFill>
                            <a:srgbClr val="000000"/>
                          </a:solidFill>
                          <a:effectLst/>
                          <a:latin typeface="Arial" charset="0"/>
                          <a:ea typeface="微軟正黑體" pitchFamily="34" charset="-120"/>
                        </a:rPr>
                        <a:t>14</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1" i="0" u="none" strike="noStrike" cap="none" normalizeH="0" baseline="0" smtClean="0">
                          <a:ln>
                            <a:noFill/>
                          </a:ln>
                          <a:solidFill>
                            <a:srgbClr val="000000"/>
                          </a:solidFill>
                          <a:effectLst/>
                          <a:latin typeface="Arial" charset="0"/>
                          <a:ea typeface="微軟正黑體" pitchFamily="34" charset="-120"/>
                        </a:rPr>
                        <a:t>15</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1" i="0" u="none" strike="noStrike" cap="none" normalizeH="0" baseline="0" dirty="0" smtClean="0">
                          <a:ln>
                            <a:noFill/>
                          </a:ln>
                          <a:solidFill>
                            <a:srgbClr val="000000"/>
                          </a:solidFill>
                          <a:effectLst/>
                          <a:latin typeface="Arial" charset="0"/>
                          <a:ea typeface="微軟正黑體" pitchFamily="34" charset="-120"/>
                        </a:rPr>
                        <a:t>13</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1" i="0" u="none" strike="noStrike" cap="none" normalizeH="0" baseline="0" smtClean="0">
                          <a:ln>
                            <a:noFill/>
                          </a:ln>
                          <a:solidFill>
                            <a:srgbClr val="000000"/>
                          </a:solidFill>
                          <a:effectLst/>
                          <a:latin typeface="Arial" charset="0"/>
                          <a:ea typeface="微軟正黑體" pitchFamily="34" charset="-120"/>
                        </a:rPr>
                        <a:t>1%</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1" i="0" u="none" strike="noStrike" cap="none" normalizeH="0" baseline="0" dirty="0" smtClean="0">
                          <a:ln>
                            <a:noFill/>
                          </a:ln>
                          <a:solidFill>
                            <a:srgbClr val="000000"/>
                          </a:solidFill>
                          <a:effectLst/>
                          <a:latin typeface="Arial" charset="0"/>
                          <a:ea typeface="微軟正黑體" pitchFamily="34" charset="-120"/>
                        </a:rPr>
                        <a:t>3%</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r>
              <a:tr h="56515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400" b="1" i="0" u="none" strike="noStrike" cap="none" normalizeH="0" baseline="0" dirty="0" smtClean="0">
                          <a:ln>
                            <a:noFill/>
                          </a:ln>
                          <a:solidFill>
                            <a:srgbClr val="000000"/>
                          </a:solidFill>
                          <a:effectLst/>
                          <a:latin typeface="Arial" charset="0"/>
                          <a:ea typeface="微軟正黑體" pitchFamily="34" charset="-120"/>
                        </a:rPr>
                        <a:t>維尼</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1" i="0" u="none" strike="noStrike" cap="none" normalizeH="0" baseline="0" dirty="0" smtClean="0">
                          <a:ln>
                            <a:noFill/>
                          </a:ln>
                          <a:solidFill>
                            <a:srgbClr val="000000"/>
                          </a:solidFill>
                          <a:effectLst/>
                          <a:latin typeface="Arial" charset="0"/>
                          <a:ea typeface="微軟正黑體" pitchFamily="34" charset="-120"/>
                        </a:rPr>
                        <a:t>2%</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1" i="0" u="none" strike="noStrike" cap="none" normalizeH="0" baseline="0" dirty="0" smtClean="0">
                          <a:ln>
                            <a:noFill/>
                          </a:ln>
                          <a:solidFill>
                            <a:srgbClr val="000000"/>
                          </a:solidFill>
                          <a:effectLst/>
                          <a:latin typeface="Arial" charset="0"/>
                          <a:ea typeface="微軟正黑體" pitchFamily="34" charset="-120"/>
                        </a:rPr>
                        <a:t>73</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1" i="0" u="none" strike="noStrike" cap="none" normalizeH="0" baseline="0" dirty="0" smtClean="0">
                          <a:ln>
                            <a:noFill/>
                          </a:ln>
                          <a:solidFill>
                            <a:srgbClr val="000000"/>
                          </a:solidFill>
                          <a:effectLst/>
                          <a:latin typeface="Arial" charset="0"/>
                          <a:ea typeface="微軟正黑體" pitchFamily="34" charset="-120"/>
                        </a:rPr>
                        <a:t>10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1" i="0" u="none" strike="noStrike" cap="none" normalizeH="0" baseline="0" smtClean="0">
                          <a:ln>
                            <a:noFill/>
                          </a:ln>
                          <a:solidFill>
                            <a:srgbClr val="000000"/>
                          </a:solidFill>
                          <a:effectLst/>
                          <a:latin typeface="Arial" charset="0"/>
                          <a:ea typeface="微軟正黑體" pitchFamily="34" charset="-120"/>
                        </a:rPr>
                        <a:t>11</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1" i="0" u="none" strike="noStrike" cap="none" normalizeH="0" baseline="0" dirty="0" smtClean="0">
                          <a:ln>
                            <a:noFill/>
                          </a:ln>
                          <a:solidFill>
                            <a:srgbClr val="000000"/>
                          </a:solidFill>
                          <a:effectLst/>
                          <a:latin typeface="Arial" charset="0"/>
                          <a:ea typeface="微軟正黑體" pitchFamily="34" charset="-120"/>
                        </a:rPr>
                        <a:t>15</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1" i="0" u="none" strike="noStrike" cap="none" normalizeH="0" baseline="0" smtClean="0">
                          <a:ln>
                            <a:noFill/>
                          </a:ln>
                          <a:solidFill>
                            <a:srgbClr val="000000"/>
                          </a:solidFill>
                          <a:effectLst/>
                          <a:latin typeface="Arial" charset="0"/>
                          <a:ea typeface="微軟正黑體" pitchFamily="34" charset="-120"/>
                        </a:rPr>
                        <a:t>2%</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1" i="0" u="none" strike="noStrike" cap="none" normalizeH="0" baseline="0" dirty="0" smtClean="0">
                          <a:ln>
                            <a:noFill/>
                          </a:ln>
                          <a:solidFill>
                            <a:srgbClr val="000000"/>
                          </a:solidFill>
                          <a:effectLst/>
                          <a:latin typeface="Arial" charset="0"/>
                          <a:ea typeface="微軟正黑體" pitchFamily="34" charset="-120"/>
                        </a:rPr>
                        <a:t>5%</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r>
              <a:tr h="56515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400" b="1" i="0" u="none" strike="noStrike" cap="none" normalizeH="0" baseline="0" dirty="0" smtClean="0">
                          <a:ln>
                            <a:noFill/>
                          </a:ln>
                          <a:solidFill>
                            <a:srgbClr val="000000"/>
                          </a:solidFill>
                          <a:effectLst/>
                          <a:latin typeface="Arial" charset="0"/>
                          <a:ea typeface="微軟正黑體" pitchFamily="34" charset="-120"/>
                        </a:rPr>
                        <a:t>高飛</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1" i="0" u="none" strike="noStrike" cap="none" normalizeH="0" baseline="0" dirty="0" smtClean="0">
                          <a:ln>
                            <a:noFill/>
                          </a:ln>
                          <a:solidFill>
                            <a:srgbClr val="000000"/>
                          </a:solidFill>
                          <a:effectLst/>
                          <a:latin typeface="Arial" charset="0"/>
                          <a:ea typeface="微軟正黑體" pitchFamily="34" charset="-120"/>
                        </a:rPr>
                        <a:t>3%</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1" i="0" u="none" strike="noStrike" cap="none" normalizeH="0" baseline="0" dirty="0" smtClean="0">
                          <a:ln>
                            <a:noFill/>
                          </a:ln>
                          <a:solidFill>
                            <a:srgbClr val="000000"/>
                          </a:solidFill>
                          <a:effectLst/>
                          <a:latin typeface="Arial" charset="0"/>
                          <a:ea typeface="微軟正黑體" pitchFamily="34" charset="-120"/>
                        </a:rPr>
                        <a:t>73</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1" i="0" u="none" strike="noStrike" cap="none" normalizeH="0" baseline="0" dirty="0" smtClean="0">
                          <a:ln>
                            <a:noFill/>
                          </a:ln>
                          <a:solidFill>
                            <a:srgbClr val="000000"/>
                          </a:solidFill>
                          <a:effectLst/>
                          <a:latin typeface="Arial" charset="0"/>
                          <a:ea typeface="微軟正黑體" pitchFamily="34" charset="-120"/>
                        </a:rPr>
                        <a:t>15</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1" i="0" u="none" strike="noStrike" cap="none" normalizeH="0" baseline="0" smtClean="0">
                          <a:ln>
                            <a:noFill/>
                          </a:ln>
                          <a:solidFill>
                            <a:srgbClr val="000000"/>
                          </a:solidFill>
                          <a:effectLst/>
                          <a:latin typeface="Arial" charset="0"/>
                          <a:ea typeface="微軟正黑體" pitchFamily="34" charset="-120"/>
                        </a:rPr>
                        <a:t>10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1" i="0" u="none" strike="noStrike" cap="none" normalizeH="0" baseline="0" dirty="0" smtClean="0">
                          <a:ln>
                            <a:noFill/>
                          </a:ln>
                          <a:solidFill>
                            <a:srgbClr val="000000"/>
                          </a:solidFill>
                          <a:effectLst/>
                          <a:latin typeface="Arial" charset="0"/>
                          <a:ea typeface="微軟正黑體" pitchFamily="34" charset="-120"/>
                        </a:rPr>
                        <a:t>14</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1" i="0" u="none" strike="noStrike" cap="none" normalizeH="0" baseline="0" smtClean="0">
                          <a:ln>
                            <a:noFill/>
                          </a:ln>
                          <a:solidFill>
                            <a:srgbClr val="000000"/>
                          </a:solidFill>
                          <a:effectLst/>
                          <a:latin typeface="Arial" charset="0"/>
                          <a:ea typeface="微軟正黑體" pitchFamily="34" charset="-120"/>
                        </a:rPr>
                        <a:t>1%</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1" i="0" u="none" strike="noStrike" cap="none" normalizeH="0" baseline="0" dirty="0" smtClean="0">
                          <a:ln>
                            <a:noFill/>
                          </a:ln>
                          <a:solidFill>
                            <a:srgbClr val="000000"/>
                          </a:solidFill>
                          <a:effectLst/>
                          <a:latin typeface="Arial" charset="0"/>
                          <a:ea typeface="微軟正黑體" pitchFamily="34" charset="-120"/>
                        </a:rPr>
                        <a:t>2%</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r>
              <a:tr h="56515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400" b="1" i="0" u="none" strike="noStrike" cap="none" normalizeH="0" baseline="0" dirty="0" smtClean="0">
                          <a:ln>
                            <a:noFill/>
                          </a:ln>
                          <a:solidFill>
                            <a:srgbClr val="000000"/>
                          </a:solidFill>
                          <a:effectLst/>
                          <a:latin typeface="Arial" charset="0"/>
                          <a:ea typeface="微軟正黑體" pitchFamily="34" charset="-120"/>
                        </a:rPr>
                        <a:t>辛巴</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1" i="0" u="none" strike="noStrike" cap="none" normalizeH="0" baseline="0" dirty="0" smtClean="0">
                          <a:ln>
                            <a:noFill/>
                          </a:ln>
                          <a:solidFill>
                            <a:srgbClr val="000000"/>
                          </a:solidFill>
                          <a:effectLst/>
                          <a:latin typeface="Arial" charset="0"/>
                          <a:ea typeface="微軟正黑體" pitchFamily="34" charset="-120"/>
                        </a:rPr>
                        <a:t>5%</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1" i="0" u="none" strike="noStrike" cap="none" normalizeH="0" baseline="0" dirty="0" smtClean="0">
                          <a:ln>
                            <a:noFill/>
                          </a:ln>
                          <a:solidFill>
                            <a:srgbClr val="000000"/>
                          </a:solidFill>
                          <a:effectLst/>
                          <a:latin typeface="Arial" charset="0"/>
                          <a:ea typeface="微軟正黑體" pitchFamily="34" charset="-120"/>
                        </a:rPr>
                        <a:t>75</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1" i="0" u="none" strike="noStrike" cap="none" normalizeH="0" baseline="0" dirty="0" smtClean="0">
                          <a:ln>
                            <a:noFill/>
                          </a:ln>
                          <a:solidFill>
                            <a:srgbClr val="000000"/>
                          </a:solidFill>
                          <a:effectLst/>
                          <a:latin typeface="Arial" charset="0"/>
                          <a:ea typeface="微軟正黑體" pitchFamily="34" charset="-120"/>
                        </a:rPr>
                        <a:t>15</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1" i="0" u="none" strike="noStrike" cap="none" normalizeH="0" baseline="0" dirty="0" smtClean="0">
                          <a:ln>
                            <a:noFill/>
                          </a:ln>
                          <a:solidFill>
                            <a:srgbClr val="000000"/>
                          </a:solidFill>
                          <a:effectLst/>
                          <a:latin typeface="Arial" charset="0"/>
                          <a:ea typeface="微軟正黑體" pitchFamily="34" charset="-120"/>
                        </a:rPr>
                        <a:t>15</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1" i="0" u="none" strike="noStrike" cap="none" normalizeH="0" baseline="0" dirty="0" smtClean="0">
                          <a:ln>
                            <a:noFill/>
                          </a:ln>
                          <a:solidFill>
                            <a:srgbClr val="000000"/>
                          </a:solidFill>
                          <a:effectLst/>
                          <a:latin typeface="Arial" charset="0"/>
                          <a:ea typeface="微軟正黑體" pitchFamily="34" charset="-120"/>
                        </a:rPr>
                        <a:t>15</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1" i="0" u="none" strike="noStrike" cap="none" normalizeH="0" baseline="0" smtClean="0">
                          <a:ln>
                            <a:noFill/>
                          </a:ln>
                          <a:solidFill>
                            <a:srgbClr val="000000"/>
                          </a:solidFill>
                          <a:effectLst/>
                          <a:latin typeface="Arial" charset="0"/>
                          <a:ea typeface="微軟正黑體" pitchFamily="34" charset="-120"/>
                        </a:rPr>
                        <a:t>3%</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1" i="0" u="none" strike="noStrike" cap="none" normalizeH="0" baseline="0" dirty="0" smtClean="0">
                          <a:ln>
                            <a:noFill/>
                          </a:ln>
                          <a:solidFill>
                            <a:srgbClr val="000000"/>
                          </a:solidFill>
                          <a:effectLst/>
                          <a:latin typeface="Arial" charset="0"/>
                          <a:ea typeface="微軟正黑體" pitchFamily="34" charset="-120"/>
                        </a:rPr>
                        <a:t>4%</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r>
              <a:tr h="56515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400" b="1" i="0" u="none" strike="noStrike" cap="none" normalizeH="0" baseline="0" dirty="0" smtClean="0">
                          <a:ln>
                            <a:noFill/>
                          </a:ln>
                          <a:solidFill>
                            <a:srgbClr val="000000"/>
                          </a:solidFill>
                          <a:effectLst/>
                          <a:latin typeface="Arial" charset="0"/>
                          <a:ea typeface="微軟正黑體" pitchFamily="34" charset="-120"/>
                        </a:rPr>
                        <a:t>胡迪</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1" i="0" u="none" strike="noStrike" cap="none" normalizeH="0" baseline="0" dirty="0" smtClean="0">
                          <a:ln>
                            <a:noFill/>
                          </a:ln>
                          <a:solidFill>
                            <a:srgbClr val="000000"/>
                          </a:solidFill>
                          <a:effectLst/>
                          <a:latin typeface="Arial" charset="0"/>
                          <a:ea typeface="微軟正黑體" pitchFamily="34" charset="-120"/>
                        </a:rPr>
                        <a:t>2%</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1" i="0" u="none" strike="noStrike" cap="none" normalizeH="0" baseline="0" dirty="0" smtClean="0">
                          <a:ln>
                            <a:noFill/>
                          </a:ln>
                          <a:solidFill>
                            <a:srgbClr val="000000"/>
                          </a:solidFill>
                          <a:effectLst/>
                          <a:latin typeface="Arial" charset="0"/>
                          <a:ea typeface="微軟正黑體" pitchFamily="34" charset="-120"/>
                        </a:rPr>
                        <a:t>69</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1" i="0" u="none" strike="noStrike" cap="none" normalizeH="0" baseline="0" dirty="0" smtClean="0">
                          <a:ln>
                            <a:noFill/>
                          </a:ln>
                          <a:solidFill>
                            <a:srgbClr val="000000"/>
                          </a:solidFill>
                          <a:effectLst/>
                          <a:latin typeface="Arial" charset="0"/>
                          <a:ea typeface="微軟正黑體" pitchFamily="34" charset="-120"/>
                        </a:rPr>
                        <a:t>14</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1" i="0" u="none" strike="noStrike" cap="none" normalizeH="0" baseline="0" dirty="0" smtClean="0">
                          <a:ln>
                            <a:noFill/>
                          </a:ln>
                          <a:solidFill>
                            <a:srgbClr val="000000"/>
                          </a:solidFill>
                          <a:effectLst/>
                          <a:latin typeface="Arial" charset="0"/>
                          <a:ea typeface="微軟正黑體" pitchFamily="34" charset="-120"/>
                        </a:rPr>
                        <a:t>13</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1" i="0" u="none" strike="noStrike" cap="none" normalizeH="0" baseline="0" dirty="0" smtClean="0">
                          <a:ln>
                            <a:noFill/>
                          </a:ln>
                          <a:solidFill>
                            <a:srgbClr val="000000"/>
                          </a:solidFill>
                          <a:effectLst/>
                          <a:latin typeface="Arial" charset="0"/>
                          <a:ea typeface="微軟正黑體" pitchFamily="34" charset="-120"/>
                        </a:rPr>
                        <a:t>12</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1" i="0" u="none" strike="noStrike" cap="none" normalizeH="0" baseline="0" dirty="0" smtClean="0">
                          <a:ln>
                            <a:noFill/>
                          </a:ln>
                          <a:solidFill>
                            <a:srgbClr val="000000"/>
                          </a:solidFill>
                          <a:effectLst/>
                          <a:latin typeface="Arial" charset="0"/>
                          <a:ea typeface="微軟正黑體" pitchFamily="34" charset="-120"/>
                        </a:rPr>
                        <a:t>3%</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1" i="0" u="none" strike="noStrike" cap="none" normalizeH="0" baseline="0" dirty="0" smtClean="0">
                          <a:ln>
                            <a:noFill/>
                          </a:ln>
                          <a:solidFill>
                            <a:srgbClr val="000000"/>
                          </a:solidFill>
                          <a:effectLst/>
                          <a:latin typeface="Arial" charset="0"/>
                          <a:ea typeface="微軟正黑體" pitchFamily="34" charset="-120"/>
                        </a:rPr>
                        <a:t>3%</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r>
            </a:tbl>
          </a:graphicData>
        </a:graphic>
      </p:graphicFrame>
      <p:sp>
        <p:nvSpPr>
          <p:cNvPr id="6" name="矩形 5"/>
          <p:cNvSpPr/>
          <p:nvPr/>
        </p:nvSpPr>
        <p:spPr>
          <a:xfrm>
            <a:off x="971550" y="1268413"/>
            <a:ext cx="1368425" cy="4608512"/>
          </a:xfrm>
          <a:prstGeom prst="rect">
            <a:avLst/>
          </a:prstGeom>
          <a:solidFill>
            <a:srgbClr val="FFFF00">
              <a:alpha val="2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7" name="矩形 6"/>
          <p:cNvSpPr/>
          <p:nvPr/>
        </p:nvSpPr>
        <p:spPr>
          <a:xfrm>
            <a:off x="179388" y="2420938"/>
            <a:ext cx="2232025" cy="576262"/>
          </a:xfrm>
          <a:prstGeom prst="rect">
            <a:avLst/>
          </a:prstGeom>
          <a:solidFill>
            <a:srgbClr val="FF0000">
              <a:alpha val="2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p:txBody>
          <a:bodyPr/>
          <a:lstStyle/>
          <a:p>
            <a:r>
              <a:rPr altLang="en-US" dirty="0" smtClean="0">
                <a:solidFill>
                  <a:srgbClr val="FFFF00"/>
                </a:solidFill>
              </a:rPr>
              <a:t>繁星分發舉例：假設台大財金取</a:t>
            </a:r>
            <a:r>
              <a:rPr lang="en-US" altLang="zh-TW" dirty="0" smtClean="0">
                <a:solidFill>
                  <a:srgbClr val="FFFF00"/>
                </a:solidFill>
              </a:rPr>
              <a:t>2</a:t>
            </a:r>
            <a:r>
              <a:rPr altLang="en-US" dirty="0" smtClean="0">
                <a:solidFill>
                  <a:srgbClr val="FFFF00"/>
                </a:solidFill>
              </a:rPr>
              <a:t>名</a:t>
            </a:r>
            <a:endParaRPr lang="zh-TW" altLang="en-US" dirty="0">
              <a:solidFill>
                <a:srgbClr val="FFFF00"/>
              </a:solidFill>
            </a:endParaRPr>
          </a:p>
        </p:txBody>
      </p:sp>
      <p:sp>
        <p:nvSpPr>
          <p:cNvPr id="4" name="內容版面配置區 3"/>
          <p:cNvSpPr>
            <a:spLocks noGrp="1"/>
          </p:cNvSpPr>
          <p:nvPr>
            <p:ph idx="1"/>
          </p:nvPr>
        </p:nvSpPr>
        <p:spPr/>
        <p:txBody>
          <a:bodyPr/>
          <a:lstStyle/>
          <a:p>
            <a:endParaRPr lang="zh-TW" altLang="en-US"/>
          </a:p>
        </p:txBody>
      </p:sp>
      <p:graphicFrame>
        <p:nvGraphicFramePr>
          <p:cNvPr id="5" name="內容版面配置區 3"/>
          <p:cNvGraphicFramePr>
            <a:graphicFrameLocks/>
          </p:cNvGraphicFramePr>
          <p:nvPr/>
        </p:nvGraphicFramePr>
        <p:xfrm>
          <a:off x="169863" y="1268413"/>
          <a:ext cx="8866187" cy="4594860"/>
        </p:xfrm>
        <a:graphic>
          <a:graphicData uri="http://schemas.openxmlformats.org/drawingml/2006/table">
            <a:tbl>
              <a:tblPr/>
              <a:tblGrid>
                <a:gridCol w="808037"/>
                <a:gridCol w="1408113"/>
                <a:gridCol w="1108075"/>
                <a:gridCol w="1109662"/>
                <a:gridCol w="1108075"/>
                <a:gridCol w="1108075"/>
                <a:gridCol w="1108075"/>
                <a:gridCol w="1108075"/>
              </a:tblGrid>
              <a:tr h="4318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zh-TW" altLang="zh-TW" sz="2300" b="1" i="0" u="none" strike="noStrike" cap="none" normalizeH="0" baseline="0" dirty="0" smtClean="0">
                        <a:ln>
                          <a:noFill/>
                        </a:ln>
                        <a:solidFill>
                          <a:srgbClr val="FFFFFF"/>
                        </a:solidFill>
                        <a:effectLst/>
                        <a:latin typeface="Arial" charset="0"/>
                        <a:ea typeface="微軟正黑體" pitchFamily="34" charset="-12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300" b="1" i="0" u="none" strike="noStrike" cap="none" normalizeH="0" baseline="0" smtClean="0">
                          <a:ln>
                            <a:noFill/>
                          </a:ln>
                          <a:solidFill>
                            <a:srgbClr val="FFFFFF"/>
                          </a:solidFill>
                          <a:effectLst/>
                          <a:latin typeface="Arial" charset="0"/>
                          <a:ea typeface="微軟正黑體" pitchFamily="34" charset="-120"/>
                        </a:rPr>
                        <a:t>比序一</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300" b="1" i="0" u="none" strike="noStrike" cap="none" normalizeH="0" baseline="0" dirty="0" smtClean="0">
                          <a:ln>
                            <a:noFill/>
                          </a:ln>
                          <a:solidFill>
                            <a:srgbClr val="FFFFFF"/>
                          </a:solidFill>
                          <a:effectLst/>
                          <a:latin typeface="Arial" charset="0"/>
                          <a:ea typeface="微軟正黑體" pitchFamily="34" charset="-120"/>
                        </a:rPr>
                        <a:t>比序二</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300" b="1" i="0" u="none" strike="noStrike" cap="none" normalizeH="0" baseline="0" smtClean="0">
                          <a:ln>
                            <a:noFill/>
                          </a:ln>
                          <a:solidFill>
                            <a:srgbClr val="FFFFFF"/>
                          </a:solidFill>
                          <a:effectLst/>
                          <a:latin typeface="Arial" charset="0"/>
                          <a:ea typeface="微軟正黑體" pitchFamily="34" charset="-120"/>
                        </a:rPr>
                        <a:t>比序三</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300" b="1" i="0" u="none" strike="noStrike" cap="none" normalizeH="0" baseline="0" smtClean="0">
                          <a:ln>
                            <a:noFill/>
                          </a:ln>
                          <a:solidFill>
                            <a:srgbClr val="FFFFFF"/>
                          </a:solidFill>
                          <a:effectLst/>
                          <a:latin typeface="Arial" charset="0"/>
                          <a:ea typeface="微軟正黑體" pitchFamily="34" charset="-120"/>
                        </a:rPr>
                        <a:t>比序四</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300" b="1" i="0" u="none" strike="noStrike" cap="none" normalizeH="0" baseline="0" smtClean="0">
                          <a:ln>
                            <a:noFill/>
                          </a:ln>
                          <a:solidFill>
                            <a:srgbClr val="FFFFFF"/>
                          </a:solidFill>
                          <a:effectLst/>
                          <a:latin typeface="Arial" charset="0"/>
                          <a:ea typeface="微軟正黑體" pitchFamily="34" charset="-120"/>
                        </a:rPr>
                        <a:t>比序五</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300" b="1" i="0" u="none" strike="noStrike" cap="none" normalizeH="0" baseline="0" smtClean="0">
                          <a:ln>
                            <a:noFill/>
                          </a:ln>
                          <a:solidFill>
                            <a:srgbClr val="FFFFFF"/>
                          </a:solidFill>
                          <a:effectLst/>
                          <a:latin typeface="Arial" charset="0"/>
                          <a:ea typeface="微軟正黑體" pitchFamily="34" charset="-120"/>
                        </a:rPr>
                        <a:t>比序六</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300" b="1" i="0" u="none" strike="noStrike" cap="none" normalizeH="0" baseline="0" smtClean="0">
                          <a:ln>
                            <a:noFill/>
                          </a:ln>
                          <a:solidFill>
                            <a:srgbClr val="FFFFFF"/>
                          </a:solidFill>
                          <a:effectLst/>
                          <a:latin typeface="Arial" charset="0"/>
                          <a:ea typeface="微軟正黑體" pitchFamily="34" charset="-120"/>
                        </a:rPr>
                        <a:t>比序七</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565150">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zh-TW" altLang="zh-TW" sz="1800" b="1" i="0" u="none" strike="noStrike" cap="none" normalizeH="0" baseline="0" dirty="0" smtClean="0">
                        <a:ln>
                          <a:noFill/>
                        </a:ln>
                        <a:solidFill>
                          <a:srgbClr val="000000"/>
                        </a:solidFill>
                        <a:effectLst/>
                        <a:latin typeface="Arial" charset="0"/>
                        <a:ea typeface="微軟正黑體" pitchFamily="34" charset="-12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200" b="1" i="0" u="none" strike="noStrike" cap="none" normalizeH="0" baseline="0" smtClean="0">
                          <a:ln>
                            <a:noFill/>
                          </a:ln>
                          <a:solidFill>
                            <a:srgbClr val="000000"/>
                          </a:solidFill>
                          <a:effectLst/>
                          <a:latin typeface="Arial" charset="0"/>
                          <a:ea typeface="微軟正黑體" pitchFamily="34" charset="-120"/>
                        </a:rPr>
                        <a:t>在校總成績百分比</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200" b="1" i="0" u="none" strike="noStrike" cap="none" normalizeH="0" baseline="0" dirty="0" smtClean="0">
                          <a:ln>
                            <a:noFill/>
                          </a:ln>
                          <a:solidFill>
                            <a:srgbClr val="000000"/>
                          </a:solidFill>
                          <a:effectLst/>
                          <a:latin typeface="Arial" charset="0"/>
                          <a:ea typeface="微軟正黑體" pitchFamily="34" charset="-120"/>
                        </a:rPr>
                        <a:t>學測總級分</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200" b="1" i="0" u="none" strike="noStrike" cap="none" normalizeH="0" baseline="0" dirty="0" smtClean="0">
                          <a:ln>
                            <a:noFill/>
                          </a:ln>
                          <a:solidFill>
                            <a:srgbClr val="000000"/>
                          </a:solidFill>
                          <a:effectLst/>
                          <a:latin typeface="Arial" charset="0"/>
                          <a:ea typeface="微軟正黑體" pitchFamily="34" charset="-120"/>
                        </a:rPr>
                        <a:t>學測數學級分</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200" b="1" i="0" u="none" strike="noStrike" cap="none" normalizeH="0" baseline="0" dirty="0" smtClean="0">
                          <a:ln>
                            <a:noFill/>
                          </a:ln>
                          <a:solidFill>
                            <a:srgbClr val="000000"/>
                          </a:solidFill>
                          <a:effectLst/>
                          <a:latin typeface="Arial" charset="0"/>
                          <a:ea typeface="微軟正黑體" pitchFamily="34" charset="-120"/>
                        </a:rPr>
                        <a:t>學測英文級分</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200" b="1" i="0" u="none" strike="noStrike" cap="none" normalizeH="0" baseline="0" dirty="0" smtClean="0">
                          <a:ln>
                            <a:noFill/>
                          </a:ln>
                          <a:solidFill>
                            <a:srgbClr val="000000"/>
                          </a:solidFill>
                          <a:effectLst/>
                          <a:latin typeface="Arial" charset="0"/>
                          <a:ea typeface="微軟正黑體" pitchFamily="34" charset="-120"/>
                        </a:rPr>
                        <a:t>學測國文級分</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200" b="1" i="0" u="none" strike="noStrike" cap="none" normalizeH="0" baseline="0" dirty="0" smtClean="0">
                          <a:ln>
                            <a:noFill/>
                          </a:ln>
                          <a:solidFill>
                            <a:srgbClr val="000000"/>
                          </a:solidFill>
                          <a:effectLst/>
                          <a:latin typeface="Arial" charset="0"/>
                          <a:ea typeface="微軟正黑體" pitchFamily="34" charset="-120"/>
                        </a:rPr>
                        <a:t>數學在校校排</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200" b="1" i="0" u="none" strike="noStrike" cap="none" normalizeH="0" baseline="0" dirty="0" smtClean="0">
                          <a:ln>
                            <a:noFill/>
                          </a:ln>
                          <a:solidFill>
                            <a:srgbClr val="000000"/>
                          </a:solidFill>
                          <a:effectLst/>
                          <a:latin typeface="Arial" charset="0"/>
                          <a:ea typeface="微軟正黑體" pitchFamily="34" charset="-120"/>
                        </a:rPr>
                        <a:t>英文在校校排</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r>
              <a:tr h="56515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400" b="1" i="0" u="none" strike="noStrike" cap="none" normalizeH="0" baseline="0" dirty="0" smtClean="0">
                          <a:ln>
                            <a:noFill/>
                          </a:ln>
                          <a:solidFill>
                            <a:srgbClr val="000000"/>
                          </a:solidFill>
                          <a:effectLst/>
                          <a:latin typeface="Arial" charset="0"/>
                          <a:ea typeface="微軟正黑體" pitchFamily="34" charset="-120"/>
                        </a:rPr>
                        <a:t>米奇</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1" i="0" u="none" strike="noStrike" cap="none" normalizeH="0" baseline="0" dirty="0" smtClean="0">
                          <a:ln>
                            <a:noFill/>
                          </a:ln>
                          <a:solidFill>
                            <a:srgbClr val="000000"/>
                          </a:solidFill>
                          <a:effectLst/>
                          <a:latin typeface="Arial" charset="0"/>
                          <a:ea typeface="微軟正黑體" pitchFamily="34" charset="-120"/>
                        </a:rPr>
                        <a:t>1%</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1" i="0" u="none" strike="noStrike" cap="none" normalizeH="0" baseline="0" dirty="0" smtClean="0">
                          <a:ln>
                            <a:noFill/>
                          </a:ln>
                          <a:solidFill>
                            <a:srgbClr val="000000"/>
                          </a:solidFill>
                          <a:effectLst/>
                          <a:latin typeface="Arial" charset="0"/>
                          <a:ea typeface="微軟正黑體" pitchFamily="34" charset="-120"/>
                        </a:rPr>
                        <a:t>70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1" i="0" u="none" strike="noStrike" cap="none" normalizeH="0" baseline="0" dirty="0" smtClean="0">
                          <a:ln>
                            <a:noFill/>
                          </a:ln>
                          <a:solidFill>
                            <a:srgbClr val="000000"/>
                          </a:solidFill>
                          <a:effectLst/>
                          <a:latin typeface="Arial" charset="0"/>
                          <a:ea typeface="微軟正黑體" pitchFamily="34" charset="-120"/>
                        </a:rPr>
                        <a:t>13</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1" i="0" u="none" strike="noStrike" cap="none" normalizeH="0" baseline="0" dirty="0" smtClean="0">
                          <a:ln>
                            <a:noFill/>
                          </a:ln>
                          <a:solidFill>
                            <a:srgbClr val="000000"/>
                          </a:solidFill>
                          <a:effectLst/>
                          <a:latin typeface="Arial" charset="0"/>
                          <a:ea typeface="微軟正黑體" pitchFamily="34" charset="-120"/>
                        </a:rPr>
                        <a:t>14</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1" i="0" u="none" strike="noStrike" cap="none" normalizeH="0" baseline="0" dirty="0" smtClean="0">
                          <a:ln>
                            <a:noFill/>
                          </a:ln>
                          <a:solidFill>
                            <a:srgbClr val="000000"/>
                          </a:solidFill>
                          <a:effectLst/>
                          <a:latin typeface="Arial" charset="0"/>
                          <a:ea typeface="微軟正黑體" pitchFamily="34" charset="-120"/>
                        </a:rPr>
                        <a:t>15</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1" i="0" u="none" strike="noStrike" cap="none" normalizeH="0" baseline="0" dirty="0" smtClean="0">
                          <a:ln>
                            <a:noFill/>
                          </a:ln>
                          <a:solidFill>
                            <a:srgbClr val="000000"/>
                          </a:solidFill>
                          <a:effectLst/>
                          <a:latin typeface="Arial" charset="0"/>
                          <a:ea typeface="微軟正黑體" pitchFamily="34" charset="-120"/>
                        </a:rPr>
                        <a:t>2%</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1" i="0" u="none" strike="noStrike" cap="none" normalizeH="0" baseline="0" dirty="0" smtClean="0">
                          <a:ln>
                            <a:noFill/>
                          </a:ln>
                          <a:solidFill>
                            <a:srgbClr val="000000"/>
                          </a:solidFill>
                          <a:effectLst/>
                          <a:latin typeface="Arial" charset="0"/>
                          <a:ea typeface="微軟正黑體" pitchFamily="34" charset="-120"/>
                        </a:rPr>
                        <a:t>1%</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r>
              <a:tr h="56515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400" b="1" i="0" u="none" strike="noStrike" cap="none" normalizeH="0" baseline="0" dirty="0" smtClean="0">
                          <a:ln>
                            <a:noFill/>
                          </a:ln>
                          <a:solidFill>
                            <a:srgbClr val="000000"/>
                          </a:solidFill>
                          <a:effectLst/>
                          <a:latin typeface="Arial" charset="0"/>
                          <a:ea typeface="微軟正黑體" pitchFamily="34" charset="-120"/>
                        </a:rPr>
                        <a:t>米妮</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1" i="0" u="none" strike="noStrike" cap="none" normalizeH="0" baseline="0" dirty="0" smtClean="0">
                          <a:ln>
                            <a:noFill/>
                          </a:ln>
                          <a:solidFill>
                            <a:srgbClr val="000000"/>
                          </a:solidFill>
                          <a:effectLst/>
                          <a:latin typeface="Arial" charset="0"/>
                          <a:ea typeface="微軟正黑體" pitchFamily="34" charset="-120"/>
                        </a:rPr>
                        <a:t>2%</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1" i="0" u="none" strike="noStrike" cap="none" normalizeH="0" baseline="0" dirty="0" smtClean="0">
                          <a:ln>
                            <a:noFill/>
                          </a:ln>
                          <a:solidFill>
                            <a:srgbClr val="000000"/>
                          </a:solidFill>
                          <a:effectLst/>
                          <a:latin typeface="Arial" charset="0"/>
                          <a:ea typeface="微軟正黑體" pitchFamily="34" charset="-120"/>
                        </a:rPr>
                        <a:t>72</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1" i="0" u="none" strike="noStrike" cap="none" normalizeH="0" baseline="0" dirty="0" smtClean="0">
                          <a:ln>
                            <a:noFill/>
                          </a:ln>
                          <a:solidFill>
                            <a:srgbClr val="000000"/>
                          </a:solidFill>
                          <a:effectLst/>
                          <a:latin typeface="Arial" charset="0"/>
                          <a:ea typeface="微軟正黑體" pitchFamily="34" charset="-120"/>
                        </a:rPr>
                        <a:t>14</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1" i="0" u="none" strike="noStrike" cap="none" normalizeH="0" baseline="0" smtClean="0">
                          <a:ln>
                            <a:noFill/>
                          </a:ln>
                          <a:solidFill>
                            <a:srgbClr val="000000"/>
                          </a:solidFill>
                          <a:effectLst/>
                          <a:latin typeface="Arial" charset="0"/>
                          <a:ea typeface="微軟正黑體" pitchFamily="34" charset="-120"/>
                        </a:rPr>
                        <a:t>15</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1" i="0" u="none" strike="noStrike" cap="none" normalizeH="0" baseline="0" dirty="0" smtClean="0">
                          <a:ln>
                            <a:noFill/>
                          </a:ln>
                          <a:solidFill>
                            <a:srgbClr val="000000"/>
                          </a:solidFill>
                          <a:effectLst/>
                          <a:latin typeface="Arial" charset="0"/>
                          <a:ea typeface="微軟正黑體" pitchFamily="34" charset="-120"/>
                        </a:rPr>
                        <a:t>13</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1" i="0" u="none" strike="noStrike" cap="none" normalizeH="0" baseline="0" smtClean="0">
                          <a:ln>
                            <a:noFill/>
                          </a:ln>
                          <a:solidFill>
                            <a:srgbClr val="000000"/>
                          </a:solidFill>
                          <a:effectLst/>
                          <a:latin typeface="Arial" charset="0"/>
                          <a:ea typeface="微軟正黑體" pitchFamily="34" charset="-120"/>
                        </a:rPr>
                        <a:t>1%</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1" i="0" u="none" strike="noStrike" cap="none" normalizeH="0" baseline="0" dirty="0" smtClean="0">
                          <a:ln>
                            <a:noFill/>
                          </a:ln>
                          <a:solidFill>
                            <a:srgbClr val="000000"/>
                          </a:solidFill>
                          <a:effectLst/>
                          <a:latin typeface="Arial" charset="0"/>
                          <a:ea typeface="微軟正黑體" pitchFamily="34" charset="-120"/>
                        </a:rPr>
                        <a:t>3%</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r>
              <a:tr h="56515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400" b="1" i="0" u="none" strike="noStrike" cap="none" normalizeH="0" baseline="0" dirty="0" smtClean="0">
                          <a:ln>
                            <a:noFill/>
                          </a:ln>
                          <a:solidFill>
                            <a:srgbClr val="000000"/>
                          </a:solidFill>
                          <a:effectLst/>
                          <a:latin typeface="Arial" charset="0"/>
                          <a:ea typeface="微軟正黑體" pitchFamily="34" charset="-120"/>
                        </a:rPr>
                        <a:t>維尼</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1" i="0" u="none" strike="noStrike" cap="none" normalizeH="0" baseline="0" dirty="0" smtClean="0">
                          <a:ln>
                            <a:noFill/>
                          </a:ln>
                          <a:solidFill>
                            <a:srgbClr val="000000"/>
                          </a:solidFill>
                          <a:effectLst/>
                          <a:latin typeface="Arial" charset="0"/>
                          <a:ea typeface="微軟正黑體" pitchFamily="34" charset="-120"/>
                        </a:rPr>
                        <a:t>2%</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1" i="0" u="none" strike="noStrike" cap="none" normalizeH="0" baseline="0" dirty="0" smtClean="0">
                          <a:ln>
                            <a:noFill/>
                          </a:ln>
                          <a:solidFill>
                            <a:srgbClr val="000000"/>
                          </a:solidFill>
                          <a:effectLst/>
                          <a:latin typeface="Arial" charset="0"/>
                          <a:ea typeface="微軟正黑體" pitchFamily="34" charset="-120"/>
                        </a:rPr>
                        <a:t>73</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1" i="0" u="none" strike="noStrike" cap="none" normalizeH="0" baseline="0" dirty="0" smtClean="0">
                          <a:ln>
                            <a:noFill/>
                          </a:ln>
                          <a:solidFill>
                            <a:srgbClr val="000000"/>
                          </a:solidFill>
                          <a:effectLst/>
                          <a:latin typeface="Arial" charset="0"/>
                          <a:ea typeface="微軟正黑體" pitchFamily="34" charset="-120"/>
                        </a:rPr>
                        <a:t>10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1" i="0" u="none" strike="noStrike" cap="none" normalizeH="0" baseline="0" smtClean="0">
                          <a:ln>
                            <a:noFill/>
                          </a:ln>
                          <a:solidFill>
                            <a:srgbClr val="000000"/>
                          </a:solidFill>
                          <a:effectLst/>
                          <a:latin typeface="Arial" charset="0"/>
                          <a:ea typeface="微軟正黑體" pitchFamily="34" charset="-120"/>
                        </a:rPr>
                        <a:t>11</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1" i="0" u="none" strike="noStrike" cap="none" normalizeH="0" baseline="0" dirty="0" smtClean="0">
                          <a:ln>
                            <a:noFill/>
                          </a:ln>
                          <a:solidFill>
                            <a:srgbClr val="000000"/>
                          </a:solidFill>
                          <a:effectLst/>
                          <a:latin typeface="Arial" charset="0"/>
                          <a:ea typeface="微軟正黑體" pitchFamily="34" charset="-120"/>
                        </a:rPr>
                        <a:t>15</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1" i="0" u="none" strike="noStrike" cap="none" normalizeH="0" baseline="0" smtClean="0">
                          <a:ln>
                            <a:noFill/>
                          </a:ln>
                          <a:solidFill>
                            <a:srgbClr val="000000"/>
                          </a:solidFill>
                          <a:effectLst/>
                          <a:latin typeface="Arial" charset="0"/>
                          <a:ea typeface="微軟正黑體" pitchFamily="34" charset="-120"/>
                        </a:rPr>
                        <a:t>2%</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1" i="0" u="none" strike="noStrike" cap="none" normalizeH="0" baseline="0" dirty="0" smtClean="0">
                          <a:ln>
                            <a:noFill/>
                          </a:ln>
                          <a:solidFill>
                            <a:srgbClr val="000000"/>
                          </a:solidFill>
                          <a:effectLst/>
                          <a:latin typeface="Arial" charset="0"/>
                          <a:ea typeface="微軟正黑體" pitchFamily="34" charset="-120"/>
                        </a:rPr>
                        <a:t>5%</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r>
              <a:tr h="56515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400" b="1" i="0" u="none" strike="noStrike" cap="none" normalizeH="0" baseline="0" dirty="0" smtClean="0">
                          <a:ln>
                            <a:noFill/>
                          </a:ln>
                          <a:solidFill>
                            <a:srgbClr val="000000"/>
                          </a:solidFill>
                          <a:effectLst/>
                          <a:latin typeface="Arial" charset="0"/>
                          <a:ea typeface="微軟正黑體" pitchFamily="34" charset="-120"/>
                        </a:rPr>
                        <a:t>高飛</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1" i="0" u="none" strike="noStrike" cap="none" normalizeH="0" baseline="0" dirty="0" smtClean="0">
                          <a:ln>
                            <a:noFill/>
                          </a:ln>
                          <a:solidFill>
                            <a:srgbClr val="000000"/>
                          </a:solidFill>
                          <a:effectLst/>
                          <a:latin typeface="Arial" charset="0"/>
                          <a:ea typeface="微軟正黑體" pitchFamily="34" charset="-120"/>
                        </a:rPr>
                        <a:t>3%</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1" i="0" u="none" strike="noStrike" cap="none" normalizeH="0" baseline="0" dirty="0" smtClean="0">
                          <a:ln>
                            <a:noFill/>
                          </a:ln>
                          <a:solidFill>
                            <a:srgbClr val="000000"/>
                          </a:solidFill>
                          <a:effectLst/>
                          <a:latin typeface="Arial" charset="0"/>
                          <a:ea typeface="微軟正黑體" pitchFamily="34" charset="-120"/>
                        </a:rPr>
                        <a:t>73</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1" i="0" u="none" strike="noStrike" cap="none" normalizeH="0" baseline="0" dirty="0" smtClean="0">
                          <a:ln>
                            <a:noFill/>
                          </a:ln>
                          <a:solidFill>
                            <a:srgbClr val="000000"/>
                          </a:solidFill>
                          <a:effectLst/>
                          <a:latin typeface="Arial" charset="0"/>
                          <a:ea typeface="微軟正黑體" pitchFamily="34" charset="-120"/>
                        </a:rPr>
                        <a:t>15</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1" i="0" u="none" strike="noStrike" cap="none" normalizeH="0" baseline="0" smtClean="0">
                          <a:ln>
                            <a:noFill/>
                          </a:ln>
                          <a:solidFill>
                            <a:srgbClr val="000000"/>
                          </a:solidFill>
                          <a:effectLst/>
                          <a:latin typeface="Arial" charset="0"/>
                          <a:ea typeface="微軟正黑體" pitchFamily="34" charset="-120"/>
                        </a:rPr>
                        <a:t>10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1" i="0" u="none" strike="noStrike" cap="none" normalizeH="0" baseline="0" dirty="0" smtClean="0">
                          <a:ln>
                            <a:noFill/>
                          </a:ln>
                          <a:solidFill>
                            <a:srgbClr val="000000"/>
                          </a:solidFill>
                          <a:effectLst/>
                          <a:latin typeface="Arial" charset="0"/>
                          <a:ea typeface="微軟正黑體" pitchFamily="34" charset="-120"/>
                        </a:rPr>
                        <a:t>14</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1" i="0" u="none" strike="noStrike" cap="none" normalizeH="0" baseline="0" smtClean="0">
                          <a:ln>
                            <a:noFill/>
                          </a:ln>
                          <a:solidFill>
                            <a:srgbClr val="000000"/>
                          </a:solidFill>
                          <a:effectLst/>
                          <a:latin typeface="Arial" charset="0"/>
                          <a:ea typeface="微軟正黑體" pitchFamily="34" charset="-120"/>
                        </a:rPr>
                        <a:t>1%</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1" i="0" u="none" strike="noStrike" cap="none" normalizeH="0" baseline="0" dirty="0" smtClean="0">
                          <a:ln>
                            <a:noFill/>
                          </a:ln>
                          <a:solidFill>
                            <a:srgbClr val="000000"/>
                          </a:solidFill>
                          <a:effectLst/>
                          <a:latin typeface="Arial" charset="0"/>
                          <a:ea typeface="微軟正黑體" pitchFamily="34" charset="-120"/>
                        </a:rPr>
                        <a:t>2%</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r>
              <a:tr h="56515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400" b="1" i="0" u="none" strike="noStrike" cap="none" normalizeH="0" baseline="0" dirty="0" smtClean="0">
                          <a:ln>
                            <a:noFill/>
                          </a:ln>
                          <a:solidFill>
                            <a:srgbClr val="000000"/>
                          </a:solidFill>
                          <a:effectLst/>
                          <a:latin typeface="Arial" charset="0"/>
                          <a:ea typeface="微軟正黑體" pitchFamily="34" charset="-120"/>
                        </a:rPr>
                        <a:t>辛巴</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1" i="0" u="none" strike="noStrike" cap="none" normalizeH="0" baseline="0" dirty="0" smtClean="0">
                          <a:ln>
                            <a:noFill/>
                          </a:ln>
                          <a:solidFill>
                            <a:srgbClr val="000000"/>
                          </a:solidFill>
                          <a:effectLst/>
                          <a:latin typeface="Arial" charset="0"/>
                          <a:ea typeface="微軟正黑體" pitchFamily="34" charset="-120"/>
                        </a:rPr>
                        <a:t>5%</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1" i="0" u="none" strike="noStrike" cap="none" normalizeH="0" baseline="0" dirty="0" smtClean="0">
                          <a:ln>
                            <a:noFill/>
                          </a:ln>
                          <a:solidFill>
                            <a:srgbClr val="000000"/>
                          </a:solidFill>
                          <a:effectLst/>
                          <a:latin typeface="Arial" charset="0"/>
                          <a:ea typeface="微軟正黑體" pitchFamily="34" charset="-120"/>
                        </a:rPr>
                        <a:t>75</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1" i="0" u="none" strike="noStrike" cap="none" normalizeH="0" baseline="0" dirty="0" smtClean="0">
                          <a:ln>
                            <a:noFill/>
                          </a:ln>
                          <a:solidFill>
                            <a:srgbClr val="000000"/>
                          </a:solidFill>
                          <a:effectLst/>
                          <a:latin typeface="Arial" charset="0"/>
                          <a:ea typeface="微軟正黑體" pitchFamily="34" charset="-120"/>
                        </a:rPr>
                        <a:t>15</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1" i="0" u="none" strike="noStrike" cap="none" normalizeH="0" baseline="0" dirty="0" smtClean="0">
                          <a:ln>
                            <a:noFill/>
                          </a:ln>
                          <a:solidFill>
                            <a:srgbClr val="000000"/>
                          </a:solidFill>
                          <a:effectLst/>
                          <a:latin typeface="Arial" charset="0"/>
                          <a:ea typeface="微軟正黑體" pitchFamily="34" charset="-120"/>
                        </a:rPr>
                        <a:t>15</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1" i="0" u="none" strike="noStrike" cap="none" normalizeH="0" baseline="0" dirty="0" smtClean="0">
                          <a:ln>
                            <a:noFill/>
                          </a:ln>
                          <a:solidFill>
                            <a:srgbClr val="000000"/>
                          </a:solidFill>
                          <a:effectLst/>
                          <a:latin typeface="Arial" charset="0"/>
                          <a:ea typeface="微軟正黑體" pitchFamily="34" charset="-120"/>
                        </a:rPr>
                        <a:t>15</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1" i="0" u="none" strike="noStrike" cap="none" normalizeH="0" baseline="0" smtClean="0">
                          <a:ln>
                            <a:noFill/>
                          </a:ln>
                          <a:solidFill>
                            <a:srgbClr val="000000"/>
                          </a:solidFill>
                          <a:effectLst/>
                          <a:latin typeface="Arial" charset="0"/>
                          <a:ea typeface="微軟正黑體" pitchFamily="34" charset="-120"/>
                        </a:rPr>
                        <a:t>3%</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1" i="0" u="none" strike="noStrike" cap="none" normalizeH="0" baseline="0" dirty="0" smtClean="0">
                          <a:ln>
                            <a:noFill/>
                          </a:ln>
                          <a:solidFill>
                            <a:srgbClr val="000000"/>
                          </a:solidFill>
                          <a:effectLst/>
                          <a:latin typeface="Arial" charset="0"/>
                          <a:ea typeface="微軟正黑體" pitchFamily="34" charset="-120"/>
                        </a:rPr>
                        <a:t>4%</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r>
              <a:tr h="56515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400" b="1" i="0" u="none" strike="noStrike" cap="none" normalizeH="0" baseline="0" dirty="0" smtClean="0">
                          <a:ln>
                            <a:noFill/>
                          </a:ln>
                          <a:solidFill>
                            <a:srgbClr val="000000"/>
                          </a:solidFill>
                          <a:effectLst/>
                          <a:latin typeface="Arial" charset="0"/>
                          <a:ea typeface="微軟正黑體" pitchFamily="34" charset="-120"/>
                        </a:rPr>
                        <a:t>胡迪</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1" i="0" u="none" strike="noStrike" cap="none" normalizeH="0" baseline="0" dirty="0" smtClean="0">
                          <a:ln>
                            <a:noFill/>
                          </a:ln>
                          <a:solidFill>
                            <a:srgbClr val="000000"/>
                          </a:solidFill>
                          <a:effectLst/>
                          <a:latin typeface="Arial" charset="0"/>
                          <a:ea typeface="微軟正黑體" pitchFamily="34" charset="-120"/>
                        </a:rPr>
                        <a:t>2%</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1" i="0" u="none" strike="noStrike" cap="none" normalizeH="0" baseline="0" dirty="0" smtClean="0">
                          <a:ln>
                            <a:noFill/>
                          </a:ln>
                          <a:solidFill>
                            <a:srgbClr val="000000"/>
                          </a:solidFill>
                          <a:effectLst/>
                          <a:latin typeface="Arial" charset="0"/>
                          <a:ea typeface="微軟正黑體" pitchFamily="34" charset="-120"/>
                        </a:rPr>
                        <a:t>69</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1" i="0" u="none" strike="noStrike" cap="none" normalizeH="0" baseline="0" dirty="0" smtClean="0">
                          <a:ln>
                            <a:noFill/>
                          </a:ln>
                          <a:solidFill>
                            <a:srgbClr val="000000"/>
                          </a:solidFill>
                          <a:effectLst/>
                          <a:latin typeface="Arial" charset="0"/>
                          <a:ea typeface="微軟正黑體" pitchFamily="34" charset="-120"/>
                        </a:rPr>
                        <a:t>14</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1" i="0" u="none" strike="noStrike" cap="none" normalizeH="0" baseline="0" dirty="0" smtClean="0">
                          <a:ln>
                            <a:noFill/>
                          </a:ln>
                          <a:solidFill>
                            <a:srgbClr val="000000"/>
                          </a:solidFill>
                          <a:effectLst/>
                          <a:latin typeface="Arial" charset="0"/>
                          <a:ea typeface="微軟正黑體" pitchFamily="34" charset="-120"/>
                        </a:rPr>
                        <a:t>13</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1" i="0" u="none" strike="noStrike" cap="none" normalizeH="0" baseline="0" dirty="0" smtClean="0">
                          <a:ln>
                            <a:noFill/>
                          </a:ln>
                          <a:solidFill>
                            <a:srgbClr val="000000"/>
                          </a:solidFill>
                          <a:effectLst/>
                          <a:latin typeface="Arial" charset="0"/>
                          <a:ea typeface="微軟正黑體" pitchFamily="34" charset="-120"/>
                        </a:rPr>
                        <a:t>12</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1" i="0" u="none" strike="noStrike" cap="none" normalizeH="0" baseline="0" dirty="0" smtClean="0">
                          <a:ln>
                            <a:noFill/>
                          </a:ln>
                          <a:solidFill>
                            <a:srgbClr val="000000"/>
                          </a:solidFill>
                          <a:effectLst/>
                          <a:latin typeface="Arial" charset="0"/>
                          <a:ea typeface="微軟正黑體" pitchFamily="34" charset="-120"/>
                        </a:rPr>
                        <a:t>3%</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1" i="0" u="none" strike="noStrike" cap="none" normalizeH="0" baseline="0" dirty="0" smtClean="0">
                          <a:ln>
                            <a:noFill/>
                          </a:ln>
                          <a:solidFill>
                            <a:srgbClr val="000000"/>
                          </a:solidFill>
                          <a:effectLst/>
                          <a:latin typeface="Arial" charset="0"/>
                          <a:ea typeface="微軟正黑體" pitchFamily="34" charset="-120"/>
                        </a:rPr>
                        <a:t>3%</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r>
            </a:tbl>
          </a:graphicData>
        </a:graphic>
      </p:graphicFrame>
      <p:sp>
        <p:nvSpPr>
          <p:cNvPr id="6" name="矩形 5"/>
          <p:cNvSpPr/>
          <p:nvPr/>
        </p:nvSpPr>
        <p:spPr>
          <a:xfrm>
            <a:off x="2411413" y="1303339"/>
            <a:ext cx="1082673" cy="4608512"/>
          </a:xfrm>
          <a:prstGeom prst="rect">
            <a:avLst/>
          </a:prstGeom>
          <a:solidFill>
            <a:srgbClr val="FFFF00">
              <a:alpha val="2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7" name="矩形 6"/>
          <p:cNvSpPr/>
          <p:nvPr/>
        </p:nvSpPr>
        <p:spPr>
          <a:xfrm>
            <a:off x="179388" y="2420938"/>
            <a:ext cx="2232025" cy="576262"/>
          </a:xfrm>
          <a:prstGeom prst="rect">
            <a:avLst/>
          </a:prstGeom>
          <a:solidFill>
            <a:srgbClr val="FF9999">
              <a:alpha val="2274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8" name="矩形 7"/>
          <p:cNvSpPr/>
          <p:nvPr/>
        </p:nvSpPr>
        <p:spPr>
          <a:xfrm>
            <a:off x="134294" y="2996952"/>
            <a:ext cx="3357586" cy="1214446"/>
          </a:xfrm>
          <a:prstGeom prst="rect">
            <a:avLst/>
          </a:prstGeom>
          <a:solidFill>
            <a:srgbClr val="FF0000">
              <a:alpha val="2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9" name="矩形 8"/>
          <p:cNvSpPr/>
          <p:nvPr/>
        </p:nvSpPr>
        <p:spPr>
          <a:xfrm>
            <a:off x="214282" y="5286388"/>
            <a:ext cx="3357586" cy="571504"/>
          </a:xfrm>
          <a:prstGeom prst="rect">
            <a:avLst/>
          </a:prstGeom>
          <a:solidFill>
            <a:srgbClr val="FF0000">
              <a:alpha val="2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10" name="矩形 9"/>
          <p:cNvSpPr/>
          <p:nvPr/>
        </p:nvSpPr>
        <p:spPr>
          <a:xfrm>
            <a:off x="214282" y="3571876"/>
            <a:ext cx="3286148" cy="64294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11" name="矩形 10"/>
          <p:cNvSpPr/>
          <p:nvPr/>
        </p:nvSpPr>
        <p:spPr>
          <a:xfrm>
            <a:off x="4005878" y="6000768"/>
            <a:ext cx="4995278" cy="584775"/>
          </a:xfrm>
          <a:prstGeom prst="rect">
            <a:avLst/>
          </a:prstGeom>
          <a:solidFill>
            <a:schemeClr val="accent4">
              <a:lumMod val="20000"/>
              <a:lumOff val="80000"/>
            </a:schemeClr>
          </a:solidFill>
        </p:spPr>
        <p:txBody>
          <a:bodyPr wrap="none">
            <a:spAutoFit/>
          </a:bodyPr>
          <a:lstStyle/>
          <a:p>
            <a:r>
              <a:rPr kumimoji="0" lang="en-US" altLang="zh-TW" sz="3200" b="1" dirty="0" smtClean="0">
                <a:solidFill>
                  <a:srgbClr val="FF0066"/>
                </a:solidFill>
                <a:latin typeface="Lucida Sans Unicode" pitchFamily="34" charset="0"/>
                <a:ea typeface="微軟正黑體" pitchFamily="34" charset="-120"/>
              </a:rPr>
              <a:t>※</a:t>
            </a:r>
            <a:r>
              <a:rPr kumimoji="0" lang="zh-TW" altLang="en-US" sz="3200" b="1" dirty="0" smtClean="0">
                <a:solidFill>
                  <a:srgbClr val="FF0066"/>
                </a:solidFill>
                <a:latin typeface="Lucida Sans Unicode" pitchFamily="34" charset="0"/>
                <a:ea typeface="微軟正黑體" pitchFamily="34" charset="-120"/>
              </a:rPr>
              <a:t>依比序評比，依序錄取。</a:t>
            </a:r>
            <a:endParaRPr lang="zh-TW" altLang="en-US" sz="3200" dirty="0">
              <a:solidFill>
                <a:srgbClr val="FF0066"/>
              </a:solidFill>
            </a:endParaRPr>
          </a:p>
        </p:txBody>
      </p:sp>
      <p:sp>
        <p:nvSpPr>
          <p:cNvPr id="13" name="矩形 12"/>
          <p:cNvSpPr/>
          <p:nvPr/>
        </p:nvSpPr>
        <p:spPr>
          <a:xfrm>
            <a:off x="179512" y="2492896"/>
            <a:ext cx="2232248" cy="57606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down)">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up)">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4" presetClass="entr" presetSubtype="16"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box(in)">
                                      <p:cBhvr>
                                        <p:cTn id="20" dur="500"/>
                                        <p:tgtEl>
                                          <p:spTgt spid="10"/>
                                        </p:tgtEl>
                                      </p:cBhvr>
                                    </p:animEffect>
                                  </p:childTnLst>
                                </p:cTn>
                              </p:par>
                              <p:par>
                                <p:cTn id="21" presetID="4" presetClass="entr" presetSubtype="16"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box(in)">
                                      <p:cBhvr>
                                        <p:cTn id="23" dur="5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1000"/>
                                        <p:tgtEl>
                                          <p:spTgt spid="11"/>
                                        </p:tgtEl>
                                      </p:cBhvr>
                                    </p:animEffect>
                                    <p:anim calcmode="lin" valueType="num">
                                      <p:cBhvr>
                                        <p:cTn id="29" dur="1000" fill="hold"/>
                                        <p:tgtEl>
                                          <p:spTgt spid="11"/>
                                        </p:tgtEl>
                                        <p:attrNameLst>
                                          <p:attrName>ppt_x</p:attrName>
                                        </p:attrNameLst>
                                      </p:cBhvr>
                                      <p:tavLst>
                                        <p:tav tm="0">
                                          <p:val>
                                            <p:strVal val="#ppt_x"/>
                                          </p:val>
                                        </p:tav>
                                        <p:tav tm="100000">
                                          <p:val>
                                            <p:strVal val="#ppt_x"/>
                                          </p:val>
                                        </p:tav>
                                      </p:tavLst>
                                    </p:anim>
                                    <p:anim calcmode="lin" valueType="num">
                                      <p:cBhvr>
                                        <p:cTn id="3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10" grpId="0" animBg="1"/>
      <p:bldP spid="11" grpId="0" animBg="1"/>
      <p:bldP spid="1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altLang="en-US" dirty="0" smtClean="0">
                <a:solidFill>
                  <a:srgbClr val="FFFF00"/>
                </a:solidFill>
                <a:effectLst>
                  <a:outerShdw blurRad="38100" dist="38100" dir="2700000" algn="tl">
                    <a:srgbClr val="C0C0C0"/>
                  </a:outerShdw>
                </a:effectLst>
              </a:rPr>
              <a:t>繁星推薦→分兩輪分發</a:t>
            </a:r>
            <a:endParaRPr lang="zh-TW" altLang="en-US" dirty="0">
              <a:solidFill>
                <a:srgbClr val="FFFF00"/>
              </a:solidFill>
            </a:endParaRPr>
          </a:p>
        </p:txBody>
      </p:sp>
      <p:sp>
        <p:nvSpPr>
          <p:cNvPr id="3" name="內容版面配置區 2"/>
          <p:cNvSpPr>
            <a:spLocks noGrp="1"/>
          </p:cNvSpPr>
          <p:nvPr>
            <p:ph idx="1"/>
          </p:nvPr>
        </p:nvSpPr>
        <p:spPr/>
        <p:txBody>
          <a:bodyPr/>
          <a:lstStyle/>
          <a:p>
            <a:pPr fontAlgn="auto">
              <a:spcAft>
                <a:spcPts val="0"/>
              </a:spcAft>
              <a:defRPr/>
            </a:pPr>
            <a:r>
              <a:rPr altLang="en-US" dirty="0" smtClean="0"/>
              <a:t>為了讓每一所高中都同樣有機會申請上，</a:t>
            </a:r>
            <a:r>
              <a:rPr altLang="en-US" sz="3000" b="1" dirty="0" smtClean="0"/>
              <a:t>分兩輪分發：</a:t>
            </a:r>
          </a:p>
          <a:p>
            <a:pPr marL="639763" lvl="1" indent="-255588" fontAlgn="auto">
              <a:spcBef>
                <a:spcPts val="324"/>
              </a:spcBef>
              <a:spcAft>
                <a:spcPts val="0"/>
              </a:spcAft>
              <a:buFont typeface="Wingdings 3" pitchFamily="18" charset="2"/>
              <a:buChar char=""/>
              <a:defRPr/>
            </a:pPr>
            <a:r>
              <a:rPr altLang="en-US" sz="3000" dirty="0" smtClean="0"/>
              <a:t>第一輪分發作業，</a:t>
            </a:r>
            <a:r>
              <a:rPr altLang="en-US" sz="3000" dirty="0" smtClean="0">
                <a:solidFill>
                  <a:srgbClr val="FF0000"/>
                </a:solidFill>
              </a:rPr>
              <a:t>各大學錄取</a:t>
            </a:r>
            <a:r>
              <a:rPr altLang="en-US" sz="3000" u="sng" dirty="0" smtClean="0">
                <a:solidFill>
                  <a:srgbClr val="FF0000"/>
                </a:solidFill>
              </a:rPr>
              <a:t>同一高中</a:t>
            </a:r>
            <a:r>
              <a:rPr altLang="en-US" sz="3000" dirty="0" smtClean="0">
                <a:solidFill>
                  <a:srgbClr val="FF0000"/>
                </a:solidFill>
              </a:rPr>
              <a:t>學生以</a:t>
            </a:r>
            <a:r>
              <a:rPr lang="en-US" altLang="zh-TW" sz="3000" u="sng" dirty="0" smtClean="0">
                <a:solidFill>
                  <a:srgbClr val="FF0000"/>
                </a:solidFill>
                <a:effectLst>
                  <a:outerShdw blurRad="38100" dist="38100" dir="2700000" algn="tl">
                    <a:srgbClr val="C0C0C0"/>
                  </a:outerShdw>
                </a:effectLst>
              </a:rPr>
              <a:t>1</a:t>
            </a:r>
            <a:r>
              <a:rPr altLang="en-US" sz="3000" u="sng" dirty="0" smtClean="0">
                <a:solidFill>
                  <a:srgbClr val="FF0000"/>
                </a:solidFill>
                <a:effectLst>
                  <a:outerShdw blurRad="38100" dist="38100" dir="2700000" algn="tl">
                    <a:srgbClr val="C0C0C0"/>
                  </a:outerShdw>
                </a:effectLst>
              </a:rPr>
              <a:t>名</a:t>
            </a:r>
            <a:r>
              <a:rPr altLang="en-US" sz="3000" dirty="0" smtClean="0">
                <a:solidFill>
                  <a:srgbClr val="FF0000"/>
                </a:solidFill>
              </a:rPr>
              <a:t>為限</a:t>
            </a:r>
            <a:endParaRPr lang="en-US" altLang="en-US" sz="3000" dirty="0" smtClean="0">
              <a:solidFill>
                <a:srgbClr val="FF0000"/>
              </a:solidFill>
            </a:endParaRPr>
          </a:p>
          <a:p>
            <a:pPr marL="639763" lvl="1" indent="-255588" fontAlgn="auto">
              <a:spcBef>
                <a:spcPts val="324"/>
              </a:spcBef>
              <a:spcAft>
                <a:spcPts val="0"/>
              </a:spcAft>
              <a:buNone/>
              <a:defRPr/>
            </a:pPr>
            <a:endParaRPr altLang="en-US" sz="3000" dirty="0" smtClean="0"/>
          </a:p>
          <a:p>
            <a:pPr marL="639763" lvl="1" indent="-255588" fontAlgn="auto">
              <a:spcBef>
                <a:spcPts val="324"/>
              </a:spcBef>
              <a:spcAft>
                <a:spcPts val="0"/>
              </a:spcAft>
              <a:buFont typeface="Wingdings 3" pitchFamily="18" charset="2"/>
              <a:buChar char=""/>
              <a:defRPr/>
            </a:pPr>
            <a:r>
              <a:rPr altLang="en-US" sz="3000" dirty="0" smtClean="0"/>
              <a:t>第一輪分發後有缺額之校系進行</a:t>
            </a:r>
            <a:r>
              <a:rPr altLang="en-US" sz="3000" b="1" dirty="0" smtClean="0">
                <a:solidFill>
                  <a:srgbClr val="C00000"/>
                </a:solidFill>
              </a:rPr>
              <a:t>第二輪分發</a:t>
            </a:r>
            <a:r>
              <a:rPr lang="en-US" altLang="zh-TW" sz="3000" b="1" dirty="0" smtClean="0">
                <a:solidFill>
                  <a:srgbClr val="C00000"/>
                </a:solidFill>
              </a:rPr>
              <a:t>(</a:t>
            </a:r>
            <a:r>
              <a:rPr altLang="en-US" sz="3000" b="1" dirty="0" smtClean="0">
                <a:solidFill>
                  <a:srgbClr val="C00000"/>
                </a:solidFill>
              </a:rPr>
              <a:t>不限</a:t>
            </a:r>
            <a:r>
              <a:rPr lang="en-US" altLang="zh-TW" sz="3000" b="1" dirty="0" smtClean="0">
                <a:solidFill>
                  <a:srgbClr val="C00000"/>
                </a:solidFill>
              </a:rPr>
              <a:t>1</a:t>
            </a:r>
            <a:r>
              <a:rPr altLang="en-US" sz="3000" b="1" dirty="0" smtClean="0">
                <a:solidFill>
                  <a:srgbClr val="C00000"/>
                </a:solidFill>
              </a:rPr>
              <a:t>名</a:t>
            </a:r>
            <a:r>
              <a:rPr lang="en-US" altLang="zh-TW" sz="3000" b="1" dirty="0" smtClean="0">
                <a:solidFill>
                  <a:srgbClr val="C00000"/>
                </a:solidFill>
              </a:rPr>
              <a:t>)</a:t>
            </a:r>
            <a:r>
              <a:rPr altLang="en-US" sz="3000" dirty="0" smtClean="0"/>
              <a:t>。故每一大學對每一高中至多錄取</a:t>
            </a:r>
            <a:r>
              <a:rPr lang="en-US" altLang="zh-TW" sz="3000" dirty="0" smtClean="0"/>
              <a:t>6</a:t>
            </a:r>
            <a:r>
              <a:rPr altLang="en-US" sz="3000" dirty="0" smtClean="0"/>
              <a:t>名。</a:t>
            </a:r>
            <a:endParaRPr lang="en-US" altLang="zh-TW" sz="3000" dirty="0" smtClean="0"/>
          </a:p>
          <a:p>
            <a:pPr>
              <a:buNone/>
            </a:pPr>
            <a:endParaRPr lang="zh-TW" altLang="en-US" dirty="0"/>
          </a:p>
        </p:txBody>
      </p:sp>
    </p:spTree>
  </p:cSld>
  <p:clrMapOvr>
    <a:masterClrMapping/>
  </p:clrMapOvr>
  <p:transition>
    <p:random/>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14282" y="274638"/>
            <a:ext cx="8715436" cy="725470"/>
          </a:xfrm>
        </p:spPr>
        <p:txBody>
          <a:bodyPr/>
          <a:lstStyle/>
          <a:p>
            <a:r>
              <a:rPr altLang="en-US" dirty="0" smtClean="0"/>
              <a:t>第一輪分發</a:t>
            </a:r>
            <a:r>
              <a:rPr lang="en-US" altLang="zh-TW" dirty="0" smtClean="0"/>
              <a:t>:</a:t>
            </a:r>
            <a:r>
              <a:rPr altLang="en-US" sz="3600" dirty="0" smtClean="0">
                <a:solidFill>
                  <a:srgbClr val="FFFF00"/>
                </a:solidFill>
              </a:rPr>
              <a:t>一大學對同高中最多錄取</a:t>
            </a:r>
            <a:r>
              <a:rPr lang="en-US" altLang="en-US" sz="3600" dirty="0" smtClean="0">
                <a:solidFill>
                  <a:srgbClr val="FFFF00"/>
                </a:solidFill>
              </a:rPr>
              <a:t>1</a:t>
            </a:r>
            <a:r>
              <a:rPr altLang="en-US" sz="3600" dirty="0" smtClean="0">
                <a:solidFill>
                  <a:srgbClr val="FFFF00"/>
                </a:solidFill>
              </a:rPr>
              <a:t>名</a:t>
            </a:r>
            <a:endParaRPr lang="zh-TW" altLang="en-US" sz="3600" dirty="0">
              <a:solidFill>
                <a:srgbClr val="FFFF00"/>
              </a:solidFill>
            </a:endParaRPr>
          </a:p>
        </p:txBody>
      </p:sp>
      <p:sp>
        <p:nvSpPr>
          <p:cNvPr id="3" name="內容版面配置區 2"/>
          <p:cNvSpPr>
            <a:spLocks noGrp="1"/>
          </p:cNvSpPr>
          <p:nvPr>
            <p:ph idx="1"/>
          </p:nvPr>
        </p:nvSpPr>
        <p:spPr/>
        <p:txBody>
          <a:bodyPr/>
          <a:lstStyle/>
          <a:p>
            <a:endParaRPr lang="zh-TW" altLang="en-US"/>
          </a:p>
        </p:txBody>
      </p:sp>
      <p:graphicFrame>
        <p:nvGraphicFramePr>
          <p:cNvPr id="4" name="表格 3"/>
          <p:cNvGraphicFramePr>
            <a:graphicFrameLocks noGrp="1"/>
          </p:cNvGraphicFramePr>
          <p:nvPr/>
        </p:nvGraphicFramePr>
        <p:xfrm>
          <a:off x="500034" y="1373524"/>
          <a:ext cx="8172450" cy="5057140"/>
        </p:xfrm>
        <a:graphic>
          <a:graphicData uri="http://schemas.openxmlformats.org/drawingml/2006/table">
            <a:tbl>
              <a:tblPr/>
              <a:tblGrid>
                <a:gridCol w="2724150"/>
                <a:gridCol w="1531938"/>
                <a:gridCol w="2693987"/>
                <a:gridCol w="1222375"/>
              </a:tblGrid>
              <a:tr h="36988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500" b="1" i="0" u="none" strike="noStrike" cap="none" normalizeH="0" baseline="0" dirty="0" smtClean="0">
                          <a:ln>
                            <a:noFill/>
                          </a:ln>
                          <a:solidFill>
                            <a:srgbClr val="FFFFFF"/>
                          </a:solidFill>
                          <a:effectLst/>
                          <a:latin typeface="Arial" charset="0"/>
                          <a:ea typeface="微軟正黑體" pitchFamily="34" charset="-120"/>
                        </a:rPr>
                        <a:t>台中一中推薦序</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500" b="1" i="0" u="none" strike="noStrike" cap="none" normalizeH="0" baseline="0" dirty="0" smtClean="0">
                          <a:ln>
                            <a:noFill/>
                          </a:ln>
                          <a:solidFill>
                            <a:srgbClr val="FFFFFF"/>
                          </a:solidFill>
                          <a:effectLst/>
                          <a:latin typeface="Arial" charset="0"/>
                          <a:ea typeface="微軟正黑體" pitchFamily="34" charset="-120"/>
                        </a:rPr>
                        <a:t>台大   學群</a:t>
                      </a:r>
                      <a:r>
                        <a:rPr kumimoji="1" lang="en-US" altLang="zh-TW" sz="2500" b="1" i="0" u="none" strike="noStrike" cap="none" normalizeH="0" baseline="0" dirty="0" smtClean="0">
                          <a:ln>
                            <a:noFill/>
                          </a:ln>
                          <a:solidFill>
                            <a:srgbClr val="FFFFFF"/>
                          </a:solidFill>
                          <a:effectLst/>
                          <a:latin typeface="Arial" charset="0"/>
                          <a:ea typeface="微軟正黑體" pitchFamily="34" charset="-120"/>
                        </a:rPr>
                        <a:t>&amp;</a:t>
                      </a:r>
                      <a:r>
                        <a:rPr kumimoji="1" lang="zh-TW" altLang="en-US" sz="2500" b="1" i="0" u="none" strike="noStrike" cap="none" normalizeH="0" baseline="0" dirty="0" smtClean="0">
                          <a:ln>
                            <a:noFill/>
                          </a:ln>
                          <a:solidFill>
                            <a:srgbClr val="FFFFFF"/>
                          </a:solidFill>
                          <a:effectLst/>
                          <a:latin typeface="Arial" charset="0"/>
                          <a:ea typeface="微軟正黑體" pitchFamily="34" charset="-120"/>
                        </a:rPr>
                        <a:t>選填科系</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500" b="1" i="0" u="none" strike="noStrike" cap="none" normalizeH="0" baseline="0" smtClean="0">
                          <a:ln>
                            <a:noFill/>
                          </a:ln>
                          <a:solidFill>
                            <a:srgbClr val="FFFFFF"/>
                          </a:solidFill>
                          <a:effectLst/>
                          <a:latin typeface="Arial" charset="0"/>
                          <a:ea typeface="微軟正黑體" pitchFamily="34" charset="-120"/>
                        </a:rPr>
                        <a:t>志願序</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402263">
                <a:tc row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en-US" altLang="zh-TW" sz="2400" b="0" i="0" u="none" strike="noStrike" cap="none" normalizeH="0" baseline="0" dirty="0" smtClean="0">
                        <a:ln>
                          <a:noFill/>
                        </a:ln>
                        <a:solidFill>
                          <a:srgbClr val="000000"/>
                        </a:solidFill>
                        <a:effectLst/>
                        <a:latin typeface="Arial" charset="0"/>
                        <a:ea typeface="微軟正黑體" pitchFamily="34" charset="-12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0" i="0" u="none" strike="noStrike" cap="none" normalizeH="0" baseline="0" dirty="0" smtClean="0">
                          <a:ln>
                            <a:noFill/>
                          </a:ln>
                          <a:solidFill>
                            <a:srgbClr val="000000"/>
                          </a:solidFill>
                          <a:effectLst/>
                          <a:latin typeface="Arial" charset="0"/>
                          <a:ea typeface="微軟正黑體" pitchFamily="34" charset="-120"/>
                        </a:rPr>
                        <a:t>1 – </a:t>
                      </a:r>
                      <a:r>
                        <a:rPr kumimoji="1" lang="zh-TW" altLang="en-US" sz="2400" b="0" i="0" u="none" strike="noStrike" cap="none" normalizeH="0" baseline="0" dirty="0" smtClean="0">
                          <a:ln>
                            <a:noFill/>
                          </a:ln>
                          <a:solidFill>
                            <a:srgbClr val="000000"/>
                          </a:solidFill>
                          <a:effectLst/>
                          <a:latin typeface="Arial" charset="0"/>
                          <a:ea typeface="微軟正黑體" pitchFamily="34" charset="-120"/>
                        </a:rPr>
                        <a:t>阿翰</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row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400" b="0" i="0" u="none" strike="noStrike" cap="none" normalizeH="0" baseline="0" dirty="0" smtClean="0">
                          <a:ln>
                            <a:noFill/>
                          </a:ln>
                          <a:solidFill>
                            <a:srgbClr val="000000"/>
                          </a:solidFill>
                          <a:effectLst/>
                          <a:latin typeface="Arial" charset="0"/>
                          <a:ea typeface="微軟正黑體" pitchFamily="34" charset="-120"/>
                        </a:rPr>
                        <a:t>第二學群</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en-US" sz="2400" b="0" i="0" u="none" strike="noStrike" cap="none" normalizeH="0" baseline="0" dirty="0" smtClean="0">
                          <a:ln>
                            <a:noFill/>
                          </a:ln>
                          <a:solidFill>
                            <a:srgbClr val="000000"/>
                          </a:solidFill>
                          <a:effectLst/>
                          <a:latin typeface="Arial" charset="0"/>
                          <a:ea typeface="微軟正黑體" pitchFamily="34" charset="-120"/>
                        </a:rPr>
                        <a:t>電機工程學系</a:t>
                      </a:r>
                    </a:p>
                  </a:txBody>
                  <a:tcPr horzOverflow="overflow">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0" i="0" u="none" strike="noStrike" cap="none" normalizeH="0" baseline="0" dirty="0" smtClean="0">
                          <a:ln>
                            <a:noFill/>
                          </a:ln>
                          <a:solidFill>
                            <a:srgbClr val="000000"/>
                          </a:solidFill>
                          <a:effectLst/>
                          <a:latin typeface="Arial" charset="0"/>
                          <a:ea typeface="微軟正黑體" pitchFamily="34" charset="-120"/>
                        </a:rPr>
                        <a:t>1</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r>
              <a:tr h="442913">
                <a:tc vMerge="1">
                  <a:txBody>
                    <a:bodyPr/>
                    <a:lstStyle/>
                    <a:p>
                      <a:endParaRPr lang="zh-TW" altLang="en-US"/>
                    </a:p>
                  </a:txBody>
                  <a:tcPr/>
                </a:tc>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en-US" sz="2400" b="0" i="0" u="none" strike="noStrike" cap="none" normalizeH="0" baseline="0" dirty="0" smtClean="0">
                          <a:ln>
                            <a:noFill/>
                          </a:ln>
                          <a:solidFill>
                            <a:srgbClr val="000000"/>
                          </a:solidFill>
                          <a:effectLst/>
                          <a:latin typeface="Arial" charset="0"/>
                          <a:ea typeface="微軟正黑體" pitchFamily="34" charset="-120"/>
                        </a:rPr>
                        <a:t>資訊工程學系</a:t>
                      </a:r>
                    </a:p>
                  </a:txBody>
                  <a:tcPr horzOverflow="overflow">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0" i="0" u="none" strike="noStrike" cap="none" normalizeH="0" baseline="0" smtClean="0">
                          <a:ln>
                            <a:noFill/>
                          </a:ln>
                          <a:solidFill>
                            <a:srgbClr val="000000"/>
                          </a:solidFill>
                          <a:effectLst/>
                          <a:latin typeface="Arial" charset="0"/>
                          <a:ea typeface="微軟正黑體" pitchFamily="34" charset="-120"/>
                        </a:rPr>
                        <a:t>2</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r>
              <a:tr h="341313">
                <a:tc vMerge="1">
                  <a:txBody>
                    <a:bodyPr/>
                    <a:lstStyle/>
                    <a:p>
                      <a:endParaRPr lang="zh-TW" altLang="en-US"/>
                    </a:p>
                  </a:txBody>
                  <a:tcPr/>
                </a:tc>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en-US" sz="2400" b="0" i="0" u="none" strike="noStrike" cap="none" normalizeH="0" baseline="0" dirty="0" smtClean="0">
                          <a:ln>
                            <a:noFill/>
                          </a:ln>
                          <a:solidFill>
                            <a:srgbClr val="000000"/>
                          </a:solidFill>
                          <a:effectLst/>
                          <a:latin typeface="Arial" charset="0"/>
                          <a:ea typeface="微軟正黑體" pitchFamily="34" charset="-120"/>
                        </a:rPr>
                        <a:t>土木工程學系</a:t>
                      </a:r>
                    </a:p>
                  </a:txBody>
                  <a:tcPr horzOverflow="overflow">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0" i="0" u="none" strike="noStrike" cap="none" normalizeH="0" baseline="0" smtClean="0">
                          <a:ln>
                            <a:noFill/>
                          </a:ln>
                          <a:solidFill>
                            <a:srgbClr val="000000"/>
                          </a:solidFill>
                          <a:effectLst/>
                          <a:latin typeface="Arial" charset="0"/>
                          <a:ea typeface="微軟正黑體" pitchFamily="34" charset="-120"/>
                        </a:rPr>
                        <a:t>3</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r>
              <a:tr h="401638">
                <a:tc row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en-US" altLang="zh-TW" sz="2400" b="0" i="0" u="none" strike="noStrike" cap="none" normalizeH="0" baseline="0" dirty="0" smtClean="0">
                        <a:ln>
                          <a:noFill/>
                        </a:ln>
                        <a:solidFill>
                          <a:srgbClr val="000000"/>
                        </a:solidFill>
                        <a:effectLst/>
                        <a:latin typeface="Arial" charset="0"/>
                        <a:ea typeface="微軟正黑體" pitchFamily="34" charset="-12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0" i="0" u="none" strike="noStrike" cap="none" normalizeH="0" baseline="0" dirty="0" smtClean="0">
                          <a:ln>
                            <a:noFill/>
                          </a:ln>
                          <a:solidFill>
                            <a:srgbClr val="000000"/>
                          </a:solidFill>
                          <a:effectLst/>
                          <a:latin typeface="Arial" charset="0"/>
                          <a:ea typeface="微軟正黑體" pitchFamily="34" charset="-120"/>
                        </a:rPr>
                        <a:t>2 – </a:t>
                      </a:r>
                      <a:r>
                        <a:rPr kumimoji="1" lang="zh-TW" altLang="en-US" sz="2400" b="0" i="0" u="none" strike="noStrike" cap="none" normalizeH="0" baseline="0" dirty="0" smtClean="0">
                          <a:ln>
                            <a:noFill/>
                          </a:ln>
                          <a:solidFill>
                            <a:srgbClr val="000000"/>
                          </a:solidFill>
                          <a:effectLst/>
                          <a:latin typeface="Arial" charset="0"/>
                          <a:ea typeface="微軟正黑體" pitchFamily="34" charset="-120"/>
                        </a:rPr>
                        <a:t>阿坤 </a:t>
                      </a:r>
                    </a:p>
                    <a:p>
                      <a:pPr marL="0" marR="0" lvl="0" indent="0" algn="l" defTabSz="914400" rtl="0" eaLnBrk="1" fontAlgn="base" latinLnBrk="0" hangingPunct="1">
                        <a:lnSpc>
                          <a:spcPct val="100000"/>
                        </a:lnSpc>
                        <a:spcBef>
                          <a:spcPct val="0"/>
                        </a:spcBef>
                        <a:spcAft>
                          <a:spcPct val="0"/>
                        </a:spcAft>
                        <a:buClrTx/>
                        <a:buSzTx/>
                        <a:buFontTx/>
                        <a:buNone/>
                        <a:tabLst/>
                      </a:pPr>
                      <a:endParaRPr kumimoji="1" lang="en-US" altLang="zh-TW" sz="2400" b="0" i="0" u="none" strike="noStrike" cap="none" normalizeH="0" baseline="0" dirty="0" smtClean="0">
                        <a:ln>
                          <a:noFill/>
                        </a:ln>
                        <a:solidFill>
                          <a:srgbClr val="000000"/>
                        </a:solidFill>
                        <a:effectLst/>
                        <a:latin typeface="Arial" charset="0"/>
                        <a:ea typeface="微軟正黑體" pitchFamily="34" charset="-12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row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400" b="0" i="0" u="none" strike="noStrike" cap="none" normalizeH="0" baseline="0" dirty="0" smtClean="0">
                          <a:ln>
                            <a:noFill/>
                          </a:ln>
                          <a:solidFill>
                            <a:srgbClr val="000000"/>
                          </a:solidFill>
                          <a:effectLst/>
                          <a:latin typeface="Arial" charset="0"/>
                          <a:ea typeface="微軟正黑體" pitchFamily="34" charset="-120"/>
                        </a:rPr>
                        <a:t>第一學群</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en-US" sz="2400" b="0" i="0" u="none" strike="noStrike" cap="none" normalizeH="0" baseline="0" dirty="0" smtClean="0">
                          <a:ln>
                            <a:noFill/>
                          </a:ln>
                          <a:solidFill>
                            <a:srgbClr val="000000"/>
                          </a:solidFill>
                          <a:effectLst/>
                          <a:latin typeface="Arial" charset="0"/>
                          <a:ea typeface="微軟正黑體" pitchFamily="34" charset="-120"/>
                        </a:rPr>
                        <a:t>財金系</a:t>
                      </a:r>
                    </a:p>
                  </a:txBody>
                  <a:tcPr horzOverflow="overflow">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0" i="0" u="none" strike="noStrike" cap="none" normalizeH="0" baseline="0" smtClean="0">
                          <a:ln>
                            <a:noFill/>
                          </a:ln>
                          <a:solidFill>
                            <a:srgbClr val="000000"/>
                          </a:solidFill>
                          <a:effectLst/>
                          <a:latin typeface="Arial" charset="0"/>
                          <a:ea typeface="微軟正黑體" pitchFamily="34" charset="-120"/>
                        </a:rPr>
                        <a:t>1</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r>
              <a:tr h="444500">
                <a:tc vMerge="1">
                  <a:txBody>
                    <a:bodyPr/>
                    <a:lstStyle/>
                    <a:p>
                      <a:endParaRPr lang="zh-TW" altLang="en-US"/>
                    </a:p>
                  </a:txBody>
                  <a:tcPr/>
                </a:tc>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en-US" sz="2400" b="0" i="0" u="none" strike="noStrike" cap="none" normalizeH="0" baseline="0" dirty="0" smtClean="0">
                          <a:ln>
                            <a:noFill/>
                          </a:ln>
                          <a:solidFill>
                            <a:srgbClr val="000000"/>
                          </a:solidFill>
                          <a:effectLst/>
                          <a:latin typeface="Arial" charset="0"/>
                          <a:ea typeface="微軟正黑體" pitchFamily="34" charset="-120"/>
                        </a:rPr>
                        <a:t>國企系</a:t>
                      </a:r>
                    </a:p>
                  </a:txBody>
                  <a:tcPr horzOverflow="overflow">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0" i="0" u="none" strike="noStrike" cap="none" normalizeH="0" baseline="0" smtClean="0">
                          <a:ln>
                            <a:noFill/>
                          </a:ln>
                          <a:solidFill>
                            <a:srgbClr val="000000"/>
                          </a:solidFill>
                          <a:effectLst/>
                          <a:latin typeface="Arial" charset="0"/>
                          <a:ea typeface="微軟正黑體" pitchFamily="34" charset="-120"/>
                        </a:rPr>
                        <a:t>2</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r>
              <a:tr h="401638">
                <a:tc vMerge="1">
                  <a:txBody>
                    <a:bodyPr/>
                    <a:lstStyle/>
                    <a:p>
                      <a:endParaRPr lang="zh-TW" altLang="en-US"/>
                    </a:p>
                  </a:txBody>
                  <a:tcPr/>
                </a:tc>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en-US" sz="2400" b="0" i="0" u="none" strike="noStrike" cap="none" normalizeH="0" baseline="0" dirty="0" smtClean="0">
                          <a:ln>
                            <a:noFill/>
                          </a:ln>
                          <a:solidFill>
                            <a:srgbClr val="000000"/>
                          </a:solidFill>
                          <a:effectLst/>
                          <a:latin typeface="Arial" charset="0"/>
                          <a:ea typeface="微軟正黑體" pitchFamily="34" charset="-120"/>
                        </a:rPr>
                        <a:t>工商管理學系</a:t>
                      </a:r>
                    </a:p>
                  </a:txBody>
                  <a:tcPr horzOverflow="overflow">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0" i="0" u="none" strike="noStrike" cap="none" normalizeH="0" baseline="0" smtClean="0">
                          <a:ln>
                            <a:noFill/>
                          </a:ln>
                          <a:solidFill>
                            <a:srgbClr val="000000"/>
                          </a:solidFill>
                          <a:effectLst/>
                          <a:latin typeface="Arial" charset="0"/>
                          <a:ea typeface="微軟正黑體" pitchFamily="34" charset="-120"/>
                        </a:rPr>
                        <a:t>3</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r>
              <a:tr h="401638">
                <a:tc row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en-US" altLang="zh-TW" sz="2400" b="0" i="0" u="none" strike="noStrike" cap="none" normalizeH="0" baseline="0" dirty="0" smtClean="0">
                        <a:ln>
                          <a:noFill/>
                        </a:ln>
                        <a:solidFill>
                          <a:srgbClr val="000000"/>
                        </a:solidFill>
                        <a:effectLst/>
                        <a:latin typeface="Arial" charset="0"/>
                        <a:ea typeface="微軟正黑體" pitchFamily="34" charset="-12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0" i="0" u="none" strike="noStrike" cap="none" normalizeH="0" baseline="0" dirty="0" smtClean="0">
                          <a:ln>
                            <a:noFill/>
                          </a:ln>
                          <a:solidFill>
                            <a:srgbClr val="000000"/>
                          </a:solidFill>
                          <a:effectLst/>
                          <a:latin typeface="Arial" charset="0"/>
                          <a:ea typeface="微軟正黑體" pitchFamily="34" charset="-120"/>
                        </a:rPr>
                        <a:t>3 – </a:t>
                      </a:r>
                      <a:r>
                        <a:rPr kumimoji="1" lang="zh-TW" altLang="en-US" sz="2400" b="0" i="0" u="none" strike="noStrike" cap="none" normalizeH="0" baseline="0" dirty="0" smtClean="0">
                          <a:ln>
                            <a:noFill/>
                          </a:ln>
                          <a:solidFill>
                            <a:srgbClr val="000000"/>
                          </a:solidFill>
                          <a:effectLst/>
                          <a:latin typeface="Arial" charset="0"/>
                          <a:ea typeface="微軟正黑體" pitchFamily="34" charset="-120"/>
                        </a:rPr>
                        <a:t>阿廷</a:t>
                      </a:r>
                    </a:p>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400" b="0" i="0" u="none" strike="noStrike" cap="none" normalizeH="0" baseline="0" dirty="0" smtClean="0">
                          <a:ln>
                            <a:noFill/>
                          </a:ln>
                          <a:solidFill>
                            <a:srgbClr val="000000"/>
                          </a:solidFill>
                          <a:effectLst/>
                          <a:latin typeface="Arial" charset="0"/>
                          <a:ea typeface="微軟正黑體" pitchFamily="34" charset="-120"/>
                        </a:rPr>
                        <a:t>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row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400" b="0" i="0" u="none" strike="noStrike" cap="none" normalizeH="0" baseline="0" dirty="0" smtClean="0">
                          <a:ln>
                            <a:noFill/>
                          </a:ln>
                          <a:solidFill>
                            <a:srgbClr val="000000"/>
                          </a:solidFill>
                          <a:effectLst/>
                          <a:latin typeface="Arial" charset="0"/>
                          <a:ea typeface="微軟正黑體" pitchFamily="34" charset="-120"/>
                        </a:rPr>
                        <a:t>第三學群</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en-US" sz="2400" b="0" i="0" u="none" strike="noStrike" cap="none" normalizeH="0" baseline="0" dirty="0" smtClean="0">
                          <a:ln>
                            <a:noFill/>
                          </a:ln>
                          <a:solidFill>
                            <a:srgbClr val="000000"/>
                          </a:solidFill>
                          <a:effectLst/>
                          <a:latin typeface="Arial" charset="0"/>
                          <a:ea typeface="微軟正黑體" pitchFamily="34" charset="-120"/>
                        </a:rPr>
                        <a:t>牙醫系</a:t>
                      </a:r>
                    </a:p>
                  </a:txBody>
                  <a:tcPr horzOverflow="overflow">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0" i="0" u="none" strike="noStrike" cap="none" normalizeH="0" baseline="0" dirty="0" smtClean="0">
                          <a:ln>
                            <a:noFill/>
                          </a:ln>
                          <a:solidFill>
                            <a:srgbClr val="000000"/>
                          </a:solidFill>
                          <a:effectLst/>
                          <a:latin typeface="Arial" charset="0"/>
                          <a:ea typeface="微軟正黑體" pitchFamily="34" charset="-120"/>
                        </a:rPr>
                        <a:t>1</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r>
              <a:tr h="401638">
                <a:tc vMerge="1">
                  <a:txBody>
                    <a:bodyPr/>
                    <a:lstStyle/>
                    <a:p>
                      <a:endParaRPr lang="zh-TW" altLang="en-US"/>
                    </a:p>
                  </a:txBody>
                  <a:tcPr/>
                </a:tc>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en-US" sz="2400" b="0" i="0" u="none" strike="noStrike" cap="none" normalizeH="0" baseline="0" dirty="0" smtClean="0">
                          <a:ln>
                            <a:noFill/>
                          </a:ln>
                          <a:solidFill>
                            <a:srgbClr val="000000"/>
                          </a:solidFill>
                          <a:effectLst/>
                          <a:latin typeface="Arial" charset="0"/>
                          <a:ea typeface="微軟正黑體" pitchFamily="34" charset="-120"/>
                        </a:rPr>
                        <a:t>藥學系</a:t>
                      </a:r>
                    </a:p>
                  </a:txBody>
                  <a:tcPr horzOverflow="overflow">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0" i="0" u="none" strike="noStrike" cap="none" normalizeH="0" baseline="0" dirty="0" smtClean="0">
                          <a:ln>
                            <a:noFill/>
                          </a:ln>
                          <a:solidFill>
                            <a:srgbClr val="000000"/>
                          </a:solidFill>
                          <a:effectLst/>
                          <a:latin typeface="Arial" charset="0"/>
                          <a:ea typeface="微軟正黑體" pitchFamily="34" charset="-120"/>
                        </a:rPr>
                        <a:t>2</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r>
              <a:tr h="463550">
                <a:tc vMerge="1">
                  <a:txBody>
                    <a:bodyPr/>
                    <a:lstStyle/>
                    <a:p>
                      <a:endParaRPr lang="zh-TW" altLang="en-US"/>
                    </a:p>
                  </a:txBody>
                  <a:tcPr/>
                </a:tc>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en-US" sz="2400" b="0" i="0" u="none" strike="noStrike" cap="none" normalizeH="0" baseline="0" dirty="0" smtClean="0">
                          <a:ln>
                            <a:noFill/>
                          </a:ln>
                          <a:solidFill>
                            <a:srgbClr val="000000"/>
                          </a:solidFill>
                          <a:effectLst/>
                          <a:latin typeface="Arial" charset="0"/>
                          <a:ea typeface="微軟正黑體" pitchFamily="34" charset="-120"/>
                        </a:rPr>
                        <a:t>獸醫系</a:t>
                      </a:r>
                    </a:p>
                  </a:txBody>
                  <a:tcPr horzOverflow="overflow">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0" i="0" u="none" strike="noStrike" cap="none" normalizeH="0" baseline="0" dirty="0" smtClean="0">
                          <a:ln>
                            <a:noFill/>
                          </a:ln>
                          <a:solidFill>
                            <a:srgbClr val="000000"/>
                          </a:solidFill>
                          <a:effectLst/>
                          <a:latin typeface="Arial" charset="0"/>
                          <a:ea typeface="微軟正黑體" pitchFamily="34" charset="-120"/>
                        </a:rPr>
                        <a:t>3</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r>
              <a:tr h="46355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400" b="0" i="0" u="none" strike="noStrike" cap="none" normalizeH="0" baseline="0" dirty="0" smtClean="0">
                          <a:ln>
                            <a:noFill/>
                          </a:ln>
                          <a:solidFill>
                            <a:srgbClr val="000000"/>
                          </a:solidFill>
                          <a:effectLst/>
                          <a:latin typeface="Arial" charset="0"/>
                          <a:ea typeface="微軟正黑體" pitchFamily="34" charset="-120"/>
                        </a:rPr>
                        <a:t> </a:t>
                      </a:r>
                      <a:r>
                        <a:rPr kumimoji="1" lang="en-US" altLang="zh-TW" sz="2400" b="0" i="0" u="none" strike="noStrike" cap="none" normalizeH="0" baseline="0" dirty="0" smtClean="0">
                          <a:ln>
                            <a:noFill/>
                          </a:ln>
                          <a:solidFill>
                            <a:srgbClr val="000000"/>
                          </a:solidFill>
                          <a:effectLst/>
                          <a:latin typeface="Arial" charset="0"/>
                          <a:ea typeface="微軟正黑體" pitchFamily="34" charset="-120"/>
                        </a:rPr>
                        <a:t>4.5.6.……</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zh-TW" altLang="en-US" sz="2400" b="0" i="0" u="none" strike="noStrike" cap="none" normalizeH="0" baseline="0" smtClean="0">
                        <a:ln>
                          <a:noFill/>
                        </a:ln>
                        <a:solidFill>
                          <a:srgbClr val="000000"/>
                        </a:solidFill>
                        <a:effectLst/>
                        <a:latin typeface="Arial" charset="0"/>
                        <a:ea typeface="微軟正黑體" pitchFamily="34" charset="-12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zh-TW" altLang="en-US" sz="2400" b="0" i="0" u="none" strike="noStrike" cap="none" normalizeH="0" baseline="0" dirty="0" smtClean="0">
                        <a:ln>
                          <a:noFill/>
                        </a:ln>
                        <a:solidFill>
                          <a:srgbClr val="000000"/>
                        </a:solidFill>
                        <a:effectLst/>
                        <a:latin typeface="Arial" charset="0"/>
                        <a:ea typeface="微軟正黑體" pitchFamily="34" charset="-12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en-US" altLang="zh-TW" sz="2400" b="0" i="0" u="none" strike="noStrike" cap="none" normalizeH="0" baseline="0" dirty="0" smtClean="0">
                        <a:ln>
                          <a:noFill/>
                        </a:ln>
                        <a:solidFill>
                          <a:srgbClr val="000000"/>
                        </a:solidFill>
                        <a:effectLst/>
                        <a:latin typeface="Arial" charset="0"/>
                        <a:ea typeface="微軟正黑體" pitchFamily="34" charset="-12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r>
            </a:tbl>
          </a:graphicData>
        </a:graphic>
      </p:graphicFrame>
      <p:grpSp>
        <p:nvGrpSpPr>
          <p:cNvPr id="5" name="群組 9"/>
          <p:cNvGrpSpPr>
            <a:grpSpLocks/>
          </p:cNvGrpSpPr>
          <p:nvPr/>
        </p:nvGrpSpPr>
        <p:grpSpPr bwMode="auto">
          <a:xfrm>
            <a:off x="0" y="2781300"/>
            <a:ext cx="8964613" cy="431800"/>
            <a:chOff x="0" y="2708920"/>
            <a:chExt cx="8964488" cy="504056"/>
          </a:xfrm>
        </p:grpSpPr>
        <p:sp>
          <p:nvSpPr>
            <p:cNvPr id="10" name="矩形 9"/>
            <p:cNvSpPr/>
            <p:nvPr/>
          </p:nvSpPr>
          <p:spPr>
            <a:xfrm>
              <a:off x="0" y="2708920"/>
              <a:ext cx="8964488" cy="504056"/>
            </a:xfrm>
            <a:prstGeom prst="rect">
              <a:avLst/>
            </a:prstGeom>
            <a:solidFill>
              <a:srgbClr val="FF0000">
                <a:alpha val="2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11" name="文字方塊 8"/>
            <p:cNvSpPr txBox="1">
              <a:spLocks noChangeArrowheads="1"/>
            </p:cNvSpPr>
            <p:nvPr/>
          </p:nvSpPr>
          <p:spPr bwMode="auto">
            <a:xfrm>
              <a:off x="6804139" y="2792543"/>
              <a:ext cx="1008112" cy="400111"/>
            </a:xfrm>
            <a:prstGeom prst="rect">
              <a:avLst/>
            </a:prstGeom>
            <a:noFill/>
            <a:ln w="9525">
              <a:noFill/>
              <a:miter lim="800000"/>
              <a:headEnd/>
              <a:tailEnd/>
            </a:ln>
          </p:spPr>
          <p:txBody>
            <a:bodyPr>
              <a:spAutoFit/>
            </a:bodyPr>
            <a:lstStyle/>
            <a:p>
              <a:r>
                <a:rPr kumimoji="0" lang="zh-TW" altLang="en-US" sz="2000" b="1" dirty="0">
                  <a:latin typeface="Lucida Sans Unicode" pitchFamily="34" charset="0"/>
                  <a:ea typeface="微軟正黑體" pitchFamily="34" charset="-120"/>
                </a:rPr>
                <a:t>錄  取</a:t>
              </a:r>
            </a:p>
          </p:txBody>
        </p:sp>
      </p:grpSp>
      <p:sp>
        <p:nvSpPr>
          <p:cNvPr id="14" name="文字方塊 8"/>
          <p:cNvSpPr txBox="1">
            <a:spLocks noChangeArrowheads="1"/>
          </p:cNvSpPr>
          <p:nvPr/>
        </p:nvSpPr>
        <p:spPr bwMode="auto">
          <a:xfrm>
            <a:off x="7020272" y="1772816"/>
            <a:ext cx="463967" cy="1015663"/>
          </a:xfrm>
          <a:prstGeom prst="rect">
            <a:avLst/>
          </a:prstGeom>
          <a:noFill/>
          <a:ln w="9525">
            <a:noFill/>
            <a:miter lim="800000"/>
            <a:headEnd/>
            <a:tailEnd/>
          </a:ln>
        </p:spPr>
        <p:txBody>
          <a:bodyPr wrap="square">
            <a:spAutoFit/>
          </a:bodyPr>
          <a:lstStyle/>
          <a:p>
            <a:r>
              <a:rPr lang="zh-TW" altLang="en-US" sz="2000" b="1" dirty="0">
                <a:latin typeface="Lucida Sans Unicode" pitchFamily="34" charset="0"/>
                <a:ea typeface="微軟正黑體" pitchFamily="34" charset="-120"/>
              </a:rPr>
              <a:t>未</a:t>
            </a:r>
            <a:r>
              <a:rPr kumimoji="0" lang="zh-TW" altLang="en-US" sz="2000" b="1" dirty="0" smtClean="0">
                <a:latin typeface="Lucida Sans Unicode" pitchFamily="34" charset="0"/>
                <a:ea typeface="微軟正黑體" pitchFamily="34" charset="-120"/>
              </a:rPr>
              <a:t>錄  </a:t>
            </a:r>
            <a:r>
              <a:rPr kumimoji="0" lang="zh-TW" altLang="en-US" sz="2000" b="1" dirty="0">
                <a:latin typeface="Lucida Sans Unicode" pitchFamily="34" charset="0"/>
                <a:ea typeface="微軟正黑體" pitchFamily="34" charset="-120"/>
              </a:rPr>
              <a:t>取</a:t>
            </a:r>
          </a:p>
        </p:txBody>
      </p:sp>
      <p:grpSp>
        <p:nvGrpSpPr>
          <p:cNvPr id="6" name="群組 16"/>
          <p:cNvGrpSpPr/>
          <p:nvPr/>
        </p:nvGrpSpPr>
        <p:grpSpPr>
          <a:xfrm>
            <a:off x="491139" y="3214686"/>
            <a:ext cx="8152827" cy="3214710"/>
            <a:chOff x="491139" y="3214686"/>
            <a:chExt cx="8152827" cy="3214710"/>
          </a:xfrm>
        </p:grpSpPr>
        <p:sp>
          <p:nvSpPr>
            <p:cNvPr id="16" name="矩形 15"/>
            <p:cNvSpPr/>
            <p:nvPr/>
          </p:nvSpPr>
          <p:spPr>
            <a:xfrm>
              <a:off x="500034" y="3214686"/>
              <a:ext cx="8143932" cy="3214710"/>
            </a:xfrm>
            <a:prstGeom prst="rect">
              <a:avLst/>
            </a:prstGeom>
            <a:solidFill>
              <a:schemeClr val="accent2">
                <a:lumMod val="20000"/>
                <a:lumOff val="80000"/>
                <a:alpha val="58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 name="文字方塊 11"/>
            <p:cNvSpPr txBox="1">
              <a:spLocks noChangeArrowheads="1"/>
            </p:cNvSpPr>
            <p:nvPr/>
          </p:nvSpPr>
          <p:spPr bwMode="auto">
            <a:xfrm>
              <a:off x="491139" y="3786190"/>
              <a:ext cx="723275" cy="1890902"/>
            </a:xfrm>
            <a:prstGeom prst="rect">
              <a:avLst/>
            </a:prstGeom>
            <a:noFill/>
            <a:ln w="9525">
              <a:noFill/>
              <a:miter lim="800000"/>
              <a:headEnd/>
              <a:tailEnd/>
            </a:ln>
          </p:spPr>
          <p:txBody>
            <a:bodyPr vert="eaVert" wrap="square">
              <a:spAutoFit/>
            </a:bodyPr>
            <a:lstStyle/>
            <a:p>
              <a:r>
                <a:rPr kumimoji="0" lang="zh-TW" altLang="en-US" sz="3500" b="1" dirty="0">
                  <a:solidFill>
                    <a:srgbClr val="FF0000"/>
                  </a:solidFill>
                  <a:latin typeface="Lucida Sans Unicode" pitchFamily="34" charset="0"/>
                  <a:ea typeface="微軟正黑體" pitchFamily="34" charset="-120"/>
                </a:rPr>
                <a:t>無效志願</a:t>
              </a:r>
            </a:p>
          </p:txBody>
        </p:sp>
      </p:gr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linds(horizontal)">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up)">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34"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 from="(-#ppt_w/2)" to="(#ppt_x)" calcmode="lin" valueType="num">
                                      <p:cBhvr>
                                        <p:cTn id="17" dur="600" fill="hold">
                                          <p:stCondLst>
                                            <p:cond delay="0"/>
                                          </p:stCondLst>
                                        </p:cTn>
                                        <p:tgtEl>
                                          <p:spTgt spid="6"/>
                                        </p:tgtEl>
                                        <p:attrNameLst>
                                          <p:attrName>ppt_x</p:attrName>
                                        </p:attrNameLst>
                                      </p:cBhvr>
                                    </p:anim>
                                    <p:anim from="0" to="-1.0" calcmode="lin" valueType="num">
                                      <p:cBhvr>
                                        <p:cTn id="18" dur="200" decel="50000" autoRev="1" fill="hold">
                                          <p:stCondLst>
                                            <p:cond delay="600"/>
                                          </p:stCondLst>
                                        </p:cTn>
                                        <p:tgtEl>
                                          <p:spTgt spid="6"/>
                                        </p:tgtEl>
                                        <p:attrNameLst>
                                          <p:attrName>xshear</p:attrName>
                                        </p:attrNameLst>
                                      </p:cBhvr>
                                    </p:anim>
                                    <p:animScale>
                                      <p:cBhvr>
                                        <p:cTn id="19" dur="200" decel="100000" autoRev="1" fill="hold">
                                          <p:stCondLst>
                                            <p:cond delay="600"/>
                                          </p:stCondLst>
                                        </p:cTn>
                                        <p:tgtEl>
                                          <p:spTgt spid="6"/>
                                        </p:tgtEl>
                                      </p:cBhvr>
                                      <p:from x="100000" y="100000"/>
                                      <p:to x="80000" y="100000"/>
                                    </p:animScale>
                                    <p:anim by="(#ppt_h/3+#ppt_w*0.1)" calcmode="lin" valueType="num">
                                      <p:cBhvr additive="sum">
                                        <p:cTn id="20" dur="200" decel="100000" autoRev="1" fill="hold">
                                          <p:stCondLst>
                                            <p:cond delay="600"/>
                                          </p:stCondLst>
                                        </p:cTn>
                                        <p:tgtEl>
                                          <p:spTgt spid="6"/>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solidFill>
                  <a:srgbClr val="FFFF00"/>
                </a:solidFill>
              </a:rPr>
              <a:t>還記得推薦序嗎</a:t>
            </a:r>
            <a:r>
              <a:rPr lang="en-US" altLang="zh-TW" dirty="0" smtClean="0">
                <a:solidFill>
                  <a:srgbClr val="FFFF00"/>
                </a:solidFill>
              </a:rPr>
              <a:t>?!</a:t>
            </a:r>
            <a:endParaRPr altLang="en-US" dirty="0">
              <a:solidFill>
                <a:srgbClr val="FFFF00"/>
              </a:solidFill>
            </a:endParaRPr>
          </a:p>
        </p:txBody>
      </p:sp>
      <p:sp>
        <p:nvSpPr>
          <p:cNvPr id="4" name="文字方塊 3"/>
          <p:cNvSpPr txBox="1"/>
          <p:nvPr/>
        </p:nvSpPr>
        <p:spPr>
          <a:xfrm>
            <a:off x="500034" y="2427305"/>
            <a:ext cx="2232025" cy="1754188"/>
          </a:xfrm>
          <a:prstGeom prst="rect">
            <a:avLst/>
          </a:prstGeom>
          <a:ln/>
        </p:spPr>
        <p:style>
          <a:lnRef idx="2">
            <a:schemeClr val="accent1"/>
          </a:lnRef>
          <a:fillRef idx="1">
            <a:schemeClr val="lt1"/>
          </a:fillRef>
          <a:effectRef idx="0">
            <a:schemeClr val="accent1"/>
          </a:effectRef>
          <a:fontRef idx="minor">
            <a:schemeClr val="dk1"/>
          </a:fontRef>
        </p:style>
        <p:txBody>
          <a:bodyPr>
            <a:spAutoFit/>
          </a:bodyPr>
          <a:lstStyle/>
          <a:p>
            <a:pPr algn="ctr" fontAlgn="auto">
              <a:spcBef>
                <a:spcPts val="0"/>
              </a:spcBef>
              <a:spcAft>
                <a:spcPts val="0"/>
              </a:spcAft>
              <a:defRPr/>
            </a:pPr>
            <a:r>
              <a:rPr lang="zh-TW" altLang="en-US" sz="2700" dirty="0" smtClean="0">
                <a:latin typeface="華康中圓體" pitchFamily="49" charset="-120"/>
                <a:ea typeface="華康中圓體" pitchFamily="49" charset="-120"/>
              </a:rPr>
              <a:t>台</a:t>
            </a:r>
            <a:r>
              <a:rPr kumimoji="0" lang="zh-TW" altLang="en-US" sz="2700" dirty="0" smtClean="0">
                <a:latin typeface="華康中圓體" pitchFamily="49" charset="-120"/>
                <a:ea typeface="華康中圓體" pitchFamily="49" charset="-120"/>
              </a:rPr>
              <a:t>大</a:t>
            </a:r>
            <a:endParaRPr kumimoji="0" lang="en-US" altLang="zh-TW" sz="2700" dirty="0">
              <a:latin typeface="華康中圓體" pitchFamily="49" charset="-120"/>
              <a:ea typeface="華康中圓體" pitchFamily="49" charset="-120"/>
            </a:endParaRPr>
          </a:p>
          <a:p>
            <a:pPr algn="ctr" fontAlgn="auto">
              <a:spcBef>
                <a:spcPts val="0"/>
              </a:spcBef>
              <a:spcAft>
                <a:spcPts val="0"/>
              </a:spcAft>
              <a:defRPr/>
            </a:pPr>
            <a:r>
              <a:rPr kumimoji="0" lang="zh-TW" altLang="zh-TW" sz="2700" dirty="0" smtClean="0">
                <a:latin typeface="華康中圓體" pitchFamily="49" charset="-120"/>
                <a:ea typeface="華康中圓體" pitchFamily="49" charset="-120"/>
              </a:rPr>
              <a:t>第一</a:t>
            </a:r>
            <a:r>
              <a:rPr kumimoji="0" lang="zh-TW" altLang="en-US" sz="2700" dirty="0" smtClean="0">
                <a:latin typeface="華康中圓體" pitchFamily="49" charset="-120"/>
                <a:ea typeface="華康中圓體" pitchFamily="49" charset="-120"/>
              </a:rPr>
              <a:t>類</a:t>
            </a:r>
            <a:r>
              <a:rPr kumimoji="0" lang="zh-TW" altLang="zh-TW" sz="2700" dirty="0" smtClean="0">
                <a:latin typeface="華康中圓體" pitchFamily="49" charset="-120"/>
                <a:ea typeface="華康中圓體" pitchFamily="49" charset="-120"/>
              </a:rPr>
              <a:t>學</a:t>
            </a:r>
            <a:r>
              <a:rPr kumimoji="0" lang="zh-TW" altLang="zh-TW" sz="2700" dirty="0">
                <a:latin typeface="華康中圓體" pitchFamily="49" charset="-120"/>
                <a:ea typeface="華康中圓體" pitchFamily="49" charset="-120"/>
              </a:rPr>
              <a:t>群</a:t>
            </a:r>
          </a:p>
          <a:p>
            <a:pPr algn="ctr" fontAlgn="auto">
              <a:spcBef>
                <a:spcPts val="0"/>
              </a:spcBef>
              <a:spcAft>
                <a:spcPts val="0"/>
              </a:spcAft>
              <a:defRPr/>
            </a:pPr>
            <a:r>
              <a:rPr kumimoji="0" lang="zh-TW" altLang="zh-TW" sz="2700" dirty="0" smtClean="0">
                <a:latin typeface="華康中圓體" pitchFamily="49" charset="-120"/>
                <a:ea typeface="華康中圓體" pitchFamily="49" charset="-120"/>
              </a:rPr>
              <a:t>第二</a:t>
            </a:r>
            <a:r>
              <a:rPr kumimoji="0" lang="zh-TW" altLang="en-US" sz="2700" dirty="0" smtClean="0">
                <a:latin typeface="華康中圓體" pitchFamily="49" charset="-120"/>
                <a:ea typeface="華康中圓體" pitchFamily="49" charset="-120"/>
              </a:rPr>
              <a:t>類</a:t>
            </a:r>
            <a:r>
              <a:rPr kumimoji="0" lang="zh-TW" altLang="zh-TW" sz="2700" dirty="0" smtClean="0">
                <a:latin typeface="華康中圓體" pitchFamily="49" charset="-120"/>
                <a:ea typeface="華康中圓體" pitchFamily="49" charset="-120"/>
              </a:rPr>
              <a:t>學</a:t>
            </a:r>
            <a:r>
              <a:rPr kumimoji="0" lang="zh-TW" altLang="zh-TW" sz="2700" dirty="0">
                <a:latin typeface="華康中圓體" pitchFamily="49" charset="-120"/>
                <a:ea typeface="華康中圓體" pitchFamily="49" charset="-120"/>
              </a:rPr>
              <a:t>群</a:t>
            </a:r>
          </a:p>
          <a:p>
            <a:pPr algn="ctr" fontAlgn="auto">
              <a:spcBef>
                <a:spcPts val="0"/>
              </a:spcBef>
              <a:spcAft>
                <a:spcPts val="0"/>
              </a:spcAft>
              <a:defRPr/>
            </a:pPr>
            <a:r>
              <a:rPr kumimoji="0" lang="zh-TW" altLang="zh-TW" sz="2700" dirty="0" smtClean="0">
                <a:latin typeface="華康中圓體" pitchFamily="49" charset="-120"/>
                <a:ea typeface="華康中圓體" pitchFamily="49" charset="-120"/>
              </a:rPr>
              <a:t>第三</a:t>
            </a:r>
            <a:r>
              <a:rPr kumimoji="0" lang="zh-TW" altLang="en-US" sz="2700" dirty="0" smtClean="0">
                <a:latin typeface="華康中圓體" pitchFamily="49" charset="-120"/>
                <a:ea typeface="華康中圓體" pitchFamily="49" charset="-120"/>
              </a:rPr>
              <a:t>類</a:t>
            </a:r>
            <a:r>
              <a:rPr kumimoji="0" lang="zh-TW" altLang="zh-TW" sz="2700" dirty="0" smtClean="0">
                <a:latin typeface="華康中圓體" pitchFamily="49" charset="-120"/>
                <a:ea typeface="華康中圓體" pitchFamily="49" charset="-120"/>
              </a:rPr>
              <a:t>學</a:t>
            </a:r>
            <a:r>
              <a:rPr kumimoji="0" lang="zh-TW" altLang="zh-TW" sz="2700" dirty="0">
                <a:latin typeface="華康中圓體" pitchFamily="49" charset="-120"/>
                <a:ea typeface="華康中圓體" pitchFamily="49" charset="-120"/>
              </a:rPr>
              <a:t>群</a:t>
            </a:r>
          </a:p>
        </p:txBody>
      </p:sp>
      <p:grpSp>
        <p:nvGrpSpPr>
          <p:cNvPr id="3" name="群組 11"/>
          <p:cNvGrpSpPr>
            <a:grpSpLocks/>
          </p:cNvGrpSpPr>
          <p:nvPr/>
        </p:nvGrpSpPr>
        <p:grpSpPr bwMode="auto">
          <a:xfrm>
            <a:off x="3235296" y="2284430"/>
            <a:ext cx="288925" cy="647700"/>
            <a:chOff x="3203848" y="4149080"/>
            <a:chExt cx="288032" cy="648072"/>
          </a:xfrm>
        </p:grpSpPr>
        <p:sp>
          <p:nvSpPr>
            <p:cNvPr id="6" name="橢圓 5"/>
            <p:cNvSpPr/>
            <p:nvPr/>
          </p:nvSpPr>
          <p:spPr>
            <a:xfrm>
              <a:off x="3203848" y="4149080"/>
              <a:ext cx="288032" cy="287503"/>
            </a:xfrm>
            <a:prstGeom prst="ellips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7" name="橢圓 6"/>
            <p:cNvSpPr/>
            <p:nvPr/>
          </p:nvSpPr>
          <p:spPr>
            <a:xfrm>
              <a:off x="3203848" y="4509650"/>
              <a:ext cx="288032" cy="287502"/>
            </a:xfrm>
            <a:prstGeom prst="ellips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grpSp>
      <p:grpSp>
        <p:nvGrpSpPr>
          <p:cNvPr id="5" name="群組 12"/>
          <p:cNvGrpSpPr>
            <a:grpSpLocks/>
          </p:cNvGrpSpPr>
          <p:nvPr/>
        </p:nvGrpSpPr>
        <p:grpSpPr bwMode="auto">
          <a:xfrm>
            <a:off x="3235296" y="3940193"/>
            <a:ext cx="288925" cy="647700"/>
            <a:chOff x="3203848" y="4149080"/>
            <a:chExt cx="288032" cy="648072"/>
          </a:xfrm>
        </p:grpSpPr>
        <p:sp>
          <p:nvSpPr>
            <p:cNvPr id="9" name="橢圓 8"/>
            <p:cNvSpPr/>
            <p:nvPr/>
          </p:nvSpPr>
          <p:spPr>
            <a:xfrm>
              <a:off x="3203848" y="4149080"/>
              <a:ext cx="288032" cy="287502"/>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10" name="橢圓 9"/>
            <p:cNvSpPr/>
            <p:nvPr/>
          </p:nvSpPr>
          <p:spPr>
            <a:xfrm>
              <a:off x="3203848" y="4509649"/>
              <a:ext cx="288032" cy="287503"/>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grpSp>
      <p:grpSp>
        <p:nvGrpSpPr>
          <p:cNvPr id="8" name="群組 15"/>
          <p:cNvGrpSpPr>
            <a:grpSpLocks/>
          </p:cNvGrpSpPr>
          <p:nvPr/>
        </p:nvGrpSpPr>
        <p:grpSpPr bwMode="auto">
          <a:xfrm>
            <a:off x="3235296" y="3075005"/>
            <a:ext cx="288925" cy="649288"/>
            <a:chOff x="3203848" y="4149080"/>
            <a:chExt cx="288032" cy="648072"/>
          </a:xfrm>
        </p:grpSpPr>
        <p:sp>
          <p:nvSpPr>
            <p:cNvPr id="12" name="橢圓 11"/>
            <p:cNvSpPr/>
            <p:nvPr/>
          </p:nvSpPr>
          <p:spPr>
            <a:xfrm>
              <a:off x="3203848" y="4149080"/>
              <a:ext cx="288032" cy="288384"/>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13" name="橢圓 12"/>
            <p:cNvSpPr/>
            <p:nvPr/>
          </p:nvSpPr>
          <p:spPr>
            <a:xfrm>
              <a:off x="3203848" y="4508768"/>
              <a:ext cx="288032" cy="288384"/>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grpSp>
      <p:cxnSp>
        <p:nvCxnSpPr>
          <p:cNvPr id="14" name="直線接點 13"/>
          <p:cNvCxnSpPr/>
          <p:nvPr/>
        </p:nvCxnSpPr>
        <p:spPr>
          <a:xfrm flipV="1">
            <a:off x="2516159" y="2571768"/>
            <a:ext cx="574675" cy="503237"/>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5" name="直線接點 14"/>
          <p:cNvCxnSpPr/>
          <p:nvPr/>
        </p:nvCxnSpPr>
        <p:spPr>
          <a:xfrm flipV="1">
            <a:off x="2516159" y="2859105"/>
            <a:ext cx="574675" cy="28892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6" name="直線接點 15"/>
          <p:cNvCxnSpPr/>
          <p:nvPr/>
        </p:nvCxnSpPr>
        <p:spPr>
          <a:xfrm flipV="1">
            <a:off x="2587596" y="3219468"/>
            <a:ext cx="576263" cy="21590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7" name="直線接點 16"/>
          <p:cNvCxnSpPr/>
          <p:nvPr/>
        </p:nvCxnSpPr>
        <p:spPr>
          <a:xfrm>
            <a:off x="2587596" y="3508393"/>
            <a:ext cx="576263" cy="71437"/>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8" name="直線接點 17"/>
          <p:cNvCxnSpPr/>
          <p:nvPr/>
        </p:nvCxnSpPr>
        <p:spPr>
          <a:xfrm>
            <a:off x="2587596" y="3940193"/>
            <a:ext cx="576263" cy="43180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9" name="直線接點 18"/>
          <p:cNvCxnSpPr/>
          <p:nvPr/>
        </p:nvCxnSpPr>
        <p:spPr>
          <a:xfrm>
            <a:off x="2587596" y="3867168"/>
            <a:ext cx="576263" cy="2159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0" name="文字方塊 19"/>
          <p:cNvSpPr txBox="1"/>
          <p:nvPr/>
        </p:nvSpPr>
        <p:spPr>
          <a:xfrm>
            <a:off x="5000628" y="1785926"/>
            <a:ext cx="2232025" cy="925510"/>
          </a:xfrm>
          <a:prstGeom prst="rect">
            <a:avLst/>
          </a:prstGeom>
          <a:ln/>
        </p:spPr>
        <p:style>
          <a:lnRef idx="2">
            <a:schemeClr val="accent1"/>
          </a:lnRef>
          <a:fillRef idx="1">
            <a:schemeClr val="lt1"/>
          </a:fillRef>
          <a:effectRef idx="0">
            <a:schemeClr val="accent1"/>
          </a:effectRef>
          <a:fontRef idx="minor">
            <a:schemeClr val="dk1"/>
          </a:fontRef>
        </p:style>
        <p:txBody>
          <a:bodyPr>
            <a:spAutoFit/>
          </a:bodyPr>
          <a:lstStyle/>
          <a:p>
            <a:pPr algn="ctr" fontAlgn="auto">
              <a:spcBef>
                <a:spcPts val="0"/>
              </a:spcBef>
              <a:spcAft>
                <a:spcPts val="0"/>
              </a:spcAft>
              <a:defRPr/>
            </a:pPr>
            <a:r>
              <a:rPr kumimoji="0" lang="zh-TW" altLang="zh-TW" sz="2700" dirty="0" smtClean="0">
                <a:latin typeface="華康中圓體" pitchFamily="49" charset="-120"/>
                <a:ea typeface="華康中圓體" pitchFamily="49" charset="-120"/>
              </a:rPr>
              <a:t>第</a:t>
            </a:r>
            <a:r>
              <a:rPr kumimoji="0" lang="zh-TW" altLang="en-US" sz="2700" dirty="0" smtClean="0">
                <a:latin typeface="華康中圓體" pitchFamily="49" charset="-120"/>
                <a:ea typeface="華康中圓體" pitchFamily="49" charset="-120"/>
              </a:rPr>
              <a:t>五</a:t>
            </a:r>
            <a:r>
              <a:rPr lang="zh-TW" altLang="en-US" sz="2700" dirty="0">
                <a:latin typeface="華康中圓體" pitchFamily="49" charset="-120"/>
                <a:ea typeface="華康中圓體" pitchFamily="49" charset="-120"/>
              </a:rPr>
              <a:t>類</a:t>
            </a:r>
            <a:r>
              <a:rPr kumimoji="0" lang="zh-TW" altLang="zh-TW" sz="2700" dirty="0" smtClean="0">
                <a:latin typeface="華康中圓體" pitchFamily="49" charset="-120"/>
                <a:ea typeface="華康中圓體" pitchFamily="49" charset="-120"/>
              </a:rPr>
              <a:t>學</a:t>
            </a:r>
            <a:r>
              <a:rPr kumimoji="0" lang="zh-TW" altLang="zh-TW" sz="2700" dirty="0">
                <a:latin typeface="華康中圓體" pitchFamily="49" charset="-120"/>
                <a:ea typeface="華康中圓體" pitchFamily="49" charset="-120"/>
              </a:rPr>
              <a:t>群</a:t>
            </a:r>
            <a:endParaRPr kumimoji="0" lang="en-US" altLang="zh-TW" sz="2700" dirty="0">
              <a:latin typeface="華康中圓體" pitchFamily="49" charset="-120"/>
              <a:ea typeface="華康中圓體" pitchFamily="49" charset="-120"/>
            </a:endParaRPr>
          </a:p>
          <a:p>
            <a:pPr algn="ctr" fontAlgn="auto">
              <a:spcBef>
                <a:spcPts val="0"/>
              </a:spcBef>
              <a:spcAft>
                <a:spcPts val="0"/>
              </a:spcAft>
              <a:defRPr/>
            </a:pPr>
            <a:r>
              <a:rPr lang="zh-TW" altLang="en-US" sz="2700" dirty="0">
                <a:latin typeface="華康中圓體" pitchFamily="49" charset="-120"/>
                <a:ea typeface="華康中圓體" pitchFamily="49" charset="-120"/>
              </a:rPr>
              <a:t>美術</a:t>
            </a:r>
            <a:r>
              <a:rPr kumimoji="0" lang="zh-TW" altLang="en-US" sz="2700" dirty="0" smtClean="0">
                <a:latin typeface="華康中圓體" pitchFamily="49" charset="-120"/>
                <a:ea typeface="華康中圓體" pitchFamily="49" charset="-120"/>
              </a:rPr>
              <a:t>班</a:t>
            </a:r>
            <a:r>
              <a:rPr kumimoji="0" lang="zh-TW" altLang="en-US" sz="2700" dirty="0">
                <a:latin typeface="華康中圓體" pitchFamily="49" charset="-120"/>
                <a:ea typeface="華康中圓體" pitchFamily="49" charset="-120"/>
              </a:rPr>
              <a:t>學生</a:t>
            </a:r>
            <a:endParaRPr kumimoji="0" lang="zh-TW" altLang="zh-TW" sz="2700" dirty="0">
              <a:latin typeface="華康中圓體" pitchFamily="49" charset="-120"/>
              <a:ea typeface="華康中圓體" pitchFamily="49" charset="-120"/>
            </a:endParaRPr>
          </a:p>
        </p:txBody>
      </p:sp>
      <p:grpSp>
        <p:nvGrpSpPr>
          <p:cNvPr id="11" name="群組 34"/>
          <p:cNvGrpSpPr/>
          <p:nvPr/>
        </p:nvGrpSpPr>
        <p:grpSpPr>
          <a:xfrm>
            <a:off x="7088191" y="1860793"/>
            <a:ext cx="936625" cy="723204"/>
            <a:chOff x="7088191" y="2860925"/>
            <a:chExt cx="936625" cy="723204"/>
          </a:xfrm>
        </p:grpSpPr>
        <p:grpSp>
          <p:nvGrpSpPr>
            <p:cNvPr id="21" name="群組 36"/>
            <p:cNvGrpSpPr>
              <a:grpSpLocks/>
            </p:cNvGrpSpPr>
            <p:nvPr/>
          </p:nvGrpSpPr>
          <p:grpSpPr bwMode="auto">
            <a:xfrm>
              <a:off x="7735891" y="2860925"/>
              <a:ext cx="288925" cy="723204"/>
              <a:chOff x="3203848" y="4149080"/>
              <a:chExt cx="288032" cy="720080"/>
            </a:xfrm>
          </p:grpSpPr>
          <p:sp>
            <p:nvSpPr>
              <p:cNvPr id="22" name="橢圓 21"/>
              <p:cNvSpPr/>
              <p:nvPr/>
            </p:nvSpPr>
            <p:spPr>
              <a:xfrm>
                <a:off x="3203848" y="4149080"/>
                <a:ext cx="288032" cy="288666"/>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23" name="橢圓 22"/>
              <p:cNvSpPr/>
              <p:nvPr/>
            </p:nvSpPr>
            <p:spPr>
              <a:xfrm>
                <a:off x="3203848" y="4580494"/>
                <a:ext cx="288032" cy="288666"/>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grpSp>
        <p:cxnSp>
          <p:nvCxnSpPr>
            <p:cNvPr id="24" name="直線接點 23"/>
            <p:cNvCxnSpPr/>
            <p:nvPr/>
          </p:nvCxnSpPr>
          <p:spPr>
            <a:xfrm flipV="1">
              <a:off x="7088191" y="3005885"/>
              <a:ext cx="576262" cy="216643"/>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5" name="直線接點 24"/>
            <p:cNvCxnSpPr/>
            <p:nvPr/>
          </p:nvCxnSpPr>
          <p:spPr>
            <a:xfrm>
              <a:off x="7088191" y="3367486"/>
              <a:ext cx="576262" cy="71684"/>
            </a:xfrm>
            <a:prstGeom prst="line">
              <a:avLst/>
            </a:prstGeom>
            <a:ln w="28575"/>
          </p:spPr>
          <p:style>
            <a:lnRef idx="1">
              <a:schemeClr val="accent1"/>
            </a:lnRef>
            <a:fillRef idx="0">
              <a:schemeClr val="accent1"/>
            </a:fillRef>
            <a:effectRef idx="0">
              <a:schemeClr val="accent1"/>
            </a:effectRef>
            <a:fontRef idx="minor">
              <a:schemeClr val="tx1"/>
            </a:fontRef>
          </p:style>
        </p:cxnSp>
      </p:grpSp>
      <p:sp>
        <p:nvSpPr>
          <p:cNvPr id="34" name="文字方塊 33"/>
          <p:cNvSpPr txBox="1"/>
          <p:nvPr/>
        </p:nvSpPr>
        <p:spPr>
          <a:xfrm>
            <a:off x="5028524" y="3094964"/>
            <a:ext cx="2232025" cy="2169825"/>
          </a:xfrm>
          <a:prstGeom prst="rect">
            <a:avLst/>
          </a:prstGeom>
          <a:ln/>
        </p:spPr>
        <p:style>
          <a:lnRef idx="2">
            <a:schemeClr val="accent1"/>
          </a:lnRef>
          <a:fillRef idx="1">
            <a:schemeClr val="lt1"/>
          </a:fillRef>
          <a:effectRef idx="0">
            <a:schemeClr val="accent1"/>
          </a:effectRef>
          <a:fontRef idx="minor">
            <a:schemeClr val="dk1"/>
          </a:fontRef>
        </p:style>
        <p:txBody>
          <a:bodyPr>
            <a:spAutoFit/>
          </a:bodyPr>
          <a:lstStyle/>
          <a:p>
            <a:pPr algn="ctr" fontAlgn="auto">
              <a:spcBef>
                <a:spcPts val="0"/>
              </a:spcBef>
              <a:spcAft>
                <a:spcPts val="0"/>
              </a:spcAft>
              <a:defRPr/>
            </a:pPr>
            <a:r>
              <a:rPr kumimoji="0" lang="zh-TW" altLang="zh-TW" sz="2700" b="1" dirty="0" smtClean="0">
                <a:latin typeface="華康中圓體" pitchFamily="49" charset="-120"/>
                <a:ea typeface="華康中圓體" pitchFamily="49" charset="-120"/>
              </a:rPr>
              <a:t>第</a:t>
            </a:r>
            <a:r>
              <a:rPr lang="zh-TW" altLang="en-US" sz="2700" b="1" dirty="0" smtClean="0">
                <a:latin typeface="華康中圓體" pitchFamily="49" charset="-120"/>
                <a:ea typeface="華康中圓體" pitchFamily="49" charset="-120"/>
              </a:rPr>
              <a:t>八</a:t>
            </a:r>
            <a:r>
              <a:rPr lang="zh-TW" altLang="en-US" sz="2700" b="1" dirty="0">
                <a:latin typeface="華康中圓體" pitchFamily="49" charset="-120"/>
                <a:ea typeface="華康中圓體" pitchFamily="49" charset="-120"/>
              </a:rPr>
              <a:t>類</a:t>
            </a:r>
            <a:r>
              <a:rPr kumimoji="0" lang="zh-TW" altLang="zh-TW" sz="2700" b="1" dirty="0" smtClean="0">
                <a:latin typeface="華康中圓體" pitchFamily="49" charset="-120"/>
                <a:ea typeface="華康中圓體" pitchFamily="49" charset="-120"/>
              </a:rPr>
              <a:t>學</a:t>
            </a:r>
            <a:r>
              <a:rPr kumimoji="0" lang="zh-TW" altLang="zh-TW" sz="2700" b="1" dirty="0">
                <a:latin typeface="華康中圓體" pitchFamily="49" charset="-120"/>
                <a:ea typeface="華康中圓體" pitchFamily="49" charset="-120"/>
              </a:rPr>
              <a:t>群</a:t>
            </a:r>
            <a:endParaRPr kumimoji="0" lang="en-US" altLang="zh-TW" sz="2700" b="1" dirty="0">
              <a:latin typeface="華康中圓體" pitchFamily="49" charset="-120"/>
              <a:ea typeface="華康中圓體" pitchFamily="49" charset="-120"/>
            </a:endParaRPr>
          </a:p>
          <a:p>
            <a:pPr algn="ctr" fontAlgn="auto">
              <a:spcBef>
                <a:spcPts val="0"/>
              </a:spcBef>
              <a:spcAft>
                <a:spcPts val="0"/>
              </a:spcAft>
              <a:defRPr/>
            </a:pPr>
            <a:r>
              <a:rPr lang="zh-TW" altLang="en-US" sz="2700" b="1" dirty="0" smtClean="0">
                <a:latin typeface="華康中圓體" pitchFamily="49" charset="-120"/>
                <a:ea typeface="華康中圓體" pitchFamily="49" charset="-120"/>
              </a:rPr>
              <a:t>台</a:t>
            </a:r>
            <a:r>
              <a:rPr kumimoji="0" lang="zh-TW" altLang="en-US" sz="2700" b="1" dirty="0" smtClean="0">
                <a:latin typeface="華康中圓體" pitchFamily="49" charset="-120"/>
                <a:ea typeface="華康中圓體" pitchFamily="49" charset="-120"/>
              </a:rPr>
              <a:t>大</a:t>
            </a:r>
            <a:r>
              <a:rPr kumimoji="0" lang="zh-TW" altLang="en-US" sz="2700" b="1" dirty="0">
                <a:latin typeface="華康中圓體" pitchFamily="49" charset="-120"/>
                <a:ea typeface="華康中圓體" pitchFamily="49" charset="-120"/>
              </a:rPr>
              <a:t>醫學</a:t>
            </a:r>
            <a:r>
              <a:rPr kumimoji="0" lang="zh-TW" altLang="en-US" sz="2700" b="1" dirty="0" smtClean="0">
                <a:latin typeface="華康中圓體" pitchFamily="49" charset="-120"/>
                <a:ea typeface="華康中圓體" pitchFamily="49" charset="-120"/>
              </a:rPr>
              <a:t>系</a:t>
            </a:r>
            <a:endParaRPr kumimoji="0" lang="en-US" altLang="zh-TW" sz="2700" b="1" dirty="0" smtClean="0">
              <a:latin typeface="華康中圓體" pitchFamily="49" charset="-120"/>
              <a:ea typeface="華康中圓體" pitchFamily="49" charset="-120"/>
            </a:endParaRPr>
          </a:p>
          <a:p>
            <a:pPr algn="ctr" fontAlgn="auto">
              <a:spcBef>
                <a:spcPts val="0"/>
              </a:spcBef>
              <a:spcAft>
                <a:spcPts val="0"/>
              </a:spcAft>
              <a:defRPr/>
            </a:pPr>
            <a:r>
              <a:rPr lang="zh-TW" altLang="en-US" sz="2700" b="1" dirty="0">
                <a:latin typeface="華康中圓體" pitchFamily="49" charset="-120"/>
                <a:ea typeface="華康中圓體" pitchFamily="49" charset="-120"/>
              </a:rPr>
              <a:t>長庚醫學</a:t>
            </a:r>
            <a:r>
              <a:rPr lang="zh-TW" altLang="en-US" sz="2700" b="1" dirty="0" smtClean="0">
                <a:latin typeface="華康中圓體" pitchFamily="49" charset="-120"/>
                <a:ea typeface="華康中圓體" pitchFamily="49" charset="-120"/>
              </a:rPr>
              <a:t>系</a:t>
            </a:r>
            <a:endParaRPr lang="en-US" altLang="zh-TW" sz="2700" b="1" dirty="0" smtClean="0">
              <a:latin typeface="華康中圓體" pitchFamily="49" charset="-120"/>
              <a:ea typeface="華康中圓體" pitchFamily="49" charset="-120"/>
            </a:endParaRPr>
          </a:p>
          <a:p>
            <a:pPr algn="ctr" fontAlgn="auto">
              <a:spcBef>
                <a:spcPts val="0"/>
              </a:spcBef>
              <a:spcAft>
                <a:spcPts val="0"/>
              </a:spcAft>
              <a:defRPr/>
            </a:pPr>
            <a:r>
              <a:rPr lang="zh-TW" altLang="en-US" sz="2700" b="1" dirty="0">
                <a:latin typeface="華康中圓體" pitchFamily="49" charset="-120"/>
                <a:ea typeface="華康中圓體" pitchFamily="49" charset="-120"/>
              </a:rPr>
              <a:t>馬偕醫學系</a:t>
            </a:r>
            <a:endParaRPr lang="en-US" altLang="zh-TW" sz="2700" b="1" dirty="0" smtClean="0">
              <a:latin typeface="華康中圓體" pitchFamily="49" charset="-120"/>
              <a:ea typeface="華康中圓體" pitchFamily="49" charset="-120"/>
            </a:endParaRPr>
          </a:p>
          <a:p>
            <a:pPr algn="ctr" fontAlgn="auto">
              <a:spcBef>
                <a:spcPts val="0"/>
              </a:spcBef>
              <a:spcAft>
                <a:spcPts val="0"/>
              </a:spcAft>
              <a:defRPr/>
            </a:pPr>
            <a:r>
              <a:rPr lang="zh-TW" altLang="en-US" sz="2700" b="1" dirty="0" smtClean="0">
                <a:latin typeface="華康中圓體" pitchFamily="49" charset="-120"/>
                <a:ea typeface="華康中圓體" pitchFamily="49" charset="-120"/>
              </a:rPr>
              <a:t>高醫醫學系</a:t>
            </a:r>
            <a:endParaRPr lang="en-US" altLang="zh-TW" sz="2700" b="1" dirty="0" smtClean="0">
              <a:latin typeface="華康中圓體" pitchFamily="49" charset="-120"/>
              <a:ea typeface="華康中圓體" pitchFamily="49" charset="-120"/>
            </a:endParaRPr>
          </a:p>
        </p:txBody>
      </p:sp>
      <p:sp>
        <p:nvSpPr>
          <p:cNvPr id="43" name="橢圓 42"/>
          <p:cNvSpPr/>
          <p:nvPr/>
        </p:nvSpPr>
        <p:spPr bwMode="auto">
          <a:xfrm>
            <a:off x="7791467" y="2952088"/>
            <a:ext cx="288925" cy="287338"/>
          </a:xfrm>
          <a:prstGeom prst="ellips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44" name="橢圓 43"/>
          <p:cNvSpPr/>
          <p:nvPr/>
        </p:nvSpPr>
        <p:spPr bwMode="auto">
          <a:xfrm>
            <a:off x="7791467" y="3312451"/>
            <a:ext cx="288925" cy="287337"/>
          </a:xfrm>
          <a:prstGeom prst="ellips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cxnSp>
        <p:nvCxnSpPr>
          <p:cNvPr id="45" name="直線接點 44"/>
          <p:cNvCxnSpPr/>
          <p:nvPr/>
        </p:nvCxnSpPr>
        <p:spPr>
          <a:xfrm flipV="1">
            <a:off x="7072330" y="3239426"/>
            <a:ext cx="574675" cy="503237"/>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6" name="直線接點 45"/>
          <p:cNvCxnSpPr/>
          <p:nvPr/>
        </p:nvCxnSpPr>
        <p:spPr>
          <a:xfrm flipV="1">
            <a:off x="7072330" y="3526763"/>
            <a:ext cx="574675" cy="288925"/>
          </a:xfrm>
          <a:prstGeom prst="line">
            <a:avLst/>
          </a:prstGeom>
          <a:ln w="28575"/>
        </p:spPr>
        <p:style>
          <a:lnRef idx="1">
            <a:schemeClr val="accent1"/>
          </a:lnRef>
          <a:fillRef idx="0">
            <a:schemeClr val="accent1"/>
          </a:fillRef>
          <a:effectRef idx="0">
            <a:schemeClr val="accent1"/>
          </a:effectRef>
          <a:fontRef idx="minor">
            <a:schemeClr val="tx1"/>
          </a:fontRef>
        </p:style>
      </p:cxnSp>
      <p:grpSp>
        <p:nvGrpSpPr>
          <p:cNvPr id="26" name="群組 15"/>
          <p:cNvGrpSpPr>
            <a:grpSpLocks/>
          </p:cNvGrpSpPr>
          <p:nvPr/>
        </p:nvGrpSpPr>
        <p:grpSpPr bwMode="auto">
          <a:xfrm>
            <a:off x="7791468" y="3688018"/>
            <a:ext cx="288925" cy="649288"/>
            <a:chOff x="3203848" y="4149080"/>
            <a:chExt cx="288032" cy="648072"/>
          </a:xfrm>
          <a:solidFill>
            <a:schemeClr val="accent2">
              <a:lumMod val="60000"/>
              <a:lumOff val="40000"/>
            </a:schemeClr>
          </a:solidFill>
        </p:grpSpPr>
        <p:sp>
          <p:nvSpPr>
            <p:cNvPr id="48" name="橢圓 47"/>
            <p:cNvSpPr/>
            <p:nvPr/>
          </p:nvSpPr>
          <p:spPr>
            <a:xfrm>
              <a:off x="3203848" y="4149080"/>
              <a:ext cx="288032" cy="28838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49" name="橢圓 48"/>
            <p:cNvSpPr/>
            <p:nvPr/>
          </p:nvSpPr>
          <p:spPr>
            <a:xfrm>
              <a:off x="3203848" y="4508768"/>
              <a:ext cx="288032" cy="28838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grpSp>
      <p:cxnSp>
        <p:nvCxnSpPr>
          <p:cNvPr id="50" name="直線接點 49"/>
          <p:cNvCxnSpPr/>
          <p:nvPr/>
        </p:nvCxnSpPr>
        <p:spPr>
          <a:xfrm flipV="1">
            <a:off x="7143768" y="3876023"/>
            <a:ext cx="576263" cy="21590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1" name="直線接點 50"/>
          <p:cNvCxnSpPr/>
          <p:nvPr/>
        </p:nvCxnSpPr>
        <p:spPr>
          <a:xfrm>
            <a:off x="7143768" y="4164948"/>
            <a:ext cx="576263" cy="71437"/>
          </a:xfrm>
          <a:prstGeom prst="line">
            <a:avLst/>
          </a:prstGeom>
          <a:ln w="28575"/>
        </p:spPr>
        <p:style>
          <a:lnRef idx="1">
            <a:schemeClr val="accent1"/>
          </a:lnRef>
          <a:fillRef idx="0">
            <a:schemeClr val="accent1"/>
          </a:fillRef>
          <a:effectRef idx="0">
            <a:schemeClr val="accent1"/>
          </a:effectRef>
          <a:fontRef idx="minor">
            <a:schemeClr val="tx1"/>
          </a:fontRef>
        </p:style>
      </p:cxnSp>
      <p:grpSp>
        <p:nvGrpSpPr>
          <p:cNvPr id="28" name="群組 15"/>
          <p:cNvGrpSpPr>
            <a:grpSpLocks/>
          </p:cNvGrpSpPr>
          <p:nvPr/>
        </p:nvGrpSpPr>
        <p:grpSpPr bwMode="auto">
          <a:xfrm>
            <a:off x="7791468" y="4374502"/>
            <a:ext cx="288925" cy="649288"/>
            <a:chOff x="3203848" y="4149080"/>
            <a:chExt cx="288032" cy="648072"/>
          </a:xfrm>
          <a:solidFill>
            <a:schemeClr val="accent2">
              <a:lumMod val="75000"/>
            </a:schemeClr>
          </a:solidFill>
        </p:grpSpPr>
        <p:sp>
          <p:nvSpPr>
            <p:cNvPr id="58" name="橢圓 57"/>
            <p:cNvSpPr/>
            <p:nvPr/>
          </p:nvSpPr>
          <p:spPr>
            <a:xfrm>
              <a:off x="3203848" y="4149080"/>
              <a:ext cx="288032" cy="28838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59" name="橢圓 58"/>
            <p:cNvSpPr/>
            <p:nvPr/>
          </p:nvSpPr>
          <p:spPr>
            <a:xfrm>
              <a:off x="3203848" y="4508768"/>
              <a:ext cx="288032" cy="28838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grpSp>
      <p:cxnSp>
        <p:nvCxnSpPr>
          <p:cNvPr id="60" name="直線接點 59"/>
          <p:cNvCxnSpPr/>
          <p:nvPr/>
        </p:nvCxnSpPr>
        <p:spPr>
          <a:xfrm flipV="1">
            <a:off x="7143768" y="4518965"/>
            <a:ext cx="576263" cy="76197"/>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1" name="直線接點 60"/>
          <p:cNvCxnSpPr/>
          <p:nvPr/>
        </p:nvCxnSpPr>
        <p:spPr>
          <a:xfrm>
            <a:off x="7215206" y="4738038"/>
            <a:ext cx="504825" cy="141289"/>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65" name="文字方塊 64"/>
          <p:cNvSpPr txBox="1"/>
          <p:nvPr/>
        </p:nvSpPr>
        <p:spPr>
          <a:xfrm>
            <a:off x="3571868" y="2927372"/>
            <a:ext cx="500066" cy="523220"/>
          </a:xfrm>
          <a:prstGeom prst="rect">
            <a:avLst/>
          </a:prstGeom>
          <a:noFill/>
        </p:spPr>
        <p:txBody>
          <a:bodyPr wrap="square" rtlCol="0">
            <a:spAutoFit/>
          </a:bodyPr>
          <a:lstStyle/>
          <a:p>
            <a:r>
              <a:rPr lang="en-US" altLang="zh-TW" sz="2800" dirty="0" smtClean="0"/>
              <a:t>1</a:t>
            </a:r>
            <a:endParaRPr lang="zh-TW" altLang="en-US" sz="2800" dirty="0"/>
          </a:p>
        </p:txBody>
      </p:sp>
      <p:sp>
        <p:nvSpPr>
          <p:cNvPr id="66" name="文字方塊 65"/>
          <p:cNvSpPr txBox="1"/>
          <p:nvPr/>
        </p:nvSpPr>
        <p:spPr>
          <a:xfrm>
            <a:off x="3571868" y="2070116"/>
            <a:ext cx="500066" cy="523220"/>
          </a:xfrm>
          <a:prstGeom prst="rect">
            <a:avLst/>
          </a:prstGeom>
          <a:noFill/>
        </p:spPr>
        <p:txBody>
          <a:bodyPr wrap="square" rtlCol="0">
            <a:spAutoFit/>
          </a:bodyPr>
          <a:lstStyle/>
          <a:p>
            <a:r>
              <a:rPr lang="en-US" altLang="zh-TW" sz="2800" dirty="0"/>
              <a:t>2</a:t>
            </a:r>
            <a:endParaRPr lang="zh-TW" altLang="en-US" sz="2800" dirty="0"/>
          </a:p>
        </p:txBody>
      </p:sp>
      <p:sp>
        <p:nvSpPr>
          <p:cNvPr id="67" name="文字方塊 66"/>
          <p:cNvSpPr txBox="1"/>
          <p:nvPr/>
        </p:nvSpPr>
        <p:spPr>
          <a:xfrm>
            <a:off x="3586382" y="3784628"/>
            <a:ext cx="500066" cy="523220"/>
          </a:xfrm>
          <a:prstGeom prst="rect">
            <a:avLst/>
          </a:prstGeom>
          <a:noFill/>
        </p:spPr>
        <p:txBody>
          <a:bodyPr wrap="square" rtlCol="0">
            <a:spAutoFit/>
          </a:bodyPr>
          <a:lstStyle/>
          <a:p>
            <a:r>
              <a:rPr lang="en-US" altLang="zh-TW" sz="2800" dirty="0"/>
              <a:t>3</a:t>
            </a:r>
            <a:endParaRPr lang="zh-TW" altLang="en-US" sz="2800" dirty="0"/>
          </a:p>
        </p:txBody>
      </p:sp>
      <p:sp>
        <p:nvSpPr>
          <p:cNvPr id="68" name="文字方塊 67"/>
          <p:cNvSpPr txBox="1"/>
          <p:nvPr/>
        </p:nvSpPr>
        <p:spPr>
          <a:xfrm>
            <a:off x="3571868" y="2498744"/>
            <a:ext cx="500066" cy="523220"/>
          </a:xfrm>
          <a:prstGeom prst="rect">
            <a:avLst/>
          </a:prstGeom>
          <a:noFill/>
        </p:spPr>
        <p:txBody>
          <a:bodyPr wrap="square" rtlCol="0">
            <a:spAutoFit/>
          </a:bodyPr>
          <a:lstStyle/>
          <a:p>
            <a:r>
              <a:rPr lang="en-US" altLang="zh-TW" sz="2800" dirty="0"/>
              <a:t>4</a:t>
            </a:r>
            <a:endParaRPr lang="zh-TW" altLang="en-US" sz="2800" dirty="0"/>
          </a:p>
        </p:txBody>
      </p:sp>
      <p:sp>
        <p:nvSpPr>
          <p:cNvPr id="69" name="文字方塊 68"/>
          <p:cNvSpPr txBox="1"/>
          <p:nvPr/>
        </p:nvSpPr>
        <p:spPr>
          <a:xfrm>
            <a:off x="3571868" y="4190102"/>
            <a:ext cx="500066" cy="523220"/>
          </a:xfrm>
          <a:prstGeom prst="rect">
            <a:avLst/>
          </a:prstGeom>
          <a:noFill/>
        </p:spPr>
        <p:txBody>
          <a:bodyPr wrap="square" rtlCol="0">
            <a:spAutoFit/>
          </a:bodyPr>
          <a:lstStyle/>
          <a:p>
            <a:r>
              <a:rPr lang="en-US" altLang="zh-TW" sz="2800" dirty="0"/>
              <a:t>5</a:t>
            </a:r>
            <a:endParaRPr lang="zh-TW" altLang="en-US" sz="2800" dirty="0"/>
          </a:p>
        </p:txBody>
      </p:sp>
      <p:sp>
        <p:nvSpPr>
          <p:cNvPr id="70" name="文字方塊 69"/>
          <p:cNvSpPr txBox="1"/>
          <p:nvPr/>
        </p:nvSpPr>
        <p:spPr>
          <a:xfrm>
            <a:off x="3571868" y="3332846"/>
            <a:ext cx="500066" cy="523220"/>
          </a:xfrm>
          <a:prstGeom prst="rect">
            <a:avLst/>
          </a:prstGeom>
          <a:noFill/>
        </p:spPr>
        <p:txBody>
          <a:bodyPr wrap="square" rtlCol="0">
            <a:spAutoFit/>
          </a:bodyPr>
          <a:lstStyle/>
          <a:p>
            <a:r>
              <a:rPr lang="en-US" altLang="zh-TW" sz="2800" dirty="0"/>
              <a:t>6</a:t>
            </a:r>
            <a:endParaRPr lang="zh-TW" altLang="en-US" sz="2800" dirty="0"/>
          </a:p>
        </p:txBody>
      </p:sp>
      <p:sp>
        <p:nvSpPr>
          <p:cNvPr id="71" name="文字方塊 70"/>
          <p:cNvSpPr txBox="1"/>
          <p:nvPr/>
        </p:nvSpPr>
        <p:spPr>
          <a:xfrm>
            <a:off x="8143900" y="1643050"/>
            <a:ext cx="500066" cy="523220"/>
          </a:xfrm>
          <a:prstGeom prst="rect">
            <a:avLst/>
          </a:prstGeom>
          <a:noFill/>
        </p:spPr>
        <p:txBody>
          <a:bodyPr wrap="square" rtlCol="0">
            <a:spAutoFit/>
          </a:bodyPr>
          <a:lstStyle/>
          <a:p>
            <a:r>
              <a:rPr lang="en-US" altLang="zh-TW" sz="2800" dirty="0" smtClean="0"/>
              <a:t>1</a:t>
            </a:r>
            <a:endParaRPr lang="zh-TW" altLang="en-US" sz="2800" dirty="0"/>
          </a:p>
        </p:txBody>
      </p:sp>
      <p:sp>
        <p:nvSpPr>
          <p:cNvPr id="72" name="文字方塊 71"/>
          <p:cNvSpPr txBox="1"/>
          <p:nvPr/>
        </p:nvSpPr>
        <p:spPr>
          <a:xfrm>
            <a:off x="8143900" y="2191400"/>
            <a:ext cx="500066" cy="523220"/>
          </a:xfrm>
          <a:prstGeom prst="rect">
            <a:avLst/>
          </a:prstGeom>
          <a:noFill/>
        </p:spPr>
        <p:txBody>
          <a:bodyPr wrap="square" rtlCol="0">
            <a:spAutoFit/>
          </a:bodyPr>
          <a:lstStyle/>
          <a:p>
            <a:r>
              <a:rPr lang="en-US" altLang="zh-TW" sz="2800" dirty="0"/>
              <a:t>2</a:t>
            </a:r>
            <a:endParaRPr lang="zh-TW" altLang="en-US" sz="2800" dirty="0"/>
          </a:p>
        </p:txBody>
      </p:sp>
      <p:sp>
        <p:nvSpPr>
          <p:cNvPr id="73" name="文字方塊 72"/>
          <p:cNvSpPr txBox="1"/>
          <p:nvPr/>
        </p:nvSpPr>
        <p:spPr>
          <a:xfrm>
            <a:off x="8143900" y="3214686"/>
            <a:ext cx="500066" cy="523220"/>
          </a:xfrm>
          <a:prstGeom prst="rect">
            <a:avLst/>
          </a:prstGeom>
          <a:noFill/>
        </p:spPr>
        <p:txBody>
          <a:bodyPr wrap="square" rtlCol="0">
            <a:spAutoFit/>
          </a:bodyPr>
          <a:lstStyle/>
          <a:p>
            <a:r>
              <a:rPr lang="en-US" altLang="zh-TW" sz="2800" dirty="0"/>
              <a:t>2</a:t>
            </a:r>
            <a:endParaRPr lang="zh-TW" altLang="en-US" sz="2800" dirty="0"/>
          </a:p>
        </p:txBody>
      </p:sp>
      <p:sp>
        <p:nvSpPr>
          <p:cNvPr id="74" name="文字方塊 73"/>
          <p:cNvSpPr txBox="1"/>
          <p:nvPr/>
        </p:nvSpPr>
        <p:spPr>
          <a:xfrm>
            <a:off x="8143900" y="2786058"/>
            <a:ext cx="500066" cy="523220"/>
          </a:xfrm>
          <a:prstGeom prst="rect">
            <a:avLst/>
          </a:prstGeom>
          <a:noFill/>
        </p:spPr>
        <p:txBody>
          <a:bodyPr wrap="square" rtlCol="0">
            <a:spAutoFit/>
          </a:bodyPr>
          <a:lstStyle/>
          <a:p>
            <a:r>
              <a:rPr lang="en-US" altLang="zh-TW" sz="2800" dirty="0" smtClean="0"/>
              <a:t>1</a:t>
            </a:r>
            <a:endParaRPr lang="zh-TW" altLang="en-US" sz="2800" dirty="0"/>
          </a:p>
        </p:txBody>
      </p:sp>
      <p:grpSp>
        <p:nvGrpSpPr>
          <p:cNvPr id="29" name="群組 35"/>
          <p:cNvGrpSpPr>
            <a:grpSpLocks/>
          </p:cNvGrpSpPr>
          <p:nvPr/>
        </p:nvGrpSpPr>
        <p:grpSpPr bwMode="auto">
          <a:xfrm>
            <a:off x="3892551" y="1570050"/>
            <a:ext cx="893763" cy="3573462"/>
            <a:chOff x="3707904" y="3284984"/>
            <a:chExt cx="893713" cy="3573016"/>
          </a:xfrm>
        </p:grpSpPr>
        <p:sp>
          <p:nvSpPr>
            <p:cNvPr id="76" name="左中括弧 75"/>
            <p:cNvSpPr/>
            <p:nvPr/>
          </p:nvSpPr>
          <p:spPr>
            <a:xfrm flipH="1">
              <a:off x="3707904" y="4005619"/>
              <a:ext cx="215888" cy="2160317"/>
            </a:xfrm>
            <a:prstGeom prst="leftBracket">
              <a:avLst/>
            </a:prstGeom>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kumimoji="0" lang="zh-TW" altLang="en-US"/>
            </a:p>
          </p:txBody>
        </p:sp>
        <p:sp>
          <p:nvSpPr>
            <p:cNvPr id="77" name="文字方塊 34"/>
            <p:cNvSpPr txBox="1">
              <a:spLocks noChangeArrowheads="1"/>
            </p:cNvSpPr>
            <p:nvPr/>
          </p:nvSpPr>
          <p:spPr bwMode="auto">
            <a:xfrm>
              <a:off x="4047619" y="3284984"/>
              <a:ext cx="553998" cy="3573016"/>
            </a:xfrm>
            <a:prstGeom prst="rect">
              <a:avLst/>
            </a:prstGeom>
            <a:noFill/>
            <a:ln w="9525">
              <a:noFill/>
              <a:miter lim="800000"/>
              <a:headEnd/>
              <a:tailEnd/>
            </a:ln>
          </p:spPr>
          <p:txBody>
            <a:bodyPr vert="eaVert">
              <a:spAutoFit/>
            </a:bodyPr>
            <a:lstStyle/>
            <a:p>
              <a:r>
                <a:rPr kumimoji="0" lang="zh-TW" altLang="en-US" sz="2400" b="1" dirty="0">
                  <a:latin typeface="Lucida Sans Unicode" pitchFamily="34" charset="0"/>
                  <a:ea typeface="微軟正黑體" pitchFamily="34" charset="-120"/>
                </a:rPr>
                <a:t>六名學生一起排推薦順序</a:t>
              </a:r>
            </a:p>
          </p:txBody>
        </p:sp>
      </p:grpSp>
      <p:sp>
        <p:nvSpPr>
          <p:cNvPr id="63" name="矩形 62"/>
          <p:cNvSpPr/>
          <p:nvPr/>
        </p:nvSpPr>
        <p:spPr>
          <a:xfrm>
            <a:off x="611560" y="5445224"/>
            <a:ext cx="7920880" cy="1077218"/>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marL="639763" lvl="1" indent="-255588" fontAlgn="auto">
              <a:spcBef>
                <a:spcPts val="324"/>
              </a:spcBef>
              <a:spcAft>
                <a:spcPts val="0"/>
              </a:spcAft>
              <a:buFont typeface="Wingdings 3" pitchFamily="18" charset="2"/>
              <a:buChar char=""/>
              <a:defRPr/>
            </a:pPr>
            <a:r>
              <a:rPr lang="zh-TW" altLang="en-US" sz="3200" dirty="0" smtClean="0">
                <a:latin typeface="華康POP1體W5" pitchFamily="81" charset="-120"/>
                <a:ea typeface="華康POP1體W5" pitchFamily="81" charset="-120"/>
              </a:rPr>
              <a:t>第一輪分發作業，</a:t>
            </a:r>
            <a:r>
              <a:rPr lang="zh-TW" altLang="en-US" sz="3200" dirty="0" smtClean="0">
                <a:solidFill>
                  <a:srgbClr val="FF0000"/>
                </a:solidFill>
                <a:latin typeface="華康POP1體W5" pitchFamily="81" charset="-120"/>
                <a:ea typeface="華康POP1體W5" pitchFamily="81" charset="-120"/>
              </a:rPr>
              <a:t>各大學錄取</a:t>
            </a:r>
            <a:r>
              <a:rPr lang="zh-TW" altLang="en-US" sz="3200" u="sng" dirty="0" smtClean="0">
                <a:solidFill>
                  <a:srgbClr val="FF0000"/>
                </a:solidFill>
                <a:latin typeface="華康POP1體W5" pitchFamily="81" charset="-120"/>
                <a:ea typeface="華康POP1體W5" pitchFamily="81" charset="-120"/>
              </a:rPr>
              <a:t>同一高中</a:t>
            </a:r>
            <a:r>
              <a:rPr lang="zh-TW" altLang="en-US" sz="3200" dirty="0" smtClean="0">
                <a:solidFill>
                  <a:srgbClr val="FF0000"/>
                </a:solidFill>
                <a:latin typeface="華康POP1體W5" pitchFamily="81" charset="-120"/>
                <a:ea typeface="華康POP1體W5" pitchFamily="81" charset="-120"/>
              </a:rPr>
              <a:t>學生以</a:t>
            </a:r>
            <a:r>
              <a:rPr lang="en-US" altLang="zh-TW" sz="3200" u="sng" dirty="0" smtClean="0">
                <a:solidFill>
                  <a:srgbClr val="FF0000"/>
                </a:solidFill>
                <a:effectLst>
                  <a:outerShdw blurRad="38100" dist="38100" dir="2700000" algn="tl">
                    <a:srgbClr val="C0C0C0"/>
                  </a:outerShdw>
                </a:effectLst>
                <a:latin typeface="華康POP1體W5" pitchFamily="81" charset="-120"/>
                <a:ea typeface="華康POP1體W5" pitchFamily="81" charset="-120"/>
              </a:rPr>
              <a:t>1</a:t>
            </a:r>
            <a:r>
              <a:rPr lang="zh-TW" altLang="en-US" sz="3200" u="sng" dirty="0" smtClean="0">
                <a:solidFill>
                  <a:srgbClr val="FF0000"/>
                </a:solidFill>
                <a:effectLst>
                  <a:outerShdw blurRad="38100" dist="38100" dir="2700000" algn="tl">
                    <a:srgbClr val="C0C0C0"/>
                  </a:outerShdw>
                </a:effectLst>
                <a:latin typeface="華康POP1體W5" pitchFamily="81" charset="-120"/>
                <a:ea typeface="華康POP1體W5" pitchFamily="81" charset="-120"/>
              </a:rPr>
              <a:t>名</a:t>
            </a:r>
            <a:r>
              <a:rPr lang="zh-TW" altLang="en-US" sz="3200" dirty="0" smtClean="0">
                <a:solidFill>
                  <a:srgbClr val="FF0000"/>
                </a:solidFill>
                <a:latin typeface="華康POP1體W5" pitchFamily="81" charset="-120"/>
                <a:ea typeface="華康POP1體W5" pitchFamily="81" charset="-120"/>
              </a:rPr>
              <a:t>為限</a:t>
            </a:r>
          </a:p>
        </p:txBody>
      </p:sp>
    </p:spTree>
  </p:cSld>
  <p:clrMapOvr>
    <a:masterClrMapping/>
  </p:clrMapOvr>
  <p:transition>
    <p:random/>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14282" y="274638"/>
            <a:ext cx="8715436" cy="725470"/>
          </a:xfrm>
        </p:spPr>
        <p:txBody>
          <a:bodyPr/>
          <a:lstStyle/>
          <a:p>
            <a:r>
              <a:rPr altLang="en-US" dirty="0" smtClean="0"/>
              <a:t>第二輪分發</a:t>
            </a:r>
            <a:r>
              <a:rPr lang="en-US" altLang="zh-TW" dirty="0" smtClean="0"/>
              <a:t>:</a:t>
            </a:r>
            <a:r>
              <a:rPr altLang="en-US" sz="3600" dirty="0" smtClean="0">
                <a:solidFill>
                  <a:srgbClr val="FFFF00"/>
                </a:solidFill>
              </a:rPr>
              <a:t>針對有缺額的科系</a:t>
            </a:r>
            <a:endParaRPr lang="zh-TW" altLang="en-US" sz="3600" dirty="0">
              <a:solidFill>
                <a:srgbClr val="FFFF00"/>
              </a:solidFill>
            </a:endParaRPr>
          </a:p>
        </p:txBody>
      </p:sp>
      <p:sp>
        <p:nvSpPr>
          <p:cNvPr id="3" name="內容版面配置區 2"/>
          <p:cNvSpPr>
            <a:spLocks noGrp="1"/>
          </p:cNvSpPr>
          <p:nvPr>
            <p:ph idx="1"/>
          </p:nvPr>
        </p:nvSpPr>
        <p:spPr/>
        <p:txBody>
          <a:bodyPr/>
          <a:lstStyle/>
          <a:p>
            <a:endParaRPr lang="zh-TW" altLang="en-US"/>
          </a:p>
        </p:txBody>
      </p:sp>
      <p:graphicFrame>
        <p:nvGraphicFramePr>
          <p:cNvPr id="4" name="表格 3"/>
          <p:cNvGraphicFramePr>
            <a:graphicFrameLocks noGrp="1"/>
          </p:cNvGraphicFramePr>
          <p:nvPr/>
        </p:nvGraphicFramePr>
        <p:xfrm>
          <a:off x="500034" y="1373524"/>
          <a:ext cx="8172450" cy="5057140"/>
        </p:xfrm>
        <a:graphic>
          <a:graphicData uri="http://schemas.openxmlformats.org/drawingml/2006/table">
            <a:tbl>
              <a:tblPr/>
              <a:tblGrid>
                <a:gridCol w="2724150"/>
                <a:gridCol w="1531938"/>
                <a:gridCol w="2693987"/>
                <a:gridCol w="1222375"/>
              </a:tblGrid>
              <a:tr h="36988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500" b="1" i="0" u="none" strike="noStrike" cap="none" normalizeH="0" baseline="0" dirty="0" smtClean="0">
                          <a:ln>
                            <a:noFill/>
                          </a:ln>
                          <a:solidFill>
                            <a:srgbClr val="FFFFFF"/>
                          </a:solidFill>
                          <a:effectLst/>
                          <a:latin typeface="Arial" charset="0"/>
                          <a:ea typeface="微軟正黑體" pitchFamily="34" charset="-120"/>
                        </a:rPr>
                        <a:t>台中一中推薦序</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500" b="1" i="0" u="none" strike="noStrike" cap="none" normalizeH="0" baseline="0" dirty="0" smtClean="0">
                          <a:ln>
                            <a:noFill/>
                          </a:ln>
                          <a:solidFill>
                            <a:srgbClr val="FFFFFF"/>
                          </a:solidFill>
                          <a:effectLst/>
                          <a:latin typeface="Arial" charset="0"/>
                          <a:ea typeface="微軟正黑體" pitchFamily="34" charset="-120"/>
                        </a:rPr>
                        <a:t>台大   學群</a:t>
                      </a:r>
                      <a:r>
                        <a:rPr kumimoji="1" lang="en-US" altLang="zh-TW" sz="2500" b="1" i="0" u="none" strike="noStrike" cap="none" normalizeH="0" baseline="0" dirty="0" smtClean="0">
                          <a:ln>
                            <a:noFill/>
                          </a:ln>
                          <a:solidFill>
                            <a:srgbClr val="FFFFFF"/>
                          </a:solidFill>
                          <a:effectLst/>
                          <a:latin typeface="Arial" charset="0"/>
                          <a:ea typeface="微軟正黑體" pitchFamily="34" charset="-120"/>
                        </a:rPr>
                        <a:t>&amp;</a:t>
                      </a:r>
                      <a:r>
                        <a:rPr kumimoji="1" lang="zh-TW" altLang="en-US" sz="2500" b="1" i="0" u="none" strike="noStrike" cap="none" normalizeH="0" baseline="0" dirty="0" smtClean="0">
                          <a:ln>
                            <a:noFill/>
                          </a:ln>
                          <a:solidFill>
                            <a:srgbClr val="FFFFFF"/>
                          </a:solidFill>
                          <a:effectLst/>
                          <a:latin typeface="Arial" charset="0"/>
                          <a:ea typeface="微軟正黑體" pitchFamily="34" charset="-120"/>
                        </a:rPr>
                        <a:t>選填科系</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500" b="1" i="0" u="none" strike="noStrike" cap="none" normalizeH="0" baseline="0" smtClean="0">
                          <a:ln>
                            <a:noFill/>
                          </a:ln>
                          <a:solidFill>
                            <a:srgbClr val="FFFFFF"/>
                          </a:solidFill>
                          <a:effectLst/>
                          <a:latin typeface="Arial" charset="0"/>
                          <a:ea typeface="微軟正黑體" pitchFamily="34" charset="-120"/>
                        </a:rPr>
                        <a:t>志願序</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402263">
                <a:tc row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en-US" altLang="zh-TW" sz="2400" b="0" i="0" u="none" strike="noStrike" cap="none" normalizeH="0" baseline="0" dirty="0" smtClean="0">
                        <a:ln>
                          <a:noFill/>
                        </a:ln>
                        <a:solidFill>
                          <a:srgbClr val="000000"/>
                        </a:solidFill>
                        <a:effectLst/>
                        <a:latin typeface="Arial" charset="0"/>
                        <a:ea typeface="微軟正黑體" pitchFamily="34" charset="-12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0" i="0" u="none" strike="noStrike" cap="none" normalizeH="0" baseline="0" dirty="0" smtClean="0">
                          <a:ln>
                            <a:noFill/>
                          </a:ln>
                          <a:solidFill>
                            <a:srgbClr val="000000"/>
                          </a:solidFill>
                          <a:effectLst/>
                          <a:latin typeface="Arial" charset="0"/>
                          <a:ea typeface="微軟正黑體" pitchFamily="34" charset="-120"/>
                        </a:rPr>
                        <a:t>1 – </a:t>
                      </a:r>
                      <a:r>
                        <a:rPr kumimoji="1" lang="zh-TW" altLang="en-US" sz="2400" b="0" i="0" u="none" strike="noStrike" cap="none" normalizeH="0" baseline="0" dirty="0" smtClean="0">
                          <a:ln>
                            <a:noFill/>
                          </a:ln>
                          <a:solidFill>
                            <a:srgbClr val="000000"/>
                          </a:solidFill>
                          <a:effectLst/>
                          <a:latin typeface="Arial" charset="0"/>
                          <a:ea typeface="微軟正黑體" pitchFamily="34" charset="-120"/>
                        </a:rPr>
                        <a:t>阿翰</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lumMod val="25000"/>
                        <a:lumOff val="75000"/>
                      </a:schemeClr>
                    </a:solidFill>
                  </a:tcPr>
                </a:tc>
                <a:tc row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400" b="0" i="0" u="none" strike="noStrike" cap="none" normalizeH="0" baseline="0" dirty="0" smtClean="0">
                          <a:ln>
                            <a:noFill/>
                          </a:ln>
                          <a:solidFill>
                            <a:srgbClr val="000000"/>
                          </a:solidFill>
                          <a:effectLst/>
                          <a:latin typeface="Arial" charset="0"/>
                          <a:ea typeface="微軟正黑體" pitchFamily="34" charset="-120"/>
                        </a:rPr>
                        <a:t>第二學群</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lumMod val="25000"/>
                        <a:lumOff val="75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en-US" sz="2400" b="0" i="0" u="none" strike="noStrike" cap="none" normalizeH="0" baseline="0" dirty="0" smtClean="0">
                          <a:ln>
                            <a:noFill/>
                          </a:ln>
                          <a:solidFill>
                            <a:srgbClr val="000000"/>
                          </a:solidFill>
                          <a:effectLst/>
                          <a:latin typeface="Arial" charset="0"/>
                          <a:ea typeface="微軟正黑體" pitchFamily="34" charset="-120"/>
                        </a:rPr>
                        <a:t>電機工程學系</a:t>
                      </a:r>
                    </a:p>
                  </a:txBody>
                  <a:tcPr horzOverflow="overflow">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lumMod val="25000"/>
                        <a:lumOff val="7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0" i="0" u="none" strike="noStrike" cap="none" normalizeH="0" baseline="0" dirty="0" smtClean="0">
                          <a:ln>
                            <a:noFill/>
                          </a:ln>
                          <a:solidFill>
                            <a:srgbClr val="000000"/>
                          </a:solidFill>
                          <a:effectLst/>
                          <a:latin typeface="Arial" charset="0"/>
                          <a:ea typeface="微軟正黑體" pitchFamily="34" charset="-120"/>
                        </a:rPr>
                        <a:t>1</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lumMod val="25000"/>
                        <a:lumOff val="75000"/>
                      </a:schemeClr>
                    </a:solidFill>
                  </a:tcPr>
                </a:tc>
              </a:tr>
              <a:tr h="442913">
                <a:tc vMerge="1">
                  <a:txBody>
                    <a:bodyPr/>
                    <a:lstStyle/>
                    <a:p>
                      <a:endParaRPr lang="zh-TW" altLang="en-US"/>
                    </a:p>
                  </a:txBody>
                  <a:tcPr/>
                </a:tc>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en-US" sz="2400" b="0" i="0" u="none" strike="noStrike" cap="none" normalizeH="0" baseline="0" dirty="0" smtClean="0">
                          <a:ln>
                            <a:noFill/>
                          </a:ln>
                          <a:solidFill>
                            <a:srgbClr val="000000"/>
                          </a:solidFill>
                          <a:effectLst/>
                          <a:latin typeface="Arial" charset="0"/>
                          <a:ea typeface="微軟正黑體" pitchFamily="34" charset="-120"/>
                        </a:rPr>
                        <a:t>資訊工程學系</a:t>
                      </a:r>
                    </a:p>
                  </a:txBody>
                  <a:tcPr horzOverflow="overflow">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lumMod val="25000"/>
                        <a:lumOff val="7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0" i="0" u="none" strike="noStrike" cap="none" normalizeH="0" baseline="0" dirty="0" smtClean="0">
                          <a:ln>
                            <a:noFill/>
                          </a:ln>
                          <a:solidFill>
                            <a:srgbClr val="000000"/>
                          </a:solidFill>
                          <a:effectLst/>
                          <a:latin typeface="Arial" charset="0"/>
                          <a:ea typeface="微軟正黑體" pitchFamily="34" charset="-120"/>
                        </a:rPr>
                        <a:t>2</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lumMod val="25000"/>
                        <a:lumOff val="75000"/>
                      </a:schemeClr>
                    </a:solidFill>
                  </a:tcPr>
                </a:tc>
              </a:tr>
              <a:tr h="341313">
                <a:tc vMerge="1">
                  <a:txBody>
                    <a:bodyPr/>
                    <a:lstStyle/>
                    <a:p>
                      <a:endParaRPr lang="zh-TW" altLang="en-US"/>
                    </a:p>
                  </a:txBody>
                  <a:tcPr/>
                </a:tc>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en-US" sz="2400" b="0" i="0" u="none" strike="noStrike" cap="none" normalizeH="0" baseline="0" dirty="0" smtClean="0">
                          <a:ln>
                            <a:noFill/>
                          </a:ln>
                          <a:solidFill>
                            <a:srgbClr val="000000"/>
                          </a:solidFill>
                          <a:effectLst/>
                          <a:latin typeface="Arial" charset="0"/>
                          <a:ea typeface="微軟正黑體" pitchFamily="34" charset="-120"/>
                        </a:rPr>
                        <a:t>土木工程學系</a:t>
                      </a:r>
                    </a:p>
                  </a:txBody>
                  <a:tcPr horzOverflow="overflow">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0" i="0" u="none" strike="noStrike" cap="none" normalizeH="0" baseline="0" smtClean="0">
                          <a:ln>
                            <a:noFill/>
                          </a:ln>
                          <a:solidFill>
                            <a:srgbClr val="000000"/>
                          </a:solidFill>
                          <a:effectLst/>
                          <a:latin typeface="Arial" charset="0"/>
                          <a:ea typeface="微軟正黑體" pitchFamily="34" charset="-120"/>
                        </a:rPr>
                        <a:t>3</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r>
              <a:tr h="401638">
                <a:tc row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en-US" altLang="zh-TW" sz="2400" b="0" i="0" u="none" strike="noStrike" cap="none" normalizeH="0" baseline="0" dirty="0" smtClean="0">
                        <a:ln>
                          <a:noFill/>
                        </a:ln>
                        <a:solidFill>
                          <a:srgbClr val="000000"/>
                        </a:solidFill>
                        <a:effectLst/>
                        <a:latin typeface="Arial" charset="0"/>
                        <a:ea typeface="微軟正黑體" pitchFamily="34" charset="-12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0" i="0" u="none" strike="noStrike" cap="none" normalizeH="0" baseline="0" dirty="0" smtClean="0">
                          <a:ln>
                            <a:noFill/>
                          </a:ln>
                          <a:solidFill>
                            <a:srgbClr val="000000"/>
                          </a:solidFill>
                          <a:effectLst/>
                          <a:latin typeface="Arial" charset="0"/>
                          <a:ea typeface="微軟正黑體" pitchFamily="34" charset="-120"/>
                        </a:rPr>
                        <a:t>2 – </a:t>
                      </a:r>
                      <a:r>
                        <a:rPr kumimoji="1" lang="zh-TW" altLang="en-US" sz="2400" b="0" i="0" u="none" strike="noStrike" cap="none" normalizeH="0" baseline="0" dirty="0" smtClean="0">
                          <a:ln>
                            <a:noFill/>
                          </a:ln>
                          <a:solidFill>
                            <a:srgbClr val="000000"/>
                          </a:solidFill>
                          <a:effectLst/>
                          <a:latin typeface="Arial" charset="0"/>
                          <a:ea typeface="微軟正黑體" pitchFamily="34" charset="-120"/>
                        </a:rPr>
                        <a:t>阿坤 </a:t>
                      </a:r>
                    </a:p>
                    <a:p>
                      <a:pPr marL="0" marR="0" lvl="0" indent="0" algn="l" defTabSz="914400" rtl="0" eaLnBrk="1" fontAlgn="base" latinLnBrk="0" hangingPunct="1">
                        <a:lnSpc>
                          <a:spcPct val="100000"/>
                        </a:lnSpc>
                        <a:spcBef>
                          <a:spcPct val="0"/>
                        </a:spcBef>
                        <a:spcAft>
                          <a:spcPct val="0"/>
                        </a:spcAft>
                        <a:buClrTx/>
                        <a:buSzTx/>
                        <a:buFontTx/>
                        <a:buNone/>
                        <a:tabLst/>
                      </a:pPr>
                      <a:endParaRPr kumimoji="1" lang="en-US" altLang="zh-TW" sz="2400" b="0" i="0" u="none" strike="noStrike" cap="none" normalizeH="0" baseline="0" dirty="0" smtClean="0">
                        <a:ln>
                          <a:noFill/>
                        </a:ln>
                        <a:solidFill>
                          <a:srgbClr val="000000"/>
                        </a:solidFill>
                        <a:effectLst/>
                        <a:latin typeface="Arial" charset="0"/>
                        <a:ea typeface="微軟正黑體" pitchFamily="34" charset="-12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tc row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400" b="0" i="0" u="none" strike="noStrike" cap="none" normalizeH="0" baseline="0" dirty="0" smtClean="0">
                          <a:ln>
                            <a:noFill/>
                          </a:ln>
                          <a:solidFill>
                            <a:srgbClr val="000000"/>
                          </a:solidFill>
                          <a:effectLst/>
                          <a:latin typeface="Arial" charset="0"/>
                          <a:ea typeface="微軟正黑體" pitchFamily="34" charset="-120"/>
                        </a:rPr>
                        <a:t>第一學群</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en-US" sz="2400" b="0" i="0" u="none" strike="noStrike" cap="none" normalizeH="0" baseline="0" dirty="0" smtClean="0">
                          <a:ln>
                            <a:noFill/>
                          </a:ln>
                          <a:solidFill>
                            <a:srgbClr val="000000"/>
                          </a:solidFill>
                          <a:effectLst/>
                          <a:latin typeface="Arial" charset="0"/>
                          <a:ea typeface="微軟正黑體" pitchFamily="34" charset="-120"/>
                        </a:rPr>
                        <a:t>財金系</a:t>
                      </a:r>
                    </a:p>
                  </a:txBody>
                  <a:tcPr horzOverflow="overflow">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0" i="0" u="none" strike="noStrike" cap="none" normalizeH="0" baseline="0" dirty="0" smtClean="0">
                          <a:ln>
                            <a:noFill/>
                          </a:ln>
                          <a:solidFill>
                            <a:srgbClr val="000000"/>
                          </a:solidFill>
                          <a:effectLst/>
                          <a:latin typeface="Arial" charset="0"/>
                          <a:ea typeface="微軟正黑體" pitchFamily="34" charset="-120"/>
                        </a:rPr>
                        <a:t>1</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tr>
              <a:tr h="444500">
                <a:tc vMerge="1">
                  <a:txBody>
                    <a:bodyPr/>
                    <a:lstStyle/>
                    <a:p>
                      <a:endParaRPr lang="zh-TW" altLang="en-US"/>
                    </a:p>
                  </a:txBody>
                  <a:tcPr/>
                </a:tc>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en-US" sz="2400" b="0" i="0" u="none" strike="noStrike" cap="none" normalizeH="0" baseline="0" dirty="0" smtClean="0">
                          <a:ln>
                            <a:noFill/>
                          </a:ln>
                          <a:solidFill>
                            <a:srgbClr val="000000"/>
                          </a:solidFill>
                          <a:effectLst/>
                          <a:latin typeface="Arial" charset="0"/>
                          <a:ea typeface="微軟正黑體" pitchFamily="34" charset="-120"/>
                        </a:rPr>
                        <a:t>國企系</a:t>
                      </a:r>
                    </a:p>
                  </a:txBody>
                  <a:tcPr horzOverflow="overflow">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0" i="0" u="none" strike="noStrike" cap="none" normalizeH="0" baseline="0" dirty="0" smtClean="0">
                          <a:ln>
                            <a:noFill/>
                          </a:ln>
                          <a:solidFill>
                            <a:srgbClr val="000000"/>
                          </a:solidFill>
                          <a:effectLst/>
                          <a:latin typeface="Arial" charset="0"/>
                          <a:ea typeface="微軟正黑體" pitchFamily="34" charset="-120"/>
                        </a:rPr>
                        <a:t>2</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tr>
              <a:tr h="401638">
                <a:tc vMerge="1">
                  <a:txBody>
                    <a:bodyPr/>
                    <a:lstStyle/>
                    <a:p>
                      <a:endParaRPr lang="zh-TW" altLang="en-US"/>
                    </a:p>
                  </a:txBody>
                  <a:tcPr/>
                </a:tc>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en-US" sz="2400" b="0" i="0" u="none" strike="noStrike" cap="none" normalizeH="0" baseline="0" dirty="0" smtClean="0">
                          <a:ln>
                            <a:noFill/>
                          </a:ln>
                          <a:solidFill>
                            <a:srgbClr val="000000"/>
                          </a:solidFill>
                          <a:effectLst/>
                          <a:latin typeface="Arial" charset="0"/>
                          <a:ea typeface="微軟正黑體" pitchFamily="34" charset="-120"/>
                        </a:rPr>
                        <a:t>工商管理學系</a:t>
                      </a:r>
                    </a:p>
                  </a:txBody>
                  <a:tcPr horzOverflow="overflow">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0" i="0" u="none" strike="noStrike" cap="none" normalizeH="0" baseline="0" dirty="0" smtClean="0">
                          <a:ln>
                            <a:noFill/>
                          </a:ln>
                          <a:solidFill>
                            <a:srgbClr val="000000"/>
                          </a:solidFill>
                          <a:effectLst/>
                          <a:latin typeface="Arial" charset="0"/>
                          <a:ea typeface="微軟正黑體" pitchFamily="34" charset="-120"/>
                        </a:rPr>
                        <a:t>3</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tr>
              <a:tr h="401638">
                <a:tc row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en-US" altLang="zh-TW" sz="2400" b="0" i="0" u="none" strike="noStrike" cap="none" normalizeH="0" baseline="0" dirty="0" smtClean="0">
                        <a:ln>
                          <a:noFill/>
                        </a:ln>
                        <a:solidFill>
                          <a:srgbClr val="000000"/>
                        </a:solidFill>
                        <a:effectLst/>
                        <a:latin typeface="Arial" charset="0"/>
                        <a:ea typeface="微軟正黑體" pitchFamily="34" charset="-12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0" i="0" u="none" strike="noStrike" cap="none" normalizeH="0" baseline="0" dirty="0" smtClean="0">
                          <a:ln>
                            <a:noFill/>
                          </a:ln>
                          <a:solidFill>
                            <a:srgbClr val="000000"/>
                          </a:solidFill>
                          <a:effectLst/>
                          <a:latin typeface="Arial" charset="0"/>
                          <a:ea typeface="微軟正黑體" pitchFamily="34" charset="-120"/>
                        </a:rPr>
                        <a:t>3 – </a:t>
                      </a:r>
                      <a:r>
                        <a:rPr kumimoji="1" lang="zh-TW" altLang="en-US" sz="2400" b="0" i="0" u="none" strike="noStrike" cap="none" normalizeH="0" baseline="0" dirty="0" smtClean="0">
                          <a:ln>
                            <a:noFill/>
                          </a:ln>
                          <a:solidFill>
                            <a:srgbClr val="000000"/>
                          </a:solidFill>
                          <a:effectLst/>
                          <a:latin typeface="Arial" charset="0"/>
                          <a:ea typeface="微軟正黑體" pitchFamily="34" charset="-120"/>
                        </a:rPr>
                        <a:t>阿廷</a:t>
                      </a:r>
                    </a:p>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400" b="0" i="0" u="none" strike="noStrike" cap="none" normalizeH="0" baseline="0" dirty="0" smtClean="0">
                          <a:ln>
                            <a:noFill/>
                          </a:ln>
                          <a:solidFill>
                            <a:srgbClr val="000000"/>
                          </a:solidFill>
                          <a:effectLst/>
                          <a:latin typeface="Arial" charset="0"/>
                          <a:ea typeface="微軟正黑體" pitchFamily="34" charset="-120"/>
                        </a:rPr>
                        <a:t>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tc row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400" b="0" i="0" u="none" strike="noStrike" cap="none" normalizeH="0" baseline="0" dirty="0" smtClean="0">
                          <a:ln>
                            <a:noFill/>
                          </a:ln>
                          <a:solidFill>
                            <a:srgbClr val="000000"/>
                          </a:solidFill>
                          <a:effectLst/>
                          <a:latin typeface="Arial" charset="0"/>
                          <a:ea typeface="微軟正黑體" pitchFamily="34" charset="-120"/>
                        </a:rPr>
                        <a:t>第三學群</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en-US" sz="2400" b="0" i="0" u="none" strike="noStrike" cap="none" normalizeH="0" baseline="0" dirty="0" smtClean="0">
                          <a:ln>
                            <a:noFill/>
                          </a:ln>
                          <a:solidFill>
                            <a:srgbClr val="000000"/>
                          </a:solidFill>
                          <a:effectLst/>
                          <a:latin typeface="Arial" charset="0"/>
                          <a:ea typeface="微軟正黑體" pitchFamily="34" charset="-120"/>
                        </a:rPr>
                        <a:t>牙醫系</a:t>
                      </a:r>
                    </a:p>
                  </a:txBody>
                  <a:tcPr horzOverflow="overflow">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0" i="0" u="none" strike="noStrike" cap="none" normalizeH="0" baseline="0" dirty="0" smtClean="0">
                          <a:ln>
                            <a:noFill/>
                          </a:ln>
                          <a:solidFill>
                            <a:srgbClr val="000000"/>
                          </a:solidFill>
                          <a:effectLst/>
                          <a:latin typeface="Arial" charset="0"/>
                          <a:ea typeface="微軟正黑體" pitchFamily="34" charset="-120"/>
                        </a:rPr>
                        <a:t>1</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tr>
              <a:tr h="401638">
                <a:tc vMerge="1">
                  <a:txBody>
                    <a:bodyPr/>
                    <a:lstStyle/>
                    <a:p>
                      <a:endParaRPr lang="zh-TW" altLang="en-US"/>
                    </a:p>
                  </a:txBody>
                  <a:tcPr/>
                </a:tc>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en-US" sz="2400" b="0" i="0" u="none" strike="noStrike" cap="none" normalizeH="0" baseline="0" dirty="0" smtClean="0">
                          <a:ln>
                            <a:noFill/>
                          </a:ln>
                          <a:solidFill>
                            <a:srgbClr val="000000"/>
                          </a:solidFill>
                          <a:effectLst/>
                          <a:latin typeface="Arial" charset="0"/>
                          <a:ea typeface="微軟正黑體" pitchFamily="34" charset="-120"/>
                        </a:rPr>
                        <a:t>藥學系</a:t>
                      </a:r>
                    </a:p>
                  </a:txBody>
                  <a:tcPr horzOverflow="overflow">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0" i="0" u="none" strike="noStrike" cap="none" normalizeH="0" baseline="0" dirty="0" smtClean="0">
                          <a:ln>
                            <a:noFill/>
                          </a:ln>
                          <a:solidFill>
                            <a:srgbClr val="000000"/>
                          </a:solidFill>
                          <a:effectLst/>
                          <a:latin typeface="Arial" charset="0"/>
                          <a:ea typeface="微軟正黑體" pitchFamily="34" charset="-120"/>
                        </a:rPr>
                        <a:t>2</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tr>
              <a:tr h="463550">
                <a:tc vMerge="1">
                  <a:txBody>
                    <a:bodyPr/>
                    <a:lstStyle/>
                    <a:p>
                      <a:endParaRPr lang="zh-TW" altLang="en-US"/>
                    </a:p>
                  </a:txBody>
                  <a:tcPr/>
                </a:tc>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en-US" sz="2400" b="0" i="0" u="none" strike="noStrike" cap="none" normalizeH="0" baseline="0" dirty="0" smtClean="0">
                          <a:ln>
                            <a:noFill/>
                          </a:ln>
                          <a:solidFill>
                            <a:srgbClr val="000000"/>
                          </a:solidFill>
                          <a:effectLst/>
                          <a:latin typeface="Arial" charset="0"/>
                          <a:ea typeface="微軟正黑體" pitchFamily="34" charset="-120"/>
                        </a:rPr>
                        <a:t>獸醫系</a:t>
                      </a:r>
                    </a:p>
                  </a:txBody>
                  <a:tcPr horzOverflow="overflow">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400" b="0" i="0" u="none" strike="noStrike" cap="none" normalizeH="0" baseline="0" dirty="0" smtClean="0">
                          <a:ln>
                            <a:noFill/>
                          </a:ln>
                          <a:solidFill>
                            <a:srgbClr val="000000"/>
                          </a:solidFill>
                          <a:effectLst/>
                          <a:latin typeface="Arial" charset="0"/>
                          <a:ea typeface="微軟正黑體" pitchFamily="34" charset="-120"/>
                        </a:rPr>
                        <a:t>3</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tr>
              <a:tr h="46355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400" b="0" i="0" u="none" strike="noStrike" cap="none" normalizeH="0" baseline="0" dirty="0" smtClean="0">
                          <a:ln>
                            <a:noFill/>
                          </a:ln>
                          <a:solidFill>
                            <a:srgbClr val="000000"/>
                          </a:solidFill>
                          <a:effectLst/>
                          <a:latin typeface="Arial" charset="0"/>
                          <a:ea typeface="微軟正黑體" pitchFamily="34" charset="-120"/>
                        </a:rPr>
                        <a:t> </a:t>
                      </a:r>
                      <a:r>
                        <a:rPr kumimoji="1" lang="en-US" altLang="zh-TW" sz="2400" b="0" i="0" u="none" strike="noStrike" cap="none" normalizeH="0" baseline="0" dirty="0" smtClean="0">
                          <a:ln>
                            <a:noFill/>
                          </a:ln>
                          <a:solidFill>
                            <a:srgbClr val="000000"/>
                          </a:solidFill>
                          <a:effectLst/>
                          <a:latin typeface="Arial" charset="0"/>
                          <a:ea typeface="微軟正黑體" pitchFamily="34" charset="-120"/>
                        </a:rPr>
                        <a:t>4.5.6.……</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zh-TW" altLang="en-US" sz="2400" b="0" i="0" u="none" strike="noStrike" cap="none" normalizeH="0" baseline="0" smtClean="0">
                        <a:ln>
                          <a:noFill/>
                        </a:ln>
                        <a:solidFill>
                          <a:srgbClr val="000000"/>
                        </a:solidFill>
                        <a:effectLst/>
                        <a:latin typeface="Arial" charset="0"/>
                        <a:ea typeface="微軟正黑體" pitchFamily="34" charset="-12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zh-TW" altLang="en-US" sz="2400" b="0" i="0" u="none" strike="noStrike" cap="none" normalizeH="0" baseline="0" dirty="0" smtClean="0">
                        <a:ln>
                          <a:noFill/>
                        </a:ln>
                        <a:solidFill>
                          <a:srgbClr val="000000"/>
                        </a:solidFill>
                        <a:effectLst/>
                        <a:latin typeface="Arial" charset="0"/>
                        <a:ea typeface="微軟正黑體" pitchFamily="34" charset="-12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en-US" altLang="zh-TW" sz="2400" b="0" i="0" u="none" strike="noStrike" cap="none" normalizeH="0" baseline="0" dirty="0" smtClean="0">
                        <a:ln>
                          <a:noFill/>
                        </a:ln>
                        <a:solidFill>
                          <a:srgbClr val="000000"/>
                        </a:solidFill>
                        <a:effectLst/>
                        <a:latin typeface="Arial" charset="0"/>
                        <a:ea typeface="微軟正黑體" pitchFamily="34" charset="-12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tr>
            </a:tbl>
          </a:graphicData>
        </a:graphic>
      </p:graphicFrame>
      <p:grpSp>
        <p:nvGrpSpPr>
          <p:cNvPr id="5" name="群組 9"/>
          <p:cNvGrpSpPr>
            <a:grpSpLocks/>
          </p:cNvGrpSpPr>
          <p:nvPr/>
        </p:nvGrpSpPr>
        <p:grpSpPr bwMode="auto">
          <a:xfrm>
            <a:off x="0" y="2781300"/>
            <a:ext cx="8964613" cy="431800"/>
            <a:chOff x="0" y="2708920"/>
            <a:chExt cx="8964488" cy="504056"/>
          </a:xfrm>
        </p:grpSpPr>
        <p:sp>
          <p:nvSpPr>
            <p:cNvPr id="10" name="矩形 9"/>
            <p:cNvSpPr/>
            <p:nvPr/>
          </p:nvSpPr>
          <p:spPr>
            <a:xfrm>
              <a:off x="0" y="2708920"/>
              <a:ext cx="8964488" cy="504056"/>
            </a:xfrm>
            <a:prstGeom prst="rect">
              <a:avLst/>
            </a:prstGeom>
            <a:solidFill>
              <a:srgbClr val="FF0000">
                <a:alpha val="2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11" name="文字方塊 8"/>
            <p:cNvSpPr txBox="1">
              <a:spLocks noChangeArrowheads="1"/>
            </p:cNvSpPr>
            <p:nvPr/>
          </p:nvSpPr>
          <p:spPr bwMode="auto">
            <a:xfrm>
              <a:off x="6732146" y="2792543"/>
              <a:ext cx="1008112" cy="400111"/>
            </a:xfrm>
            <a:prstGeom prst="rect">
              <a:avLst/>
            </a:prstGeom>
            <a:noFill/>
            <a:ln w="9525">
              <a:noFill/>
              <a:miter lim="800000"/>
              <a:headEnd/>
              <a:tailEnd/>
            </a:ln>
          </p:spPr>
          <p:txBody>
            <a:bodyPr>
              <a:spAutoFit/>
            </a:bodyPr>
            <a:lstStyle/>
            <a:p>
              <a:r>
                <a:rPr kumimoji="0" lang="zh-TW" altLang="en-US" sz="2000" b="1" dirty="0">
                  <a:latin typeface="Lucida Sans Unicode" pitchFamily="34" charset="0"/>
                  <a:ea typeface="微軟正黑體" pitchFamily="34" charset="-120"/>
                </a:rPr>
                <a:t>錄  取</a:t>
              </a:r>
            </a:p>
          </p:txBody>
        </p:sp>
      </p:grpSp>
      <p:sp>
        <p:nvSpPr>
          <p:cNvPr id="14" name="文字方塊 8"/>
          <p:cNvSpPr txBox="1">
            <a:spLocks noChangeArrowheads="1"/>
          </p:cNvSpPr>
          <p:nvPr/>
        </p:nvSpPr>
        <p:spPr bwMode="auto">
          <a:xfrm>
            <a:off x="6948264" y="1772816"/>
            <a:ext cx="463967" cy="1015663"/>
          </a:xfrm>
          <a:prstGeom prst="rect">
            <a:avLst/>
          </a:prstGeom>
          <a:noFill/>
          <a:ln w="9525">
            <a:noFill/>
            <a:miter lim="800000"/>
            <a:headEnd/>
            <a:tailEnd/>
          </a:ln>
        </p:spPr>
        <p:txBody>
          <a:bodyPr wrap="square">
            <a:spAutoFit/>
          </a:bodyPr>
          <a:lstStyle/>
          <a:p>
            <a:r>
              <a:rPr lang="zh-TW" altLang="en-US" sz="2000" b="1" dirty="0">
                <a:latin typeface="Lucida Sans Unicode" pitchFamily="34" charset="0"/>
                <a:ea typeface="微軟正黑體" pitchFamily="34" charset="-120"/>
              </a:rPr>
              <a:t>未</a:t>
            </a:r>
            <a:r>
              <a:rPr kumimoji="0" lang="zh-TW" altLang="en-US" sz="2000" b="1" dirty="0" smtClean="0">
                <a:latin typeface="Lucida Sans Unicode" pitchFamily="34" charset="0"/>
                <a:ea typeface="微軟正黑體" pitchFamily="34" charset="-120"/>
              </a:rPr>
              <a:t>錄  </a:t>
            </a:r>
            <a:r>
              <a:rPr kumimoji="0" lang="zh-TW" altLang="en-US" sz="2000" b="1" dirty="0">
                <a:latin typeface="Lucida Sans Unicode" pitchFamily="34" charset="0"/>
                <a:ea typeface="微軟正黑體" pitchFamily="34" charset="-120"/>
              </a:rPr>
              <a:t>取</a:t>
            </a:r>
          </a:p>
        </p:txBody>
      </p:sp>
      <p:grpSp>
        <p:nvGrpSpPr>
          <p:cNvPr id="6" name="群組 44"/>
          <p:cNvGrpSpPr/>
          <p:nvPr/>
        </p:nvGrpSpPr>
        <p:grpSpPr>
          <a:xfrm>
            <a:off x="-34895" y="3214686"/>
            <a:ext cx="8999508" cy="2857520"/>
            <a:chOff x="-34895" y="3214686"/>
            <a:chExt cx="8999508" cy="2857520"/>
          </a:xfrm>
        </p:grpSpPr>
        <p:grpSp>
          <p:nvGrpSpPr>
            <p:cNvPr id="7" name="群組 41"/>
            <p:cNvGrpSpPr/>
            <p:nvPr/>
          </p:nvGrpSpPr>
          <p:grpSpPr>
            <a:xfrm>
              <a:off x="-34895" y="3214686"/>
              <a:ext cx="8964613" cy="1000132"/>
              <a:chOff x="-34895" y="3214686"/>
              <a:chExt cx="8964613" cy="1000132"/>
            </a:xfrm>
          </p:grpSpPr>
          <p:sp>
            <p:nvSpPr>
              <p:cNvPr id="35" name="矩形 34"/>
              <p:cNvSpPr/>
              <p:nvPr/>
            </p:nvSpPr>
            <p:spPr bwMode="auto">
              <a:xfrm>
                <a:off x="-34895" y="3214686"/>
                <a:ext cx="8964613" cy="928694"/>
              </a:xfrm>
              <a:prstGeom prst="rect">
                <a:avLst/>
              </a:prstGeom>
              <a:solidFill>
                <a:schemeClr val="accent2">
                  <a:lumMod val="50000"/>
                  <a:alpha val="4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12" name="文字方塊 11"/>
              <p:cNvSpPr txBox="1"/>
              <p:nvPr/>
            </p:nvSpPr>
            <p:spPr>
              <a:xfrm>
                <a:off x="6643702" y="3214686"/>
                <a:ext cx="928694" cy="523220"/>
              </a:xfrm>
              <a:prstGeom prst="rect">
                <a:avLst/>
              </a:prstGeom>
              <a:noFill/>
            </p:spPr>
            <p:txBody>
              <a:bodyPr wrap="square" rtlCol="0">
                <a:spAutoFit/>
              </a:bodyPr>
              <a:lstStyle/>
              <a:p>
                <a:r>
                  <a:rPr lang="zh-TW" altLang="en-US" sz="2800" b="1" dirty="0" smtClean="0">
                    <a:latin typeface="微軟正黑體" pitchFamily="34" charset="-120"/>
                    <a:ea typeface="微軟正黑體" pitchFamily="34" charset="-120"/>
                  </a:rPr>
                  <a:t>額滿</a:t>
                </a:r>
                <a:endParaRPr lang="zh-TW" altLang="en-US" sz="2800" b="1" dirty="0">
                  <a:latin typeface="微軟正黑體" pitchFamily="34" charset="-120"/>
                  <a:ea typeface="微軟正黑體" pitchFamily="34" charset="-120"/>
                </a:endParaRPr>
              </a:p>
            </p:txBody>
          </p:sp>
          <p:sp>
            <p:nvSpPr>
              <p:cNvPr id="13" name="文字方塊 12"/>
              <p:cNvSpPr txBox="1"/>
              <p:nvPr/>
            </p:nvSpPr>
            <p:spPr>
              <a:xfrm>
                <a:off x="6643702" y="3691598"/>
                <a:ext cx="928694" cy="523220"/>
              </a:xfrm>
              <a:prstGeom prst="rect">
                <a:avLst/>
              </a:prstGeom>
              <a:noFill/>
            </p:spPr>
            <p:txBody>
              <a:bodyPr wrap="square" rtlCol="0">
                <a:spAutoFit/>
              </a:bodyPr>
              <a:lstStyle/>
              <a:p>
                <a:r>
                  <a:rPr lang="zh-TW" altLang="en-US" sz="2800" b="1" dirty="0" smtClean="0">
                    <a:latin typeface="微軟正黑體" pitchFamily="34" charset="-120"/>
                    <a:ea typeface="微軟正黑體" pitchFamily="34" charset="-120"/>
                  </a:rPr>
                  <a:t>額滿</a:t>
                </a:r>
                <a:endParaRPr lang="zh-TW" altLang="en-US" sz="2800" b="1" dirty="0">
                  <a:latin typeface="微軟正黑體" pitchFamily="34" charset="-120"/>
                  <a:ea typeface="微軟正黑體" pitchFamily="34" charset="-120"/>
                </a:endParaRPr>
              </a:p>
            </p:txBody>
          </p:sp>
          <p:sp>
            <p:nvSpPr>
              <p:cNvPr id="24" name="文字方塊 23"/>
              <p:cNvSpPr txBox="1"/>
              <p:nvPr/>
            </p:nvSpPr>
            <p:spPr>
              <a:xfrm>
                <a:off x="142844" y="3214686"/>
                <a:ext cx="1357322" cy="430887"/>
              </a:xfrm>
              <a:prstGeom prst="rect">
                <a:avLst/>
              </a:prstGeom>
              <a:noFill/>
            </p:spPr>
            <p:txBody>
              <a:bodyPr wrap="square" rtlCol="0">
                <a:spAutoFit/>
              </a:bodyPr>
              <a:lstStyle/>
              <a:p>
                <a:r>
                  <a:rPr lang="zh-TW" altLang="en-US" sz="2200" b="1" dirty="0">
                    <a:solidFill>
                      <a:schemeClr val="bg2">
                        <a:lumMod val="10000"/>
                      </a:schemeClr>
                    </a:solidFill>
                    <a:latin typeface="微軟正黑體" pitchFamily="34" charset="-120"/>
                    <a:ea typeface="微軟正黑體" pitchFamily="34" charset="-120"/>
                  </a:rPr>
                  <a:t>無效志願</a:t>
                </a:r>
              </a:p>
            </p:txBody>
          </p:sp>
          <p:sp>
            <p:nvSpPr>
              <p:cNvPr id="25" name="文字方塊 24"/>
              <p:cNvSpPr txBox="1"/>
              <p:nvPr/>
            </p:nvSpPr>
            <p:spPr>
              <a:xfrm>
                <a:off x="142844" y="3641055"/>
                <a:ext cx="1357322" cy="430887"/>
              </a:xfrm>
              <a:prstGeom prst="rect">
                <a:avLst/>
              </a:prstGeom>
              <a:noFill/>
            </p:spPr>
            <p:txBody>
              <a:bodyPr wrap="square" rtlCol="0">
                <a:spAutoFit/>
              </a:bodyPr>
              <a:lstStyle/>
              <a:p>
                <a:r>
                  <a:rPr lang="zh-TW" altLang="en-US" sz="2200" b="1" dirty="0">
                    <a:solidFill>
                      <a:schemeClr val="bg2">
                        <a:lumMod val="10000"/>
                      </a:schemeClr>
                    </a:solidFill>
                    <a:latin typeface="微軟正黑體" pitchFamily="34" charset="-120"/>
                    <a:ea typeface="微軟正黑體" pitchFamily="34" charset="-120"/>
                  </a:rPr>
                  <a:t>無效志願</a:t>
                </a:r>
              </a:p>
            </p:txBody>
          </p:sp>
        </p:grpSp>
        <p:grpSp>
          <p:nvGrpSpPr>
            <p:cNvPr id="8" name="群組 42"/>
            <p:cNvGrpSpPr/>
            <p:nvPr/>
          </p:nvGrpSpPr>
          <p:grpSpPr>
            <a:xfrm>
              <a:off x="0" y="4572008"/>
              <a:ext cx="8964613" cy="523220"/>
              <a:chOff x="0" y="4572008"/>
              <a:chExt cx="8964613" cy="523220"/>
            </a:xfrm>
          </p:grpSpPr>
          <p:sp>
            <p:nvSpPr>
              <p:cNvPr id="37" name="矩形 36"/>
              <p:cNvSpPr/>
              <p:nvPr/>
            </p:nvSpPr>
            <p:spPr bwMode="auto">
              <a:xfrm>
                <a:off x="0" y="4572008"/>
                <a:ext cx="8964613" cy="500066"/>
              </a:xfrm>
              <a:prstGeom prst="rect">
                <a:avLst/>
              </a:prstGeom>
              <a:solidFill>
                <a:schemeClr val="accent2">
                  <a:lumMod val="50000"/>
                  <a:alpha val="4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17" name="文字方塊 16"/>
              <p:cNvSpPr txBox="1"/>
              <p:nvPr/>
            </p:nvSpPr>
            <p:spPr>
              <a:xfrm>
                <a:off x="6643702" y="4572008"/>
                <a:ext cx="928694" cy="523220"/>
              </a:xfrm>
              <a:prstGeom prst="rect">
                <a:avLst/>
              </a:prstGeom>
              <a:noFill/>
            </p:spPr>
            <p:txBody>
              <a:bodyPr wrap="square" rtlCol="0">
                <a:spAutoFit/>
              </a:bodyPr>
              <a:lstStyle/>
              <a:p>
                <a:r>
                  <a:rPr lang="zh-TW" altLang="en-US" sz="2800" b="1" dirty="0" smtClean="0">
                    <a:latin typeface="微軟正黑體" pitchFamily="34" charset="-120"/>
                    <a:ea typeface="微軟正黑體" pitchFamily="34" charset="-120"/>
                  </a:rPr>
                  <a:t>額滿</a:t>
                </a:r>
                <a:endParaRPr lang="zh-TW" altLang="en-US" sz="2800" b="1" dirty="0">
                  <a:latin typeface="微軟正黑體" pitchFamily="34" charset="-120"/>
                  <a:ea typeface="微軟正黑體" pitchFamily="34" charset="-120"/>
                </a:endParaRPr>
              </a:p>
            </p:txBody>
          </p:sp>
          <p:sp>
            <p:nvSpPr>
              <p:cNvPr id="26" name="文字方塊 25"/>
              <p:cNvSpPr txBox="1"/>
              <p:nvPr/>
            </p:nvSpPr>
            <p:spPr>
              <a:xfrm>
                <a:off x="142844" y="4641187"/>
                <a:ext cx="1357322" cy="430887"/>
              </a:xfrm>
              <a:prstGeom prst="rect">
                <a:avLst/>
              </a:prstGeom>
              <a:noFill/>
            </p:spPr>
            <p:txBody>
              <a:bodyPr wrap="square" rtlCol="0">
                <a:spAutoFit/>
              </a:bodyPr>
              <a:lstStyle/>
              <a:p>
                <a:r>
                  <a:rPr lang="zh-TW" altLang="en-US" sz="2200" b="1" dirty="0">
                    <a:solidFill>
                      <a:schemeClr val="bg2">
                        <a:lumMod val="10000"/>
                      </a:schemeClr>
                    </a:solidFill>
                    <a:latin typeface="微軟正黑體" pitchFamily="34" charset="-120"/>
                    <a:ea typeface="微軟正黑體" pitchFamily="34" charset="-120"/>
                  </a:rPr>
                  <a:t>無效志願</a:t>
                </a:r>
              </a:p>
            </p:txBody>
          </p:sp>
        </p:grpSp>
        <p:grpSp>
          <p:nvGrpSpPr>
            <p:cNvPr id="9" name="群組 43"/>
            <p:cNvGrpSpPr/>
            <p:nvPr/>
          </p:nvGrpSpPr>
          <p:grpSpPr>
            <a:xfrm>
              <a:off x="0" y="5500702"/>
              <a:ext cx="8964613" cy="571504"/>
              <a:chOff x="0" y="5500702"/>
              <a:chExt cx="8964613" cy="571504"/>
            </a:xfrm>
          </p:grpSpPr>
          <p:sp>
            <p:nvSpPr>
              <p:cNvPr id="38" name="矩形 37"/>
              <p:cNvSpPr/>
              <p:nvPr/>
            </p:nvSpPr>
            <p:spPr bwMode="auto">
              <a:xfrm>
                <a:off x="0" y="5500702"/>
                <a:ext cx="8964613" cy="500066"/>
              </a:xfrm>
              <a:prstGeom prst="rect">
                <a:avLst/>
              </a:prstGeom>
              <a:solidFill>
                <a:schemeClr val="accent2">
                  <a:lumMod val="50000"/>
                  <a:alpha val="4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18" name="文字方塊 17"/>
              <p:cNvSpPr txBox="1"/>
              <p:nvPr/>
            </p:nvSpPr>
            <p:spPr>
              <a:xfrm>
                <a:off x="6643702" y="5548986"/>
                <a:ext cx="928694" cy="523220"/>
              </a:xfrm>
              <a:prstGeom prst="rect">
                <a:avLst/>
              </a:prstGeom>
              <a:noFill/>
            </p:spPr>
            <p:txBody>
              <a:bodyPr wrap="square" rtlCol="0">
                <a:spAutoFit/>
              </a:bodyPr>
              <a:lstStyle/>
              <a:p>
                <a:r>
                  <a:rPr lang="zh-TW" altLang="en-US" sz="2800" b="1" dirty="0" smtClean="0">
                    <a:latin typeface="微軟正黑體" pitchFamily="34" charset="-120"/>
                    <a:ea typeface="微軟正黑體" pitchFamily="34" charset="-120"/>
                  </a:rPr>
                  <a:t>額滿</a:t>
                </a:r>
                <a:endParaRPr lang="zh-TW" altLang="en-US" sz="2800" b="1" dirty="0">
                  <a:latin typeface="微軟正黑體" pitchFamily="34" charset="-120"/>
                  <a:ea typeface="微軟正黑體" pitchFamily="34" charset="-120"/>
                </a:endParaRPr>
              </a:p>
            </p:txBody>
          </p:sp>
          <p:sp>
            <p:nvSpPr>
              <p:cNvPr id="27" name="文字方塊 26"/>
              <p:cNvSpPr txBox="1"/>
              <p:nvPr/>
            </p:nvSpPr>
            <p:spPr>
              <a:xfrm>
                <a:off x="142844" y="5569881"/>
                <a:ext cx="1357322" cy="430887"/>
              </a:xfrm>
              <a:prstGeom prst="rect">
                <a:avLst/>
              </a:prstGeom>
              <a:noFill/>
            </p:spPr>
            <p:txBody>
              <a:bodyPr wrap="square" rtlCol="0">
                <a:spAutoFit/>
              </a:bodyPr>
              <a:lstStyle/>
              <a:p>
                <a:r>
                  <a:rPr lang="zh-TW" altLang="en-US" sz="2200" b="1" dirty="0">
                    <a:solidFill>
                      <a:schemeClr val="bg2">
                        <a:lumMod val="10000"/>
                      </a:schemeClr>
                    </a:solidFill>
                    <a:latin typeface="微軟正黑體" pitchFamily="34" charset="-120"/>
                    <a:ea typeface="微軟正黑體" pitchFamily="34" charset="-120"/>
                  </a:rPr>
                  <a:t>無效志願</a:t>
                </a:r>
              </a:p>
            </p:txBody>
          </p:sp>
        </p:grpSp>
      </p:grpSp>
      <p:sp>
        <p:nvSpPr>
          <p:cNvPr id="46" name="文字方塊 45"/>
          <p:cNvSpPr txBox="1"/>
          <p:nvPr/>
        </p:nvSpPr>
        <p:spPr>
          <a:xfrm>
            <a:off x="6643702" y="4120226"/>
            <a:ext cx="1357322" cy="523220"/>
          </a:xfrm>
          <a:prstGeom prst="rect">
            <a:avLst/>
          </a:prstGeom>
          <a:noFill/>
        </p:spPr>
        <p:txBody>
          <a:bodyPr wrap="square" rtlCol="0">
            <a:spAutoFit/>
          </a:bodyPr>
          <a:lstStyle/>
          <a:p>
            <a:r>
              <a:rPr lang="zh-TW" altLang="en-US" sz="2800" b="1" dirty="0">
                <a:solidFill>
                  <a:srgbClr val="FF0000"/>
                </a:solidFill>
                <a:latin typeface="微軟正黑體" pitchFamily="34" charset="-120"/>
                <a:ea typeface="微軟正黑體" pitchFamily="34" charset="-120"/>
              </a:rPr>
              <a:t>有缺額</a:t>
            </a:r>
          </a:p>
        </p:txBody>
      </p:sp>
      <p:sp>
        <p:nvSpPr>
          <p:cNvPr id="47" name="文字方塊 46"/>
          <p:cNvSpPr txBox="1"/>
          <p:nvPr/>
        </p:nvSpPr>
        <p:spPr>
          <a:xfrm>
            <a:off x="6643702" y="5048920"/>
            <a:ext cx="1357322" cy="523220"/>
          </a:xfrm>
          <a:prstGeom prst="rect">
            <a:avLst/>
          </a:prstGeom>
          <a:noFill/>
        </p:spPr>
        <p:txBody>
          <a:bodyPr wrap="square" rtlCol="0">
            <a:spAutoFit/>
          </a:bodyPr>
          <a:lstStyle/>
          <a:p>
            <a:r>
              <a:rPr lang="zh-TW" altLang="en-US" sz="2800" b="1" dirty="0">
                <a:solidFill>
                  <a:srgbClr val="FF0000"/>
                </a:solidFill>
                <a:latin typeface="微軟正黑體" pitchFamily="34" charset="-120"/>
                <a:ea typeface="微軟正黑體" pitchFamily="34" charset="-120"/>
              </a:rPr>
              <a:t>有缺額</a:t>
            </a:r>
          </a:p>
        </p:txBody>
      </p:sp>
      <p:sp>
        <p:nvSpPr>
          <p:cNvPr id="48" name="文字方塊 47"/>
          <p:cNvSpPr txBox="1">
            <a:spLocks noChangeArrowheads="1"/>
          </p:cNvSpPr>
          <p:nvPr/>
        </p:nvSpPr>
        <p:spPr bwMode="auto">
          <a:xfrm>
            <a:off x="71406" y="6003949"/>
            <a:ext cx="8964612" cy="854075"/>
          </a:xfrm>
          <a:prstGeom prst="rect">
            <a:avLst/>
          </a:prstGeom>
          <a:solidFill>
            <a:srgbClr val="FFFF00"/>
          </a:solidFill>
          <a:ln w="9525">
            <a:noFill/>
            <a:miter lim="800000"/>
            <a:headEnd/>
            <a:tailEnd/>
          </a:ln>
        </p:spPr>
        <p:txBody>
          <a:bodyPr>
            <a:spAutoFit/>
          </a:bodyPr>
          <a:lstStyle/>
          <a:p>
            <a:r>
              <a:rPr kumimoji="0" lang="zh-TW" altLang="en-US" sz="2500" b="1" dirty="0">
                <a:solidFill>
                  <a:srgbClr val="002060"/>
                </a:solidFill>
                <a:latin typeface="Lucida Sans Unicode" pitchFamily="34" charset="0"/>
                <a:ea typeface="微軟正黑體" pitchFamily="34" charset="-120"/>
              </a:rPr>
              <a:t>不管推薦序，直接與</a:t>
            </a:r>
            <a:r>
              <a:rPr kumimoji="0" lang="zh-TW" altLang="en-US" sz="2500" b="1" dirty="0" smtClean="0">
                <a:solidFill>
                  <a:srgbClr val="002060"/>
                </a:solidFill>
                <a:latin typeface="Lucida Sans Unicode" pitchFamily="34" charset="0"/>
                <a:ea typeface="微軟正黑體" pitchFamily="34" charset="-120"/>
              </a:rPr>
              <a:t>「他校此科系被推薦</a:t>
            </a:r>
            <a:r>
              <a:rPr kumimoji="0" lang="zh-TW" altLang="en-US" sz="2500" b="1" dirty="0">
                <a:solidFill>
                  <a:srgbClr val="002060"/>
                </a:solidFill>
                <a:latin typeface="Lucida Sans Unicode" pitchFamily="34" charset="0"/>
                <a:ea typeface="微軟正黑體" pitchFamily="34" charset="-120"/>
              </a:rPr>
              <a:t>人」再次成績評比，</a:t>
            </a:r>
            <a:r>
              <a:rPr kumimoji="0" lang="en-US" altLang="zh-TW" sz="2500" b="1" dirty="0">
                <a:solidFill>
                  <a:srgbClr val="002060"/>
                </a:solidFill>
                <a:latin typeface="Lucida Sans Unicode" pitchFamily="34" charset="0"/>
                <a:ea typeface="微軟正黑體" pitchFamily="34" charset="-120"/>
              </a:rPr>
              <a:t/>
            </a:r>
            <a:br>
              <a:rPr kumimoji="0" lang="en-US" altLang="zh-TW" sz="2500" b="1" dirty="0">
                <a:solidFill>
                  <a:srgbClr val="002060"/>
                </a:solidFill>
                <a:latin typeface="Lucida Sans Unicode" pitchFamily="34" charset="0"/>
                <a:ea typeface="微軟正黑體" pitchFamily="34" charset="-120"/>
              </a:rPr>
            </a:br>
            <a:r>
              <a:rPr kumimoji="0" lang="zh-TW" altLang="en-US" sz="2500" b="1" dirty="0">
                <a:solidFill>
                  <a:srgbClr val="002060"/>
                </a:solidFill>
                <a:latin typeface="Lucida Sans Unicode" pitchFamily="34" charset="0"/>
                <a:ea typeface="微軟正黑體" pitchFamily="34" charset="-120"/>
              </a:rPr>
              <a:t>同高中不限錄取</a:t>
            </a:r>
            <a:r>
              <a:rPr kumimoji="0" lang="en-US" altLang="zh-TW" sz="2500" b="1" dirty="0">
                <a:solidFill>
                  <a:srgbClr val="002060"/>
                </a:solidFill>
                <a:latin typeface="Lucida Sans Unicode" pitchFamily="34" charset="0"/>
                <a:ea typeface="微軟正黑體" pitchFamily="34" charset="-120"/>
              </a:rPr>
              <a:t>1</a:t>
            </a:r>
            <a:r>
              <a:rPr kumimoji="0" lang="zh-TW" altLang="en-US" sz="2500" b="1" dirty="0">
                <a:solidFill>
                  <a:srgbClr val="002060"/>
                </a:solidFill>
                <a:latin typeface="Lucida Sans Unicode" pitchFamily="34" charset="0"/>
                <a:ea typeface="微軟正黑體" pitchFamily="34" charset="-120"/>
              </a:rPr>
              <a:t>名</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6"/>
                                        </p:tgtEl>
                                        <p:attrNameLst>
                                          <p:attrName>style.visibility</p:attrName>
                                        </p:attrNameLst>
                                      </p:cBhvr>
                                      <p:to>
                                        <p:strVal val="visible"/>
                                      </p:to>
                                    </p:set>
                                    <p:anim calcmode="lin" valueType="num">
                                      <p:cBhvr additive="base">
                                        <p:cTn id="12" dur="500" fill="hold"/>
                                        <p:tgtEl>
                                          <p:spTgt spid="46"/>
                                        </p:tgtEl>
                                        <p:attrNameLst>
                                          <p:attrName>ppt_x</p:attrName>
                                        </p:attrNameLst>
                                      </p:cBhvr>
                                      <p:tavLst>
                                        <p:tav tm="0">
                                          <p:val>
                                            <p:strVal val="#ppt_x"/>
                                          </p:val>
                                        </p:tav>
                                        <p:tav tm="100000">
                                          <p:val>
                                            <p:strVal val="#ppt_x"/>
                                          </p:val>
                                        </p:tav>
                                      </p:tavLst>
                                    </p:anim>
                                    <p:anim calcmode="lin" valueType="num">
                                      <p:cBhvr additive="base">
                                        <p:cTn id="13" dur="500" fill="hold"/>
                                        <p:tgtEl>
                                          <p:spTgt spid="46"/>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47"/>
                                        </p:tgtEl>
                                        <p:attrNameLst>
                                          <p:attrName>style.visibility</p:attrName>
                                        </p:attrNameLst>
                                      </p:cBhvr>
                                      <p:to>
                                        <p:strVal val="visible"/>
                                      </p:to>
                                    </p:set>
                                    <p:anim calcmode="lin" valueType="num">
                                      <p:cBhvr additive="base">
                                        <p:cTn id="16" dur="500" fill="hold"/>
                                        <p:tgtEl>
                                          <p:spTgt spid="47"/>
                                        </p:tgtEl>
                                        <p:attrNameLst>
                                          <p:attrName>ppt_x</p:attrName>
                                        </p:attrNameLst>
                                      </p:cBhvr>
                                      <p:tavLst>
                                        <p:tav tm="0">
                                          <p:val>
                                            <p:strVal val="#ppt_x"/>
                                          </p:val>
                                        </p:tav>
                                        <p:tav tm="100000">
                                          <p:val>
                                            <p:strVal val="#ppt_x"/>
                                          </p:val>
                                        </p:tav>
                                      </p:tavLst>
                                    </p:anim>
                                    <p:anim calcmode="lin" valueType="num">
                                      <p:cBhvr additive="base">
                                        <p:cTn id="17" dur="500" fill="hold"/>
                                        <p:tgtEl>
                                          <p:spTgt spid="47"/>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48"/>
                                        </p:tgtEl>
                                        <p:attrNameLst>
                                          <p:attrName>style.visibility</p:attrName>
                                        </p:attrNameLst>
                                      </p:cBhvr>
                                      <p:to>
                                        <p:strVal val="visible"/>
                                      </p:to>
                                    </p:set>
                                    <p:anim calcmode="lin" valueType="num">
                                      <p:cBhvr additive="base">
                                        <p:cTn id="22" dur="500" fill="hold"/>
                                        <p:tgtEl>
                                          <p:spTgt spid="48"/>
                                        </p:tgtEl>
                                        <p:attrNameLst>
                                          <p:attrName>ppt_x</p:attrName>
                                        </p:attrNameLst>
                                      </p:cBhvr>
                                      <p:tavLst>
                                        <p:tav tm="0">
                                          <p:val>
                                            <p:strVal val="#ppt_x"/>
                                          </p:val>
                                        </p:tav>
                                        <p:tav tm="100000">
                                          <p:val>
                                            <p:strVal val="#ppt_x"/>
                                          </p:val>
                                        </p:tav>
                                      </p:tavLst>
                                    </p:anim>
                                    <p:anim calcmode="lin" valueType="num">
                                      <p:cBhvr additive="base">
                                        <p:cTn id="23"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7" grpId="0"/>
      <p:bldP spid="48"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9" name="肘形接點 28"/>
          <p:cNvCxnSpPr/>
          <p:nvPr/>
        </p:nvCxnSpPr>
        <p:spPr>
          <a:xfrm flipV="1">
            <a:off x="1968580" y="4070721"/>
            <a:ext cx="1163120" cy="6351"/>
          </a:xfrm>
          <a:prstGeom prst="bentConnector3">
            <a:avLst>
              <a:gd name="adj1" fmla="val 50000"/>
            </a:avLst>
          </a:prstGeom>
          <a:ln w="50800">
            <a:solidFill>
              <a:schemeClr val="accent5">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5" name="Rectangle 42"/>
          <p:cNvSpPr txBox="1">
            <a:spLocks noChangeArrowheads="1"/>
          </p:cNvSpPr>
          <p:nvPr/>
        </p:nvSpPr>
        <p:spPr>
          <a:xfrm>
            <a:off x="517396" y="260648"/>
            <a:ext cx="8242146" cy="719931"/>
          </a:xfrm>
          <a:prstGeom prst="rect">
            <a:avLst/>
          </a:prstGeom>
          <a:noFill/>
        </p:spPr>
        <p:txBody>
          <a:bodyPr/>
          <a:lstStyle/>
          <a:p>
            <a:pPr eaLnBrk="1" hangingPunct="1">
              <a:defRPr/>
            </a:pPr>
            <a:r>
              <a:rPr lang="zh-TW" altLang="en-US" sz="3600" dirty="0">
                <a:solidFill>
                  <a:srgbClr val="FFFF00"/>
                </a:solidFill>
                <a:latin typeface="微軟正黑體" panose="020B0604030504040204" pitchFamily="34" charset="-120"/>
                <a:ea typeface="微軟正黑體" panose="020B0604030504040204" pitchFamily="34" charset="-120"/>
              </a:rPr>
              <a:t>繁星推薦</a:t>
            </a:r>
            <a:r>
              <a:rPr lang="zh-TW" altLang="en-US" sz="3600" dirty="0" smtClean="0">
                <a:solidFill>
                  <a:srgbClr val="66FFFF"/>
                </a:solidFill>
                <a:latin typeface="微軟正黑體" panose="020B0604030504040204" pitchFamily="34" charset="-120"/>
                <a:ea typeface="微軟正黑體" panose="020B0604030504040204" pitchFamily="34" charset="-120"/>
              </a:rPr>
              <a:t>第</a:t>
            </a:r>
            <a:r>
              <a:rPr lang="en-US" altLang="zh-TW" sz="3600" dirty="0" smtClean="0">
                <a:solidFill>
                  <a:srgbClr val="66FFFF"/>
                </a:solidFill>
                <a:latin typeface="微軟正黑體" panose="020B0604030504040204" pitchFamily="34" charset="-120"/>
                <a:ea typeface="微軟正黑體" panose="020B0604030504040204" pitchFamily="34" charset="-120"/>
              </a:rPr>
              <a:t>8</a:t>
            </a:r>
            <a:r>
              <a:rPr lang="zh-TW" altLang="en-US" sz="3600" dirty="0" smtClean="0">
                <a:solidFill>
                  <a:srgbClr val="66FFFF"/>
                </a:solidFill>
                <a:latin typeface="微軟正黑體" panose="020B0604030504040204" pitchFamily="34" charset="-120"/>
                <a:ea typeface="微軟正黑體" panose="020B0604030504040204" pitchFamily="34" charset="-120"/>
              </a:rPr>
              <a:t>類學群</a:t>
            </a:r>
            <a:r>
              <a:rPr lang="zh-TW" altLang="en-US" sz="3600" dirty="0" smtClean="0">
                <a:solidFill>
                  <a:srgbClr val="FFFF00"/>
                </a:solidFill>
                <a:latin typeface="微軟正黑體" panose="020B0604030504040204" pitchFamily="34" charset="-120"/>
                <a:ea typeface="微軟正黑體" panose="020B0604030504040204" pitchFamily="34" charset="-120"/>
              </a:rPr>
              <a:t>推薦及錄取後限制</a:t>
            </a:r>
            <a:endParaRPr lang="en-US" altLang="zh-TW" sz="3600" dirty="0">
              <a:solidFill>
                <a:srgbClr val="FFFF00"/>
              </a:solidFill>
              <a:latin typeface="微軟正黑體" panose="020B0604030504040204" pitchFamily="34" charset="-120"/>
              <a:ea typeface="微軟正黑體" panose="020B0604030504040204" pitchFamily="34" charset="-120"/>
            </a:endParaRPr>
          </a:p>
        </p:txBody>
      </p:sp>
      <p:sp>
        <p:nvSpPr>
          <p:cNvPr id="24" name="AutoShape 8"/>
          <p:cNvSpPr>
            <a:spLocks noChangeArrowheads="1"/>
          </p:cNvSpPr>
          <p:nvPr/>
        </p:nvSpPr>
        <p:spPr bwMode="auto">
          <a:xfrm>
            <a:off x="107504" y="1196752"/>
            <a:ext cx="2466015" cy="643912"/>
          </a:xfrm>
          <a:prstGeom prst="roundRect">
            <a:avLst>
              <a:gd name="adj" fmla="val 16667"/>
            </a:avLst>
          </a:prstGeom>
          <a:gradFill flip="none" rotWithShape="1">
            <a:gsLst>
              <a:gs pos="0">
                <a:schemeClr val="bg2">
                  <a:lumMod val="75000"/>
                  <a:tint val="66000"/>
                  <a:satMod val="160000"/>
                </a:schemeClr>
              </a:gs>
              <a:gs pos="50000">
                <a:schemeClr val="bg2">
                  <a:lumMod val="75000"/>
                  <a:tint val="44500"/>
                  <a:satMod val="160000"/>
                </a:schemeClr>
              </a:gs>
              <a:gs pos="100000">
                <a:schemeClr val="bg2">
                  <a:lumMod val="75000"/>
                  <a:tint val="23500"/>
                  <a:satMod val="160000"/>
                </a:schemeClr>
              </a:gs>
            </a:gsLst>
            <a:lin ang="2700000" scaled="1"/>
            <a:tileRect/>
          </a:gradFill>
          <a:ln>
            <a:noFill/>
          </a:ln>
          <a:effectLst>
            <a:glow rad="139700">
              <a:schemeClr val="accent2">
                <a:satMod val="175000"/>
                <a:alpha val="40000"/>
              </a:schemeClr>
            </a:glow>
          </a:effectLst>
          <a:scene3d>
            <a:camera prst="orthographicFront"/>
            <a:lightRig rig="threePt" dir="t"/>
          </a:scene3d>
          <a:sp3d>
            <a:bevelT/>
          </a:sp3d>
        </p:spPr>
        <p:txBody>
          <a:bodyPr wrap="none"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r>
              <a:rPr lang="zh-TW" altLang="en-US" sz="3200" dirty="0" smtClean="0">
                <a:solidFill>
                  <a:srgbClr val="0000CC"/>
                </a:solidFill>
                <a:latin typeface="華康POP1體W5" pitchFamily="81" charset="-120"/>
                <a:ea typeface="華康POP1體W5" pitchFamily="81" charset="-120"/>
              </a:rPr>
              <a:t>第</a:t>
            </a:r>
            <a:r>
              <a:rPr lang="en-US" altLang="zh-TW" sz="3200" dirty="0" smtClean="0">
                <a:solidFill>
                  <a:srgbClr val="0000CC"/>
                </a:solidFill>
                <a:latin typeface="華康POP1體W5" pitchFamily="81" charset="-120"/>
                <a:ea typeface="華康POP1體W5" pitchFamily="81" charset="-120"/>
              </a:rPr>
              <a:t>8</a:t>
            </a:r>
            <a:r>
              <a:rPr lang="zh-TW" altLang="en-US" sz="3200" dirty="0" smtClean="0">
                <a:solidFill>
                  <a:srgbClr val="0000CC"/>
                </a:solidFill>
                <a:latin typeface="華康POP1體W5" pitchFamily="81" charset="-120"/>
                <a:ea typeface="華康POP1體W5" pitchFamily="81" charset="-120"/>
              </a:rPr>
              <a:t>學群篩選</a:t>
            </a:r>
            <a:endParaRPr lang="zh-TW" altLang="en-US" sz="3200" dirty="0">
              <a:solidFill>
                <a:srgbClr val="0000CC"/>
              </a:solidFill>
              <a:latin typeface="華康POP1體W5" pitchFamily="81" charset="-120"/>
              <a:ea typeface="華康POP1體W5" pitchFamily="81" charset="-120"/>
            </a:endParaRPr>
          </a:p>
        </p:txBody>
      </p:sp>
      <p:cxnSp>
        <p:nvCxnSpPr>
          <p:cNvPr id="25" name="直線單箭頭接點 24"/>
          <p:cNvCxnSpPr/>
          <p:nvPr/>
        </p:nvCxnSpPr>
        <p:spPr>
          <a:xfrm flipH="1">
            <a:off x="1331640" y="3284984"/>
            <a:ext cx="2358" cy="298006"/>
          </a:xfrm>
          <a:prstGeom prst="straightConnector1">
            <a:avLst/>
          </a:prstGeom>
          <a:ln w="57150">
            <a:solidFill>
              <a:schemeClr val="accent5">
                <a:lumMod val="75000"/>
              </a:schemeClr>
            </a:solidFill>
            <a:tailEnd type="triangle"/>
          </a:ln>
        </p:spPr>
        <p:style>
          <a:lnRef idx="1">
            <a:schemeClr val="dk1"/>
          </a:lnRef>
          <a:fillRef idx="0">
            <a:schemeClr val="dk1"/>
          </a:fillRef>
          <a:effectRef idx="0">
            <a:schemeClr val="dk1"/>
          </a:effectRef>
          <a:fontRef idx="minor">
            <a:schemeClr val="tx1"/>
          </a:fontRef>
        </p:style>
      </p:cxnSp>
      <p:sp>
        <p:nvSpPr>
          <p:cNvPr id="26" name="AutoShape 8"/>
          <p:cNvSpPr>
            <a:spLocks noChangeArrowheads="1"/>
          </p:cNvSpPr>
          <p:nvPr/>
        </p:nvSpPr>
        <p:spPr bwMode="auto">
          <a:xfrm>
            <a:off x="755576" y="3744078"/>
            <a:ext cx="1163432" cy="765042"/>
          </a:xfrm>
          <a:prstGeom prst="roundRect">
            <a:avLst>
              <a:gd name="adj" fmla="val 16667"/>
            </a:avLst>
          </a:prstGeom>
          <a:gradFill flip="none" rotWithShape="1">
            <a:gsLst>
              <a:gs pos="0">
                <a:schemeClr val="bg2">
                  <a:lumMod val="75000"/>
                  <a:tint val="66000"/>
                  <a:satMod val="160000"/>
                </a:schemeClr>
              </a:gs>
              <a:gs pos="50000">
                <a:schemeClr val="bg2">
                  <a:lumMod val="75000"/>
                  <a:tint val="44500"/>
                  <a:satMod val="160000"/>
                </a:schemeClr>
              </a:gs>
              <a:gs pos="100000">
                <a:schemeClr val="bg2">
                  <a:lumMod val="75000"/>
                  <a:tint val="23500"/>
                  <a:satMod val="160000"/>
                </a:schemeClr>
              </a:gs>
            </a:gsLst>
            <a:lin ang="2700000" scaled="1"/>
            <a:tileRect/>
          </a:gradFill>
          <a:ln>
            <a:noFill/>
          </a:ln>
          <a:effectLst>
            <a:glow rad="139700">
              <a:schemeClr val="accent2">
                <a:satMod val="175000"/>
                <a:alpha val="40000"/>
              </a:schemeClr>
            </a:glow>
          </a:effectLst>
          <a:scene3d>
            <a:camera prst="orthographicFront"/>
            <a:lightRig rig="threePt" dir="t"/>
          </a:scene3d>
          <a:sp3d>
            <a:bevelT/>
          </a:sp3d>
        </p:spPr>
        <p:txBody>
          <a:bodyPr wrap="none"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r>
              <a:rPr lang="zh-TW" altLang="en-US" sz="2400" b="1" dirty="0" smtClean="0">
                <a:solidFill>
                  <a:srgbClr val="0000CC"/>
                </a:solidFill>
                <a:latin typeface="華康POP1體W5" pitchFamily="81" charset="-120"/>
                <a:ea typeface="華康POP1體W5" pitchFamily="81" charset="-120"/>
              </a:rPr>
              <a:t>錄取</a:t>
            </a:r>
            <a:endParaRPr lang="zh-TW" altLang="en-US" sz="2400" b="1" dirty="0">
              <a:solidFill>
                <a:srgbClr val="0000CC"/>
              </a:solidFill>
              <a:latin typeface="華康POP1體W5" pitchFamily="81" charset="-120"/>
              <a:ea typeface="華康POP1體W5" pitchFamily="81" charset="-120"/>
            </a:endParaRPr>
          </a:p>
        </p:txBody>
      </p:sp>
      <p:sp>
        <p:nvSpPr>
          <p:cNvPr id="42" name="AutoShape 8"/>
          <p:cNvSpPr>
            <a:spLocks noChangeArrowheads="1"/>
          </p:cNvSpPr>
          <p:nvPr/>
        </p:nvSpPr>
        <p:spPr bwMode="auto">
          <a:xfrm>
            <a:off x="3131700" y="3865209"/>
            <a:ext cx="3102022" cy="427887"/>
          </a:xfrm>
          <a:prstGeom prst="roundRect">
            <a:avLst>
              <a:gd name="adj" fmla="val 16667"/>
            </a:avLst>
          </a:prstGeom>
          <a:solidFill>
            <a:srgbClr val="E70939"/>
          </a:solidFill>
          <a:ln>
            <a:solidFill>
              <a:srgbClr val="00B0F0"/>
            </a:solidFill>
          </a:ln>
          <a:effectLst>
            <a:glow rad="139700">
              <a:schemeClr val="accent2">
                <a:satMod val="175000"/>
                <a:alpha val="40000"/>
              </a:schemeClr>
            </a:glow>
          </a:effectLst>
          <a:scene3d>
            <a:camera prst="orthographicFront"/>
            <a:lightRig rig="threePt" dir="t"/>
          </a:scene3d>
          <a:sp3d>
            <a:bevelT/>
          </a:sp3d>
        </p:spPr>
        <p:txBody>
          <a:bodyPr wrap="none"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r>
              <a:rPr lang="zh-TW" altLang="en-US" sz="2400" dirty="0" smtClean="0">
                <a:solidFill>
                  <a:schemeClr val="bg1"/>
                </a:solidFill>
                <a:latin typeface="+mj-ea"/>
                <a:ea typeface="+mj-ea"/>
              </a:rPr>
              <a:t>錄取未放棄資格之限制</a:t>
            </a:r>
            <a:endParaRPr lang="zh-TW" altLang="en-US" sz="2400" dirty="0">
              <a:solidFill>
                <a:schemeClr val="bg1"/>
              </a:solidFill>
              <a:latin typeface="+mj-ea"/>
              <a:ea typeface="+mj-ea"/>
            </a:endParaRPr>
          </a:p>
        </p:txBody>
      </p:sp>
      <p:cxnSp>
        <p:nvCxnSpPr>
          <p:cNvPr id="9" name="直線單箭頭接點 8"/>
          <p:cNvCxnSpPr/>
          <p:nvPr/>
        </p:nvCxnSpPr>
        <p:spPr>
          <a:xfrm flipH="1">
            <a:off x="1329282" y="2050874"/>
            <a:ext cx="2358" cy="298006"/>
          </a:xfrm>
          <a:prstGeom prst="straightConnector1">
            <a:avLst/>
          </a:prstGeom>
          <a:ln w="57150">
            <a:solidFill>
              <a:schemeClr val="accent5">
                <a:lumMod val="75000"/>
              </a:schemeClr>
            </a:solidFill>
            <a:tailEnd type="triangle"/>
          </a:ln>
        </p:spPr>
        <p:style>
          <a:lnRef idx="1">
            <a:schemeClr val="dk1"/>
          </a:lnRef>
          <a:fillRef idx="0">
            <a:schemeClr val="dk1"/>
          </a:fillRef>
          <a:effectRef idx="0">
            <a:schemeClr val="dk1"/>
          </a:effectRef>
          <a:fontRef idx="minor">
            <a:schemeClr val="tx1"/>
          </a:fontRef>
        </p:style>
      </p:cxnSp>
      <p:sp>
        <p:nvSpPr>
          <p:cNvPr id="10" name="AutoShape 8"/>
          <p:cNvSpPr>
            <a:spLocks noChangeArrowheads="1"/>
          </p:cNvSpPr>
          <p:nvPr/>
        </p:nvSpPr>
        <p:spPr bwMode="auto">
          <a:xfrm>
            <a:off x="107504" y="2569064"/>
            <a:ext cx="2448272" cy="643912"/>
          </a:xfrm>
          <a:prstGeom prst="roundRect">
            <a:avLst>
              <a:gd name="adj" fmla="val 16667"/>
            </a:avLst>
          </a:prstGeom>
          <a:gradFill flip="none" rotWithShape="1">
            <a:gsLst>
              <a:gs pos="0">
                <a:schemeClr val="bg2">
                  <a:lumMod val="75000"/>
                  <a:tint val="66000"/>
                  <a:satMod val="160000"/>
                </a:schemeClr>
              </a:gs>
              <a:gs pos="50000">
                <a:schemeClr val="bg2">
                  <a:lumMod val="75000"/>
                  <a:tint val="44500"/>
                  <a:satMod val="160000"/>
                </a:schemeClr>
              </a:gs>
              <a:gs pos="100000">
                <a:schemeClr val="bg2">
                  <a:lumMod val="75000"/>
                  <a:tint val="23500"/>
                  <a:satMod val="160000"/>
                </a:schemeClr>
              </a:gs>
            </a:gsLst>
            <a:lin ang="2700000" scaled="1"/>
            <a:tileRect/>
          </a:gradFill>
          <a:ln>
            <a:noFill/>
          </a:ln>
          <a:effectLst>
            <a:glow rad="139700">
              <a:schemeClr val="accent2">
                <a:satMod val="175000"/>
                <a:alpha val="40000"/>
              </a:schemeClr>
            </a:glow>
          </a:effectLst>
          <a:scene3d>
            <a:camera prst="orthographicFront"/>
            <a:lightRig rig="threePt" dir="t"/>
          </a:scene3d>
          <a:sp3d>
            <a:bevelT/>
          </a:sp3d>
        </p:spPr>
        <p:txBody>
          <a:bodyPr wrap="none"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r>
              <a:rPr lang="zh-TW" altLang="en-US" sz="3200" dirty="0" smtClean="0">
                <a:solidFill>
                  <a:srgbClr val="0000CC"/>
                </a:solidFill>
                <a:latin typeface="華康POP1體W5" pitchFamily="81" charset="-120"/>
                <a:ea typeface="華康POP1體W5" pitchFamily="81" charset="-120"/>
              </a:rPr>
              <a:t>第</a:t>
            </a:r>
            <a:r>
              <a:rPr lang="en-US" altLang="zh-TW" sz="3200" dirty="0" smtClean="0">
                <a:solidFill>
                  <a:srgbClr val="0000CC"/>
                </a:solidFill>
                <a:latin typeface="華康POP1體W5" pitchFamily="81" charset="-120"/>
                <a:ea typeface="華康POP1體W5" pitchFamily="81" charset="-120"/>
              </a:rPr>
              <a:t>8</a:t>
            </a:r>
            <a:r>
              <a:rPr lang="zh-TW" altLang="en-US" sz="3200" dirty="0" smtClean="0">
                <a:solidFill>
                  <a:srgbClr val="0000CC"/>
                </a:solidFill>
                <a:latin typeface="華康POP1體W5" pitchFamily="81" charset="-120"/>
                <a:ea typeface="華康POP1體W5" pitchFamily="81" charset="-120"/>
              </a:rPr>
              <a:t>學群面試</a:t>
            </a:r>
            <a:endParaRPr lang="zh-TW" altLang="en-US" sz="3200" dirty="0">
              <a:solidFill>
                <a:srgbClr val="0000CC"/>
              </a:solidFill>
              <a:latin typeface="華康POP1體W5" pitchFamily="81" charset="-120"/>
              <a:ea typeface="華康POP1體W5" pitchFamily="81" charset="-120"/>
            </a:endParaRPr>
          </a:p>
        </p:txBody>
      </p:sp>
      <p:sp>
        <p:nvSpPr>
          <p:cNvPr id="11" name="AutoShape 8"/>
          <p:cNvSpPr>
            <a:spLocks noChangeArrowheads="1"/>
          </p:cNvSpPr>
          <p:nvPr/>
        </p:nvSpPr>
        <p:spPr bwMode="auto">
          <a:xfrm>
            <a:off x="3131840" y="1340768"/>
            <a:ext cx="3102022" cy="427887"/>
          </a:xfrm>
          <a:prstGeom prst="roundRect">
            <a:avLst>
              <a:gd name="adj" fmla="val 16667"/>
            </a:avLst>
          </a:prstGeom>
          <a:solidFill>
            <a:srgbClr val="E70939"/>
          </a:solidFill>
          <a:ln>
            <a:solidFill>
              <a:srgbClr val="00B0F0"/>
            </a:solidFill>
          </a:ln>
          <a:effectLst>
            <a:glow rad="139700">
              <a:schemeClr val="accent2">
                <a:satMod val="175000"/>
                <a:alpha val="40000"/>
              </a:schemeClr>
            </a:glow>
          </a:effectLst>
          <a:scene3d>
            <a:camera prst="orthographicFront"/>
            <a:lightRig rig="threePt" dir="t"/>
          </a:scene3d>
          <a:sp3d>
            <a:bevelT/>
          </a:sp3d>
        </p:spPr>
        <p:txBody>
          <a:bodyPr wrap="none"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r>
              <a:rPr lang="zh-TW" altLang="en-US" sz="2400" dirty="0" smtClean="0">
                <a:solidFill>
                  <a:schemeClr val="bg1"/>
                </a:solidFill>
                <a:latin typeface="+mj-ea"/>
                <a:ea typeface="+mj-ea"/>
              </a:rPr>
              <a:t>推薦後申請校系之限制</a:t>
            </a:r>
            <a:endParaRPr lang="zh-TW" altLang="en-US" sz="2400" dirty="0">
              <a:solidFill>
                <a:schemeClr val="bg1"/>
              </a:solidFill>
              <a:latin typeface="+mj-ea"/>
              <a:ea typeface="+mj-ea"/>
            </a:endParaRPr>
          </a:p>
        </p:txBody>
      </p:sp>
      <p:cxnSp>
        <p:nvCxnSpPr>
          <p:cNvPr id="12" name="肘形接點 11"/>
          <p:cNvCxnSpPr>
            <a:endCxn id="11" idx="1"/>
          </p:cNvCxnSpPr>
          <p:nvPr/>
        </p:nvCxnSpPr>
        <p:spPr>
          <a:xfrm flipV="1">
            <a:off x="2550279" y="1554711"/>
            <a:ext cx="581561" cy="6352"/>
          </a:xfrm>
          <a:prstGeom prst="bentConnector3">
            <a:avLst>
              <a:gd name="adj1" fmla="val 50000"/>
            </a:avLst>
          </a:prstGeom>
          <a:ln w="50800">
            <a:solidFill>
              <a:schemeClr val="accent5">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14" name="AutoShape 8"/>
          <p:cNvSpPr>
            <a:spLocks noChangeArrowheads="1"/>
          </p:cNvSpPr>
          <p:nvPr/>
        </p:nvSpPr>
        <p:spPr bwMode="auto">
          <a:xfrm>
            <a:off x="3131700" y="3217137"/>
            <a:ext cx="3102023" cy="427887"/>
          </a:xfrm>
          <a:prstGeom prst="roundRect">
            <a:avLst>
              <a:gd name="adj" fmla="val 16667"/>
            </a:avLst>
          </a:prstGeom>
          <a:solidFill>
            <a:srgbClr val="E70939"/>
          </a:solidFill>
          <a:ln>
            <a:solidFill>
              <a:srgbClr val="00B0F0"/>
            </a:solidFill>
          </a:ln>
          <a:effectLst>
            <a:glow rad="139700">
              <a:schemeClr val="accent2">
                <a:satMod val="175000"/>
                <a:alpha val="40000"/>
              </a:schemeClr>
            </a:glow>
          </a:effectLst>
          <a:scene3d>
            <a:camera prst="orthographicFront"/>
            <a:lightRig rig="threePt" dir="t"/>
          </a:scene3d>
          <a:sp3d>
            <a:bevelT/>
          </a:sp3d>
        </p:spPr>
        <p:txBody>
          <a:bodyPr wrap="none"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r>
              <a:rPr lang="zh-TW" altLang="en-US" sz="2400" dirty="0" smtClean="0">
                <a:solidFill>
                  <a:schemeClr val="bg1"/>
                </a:solidFill>
                <a:latin typeface="+mj-ea"/>
                <a:ea typeface="+mj-ea"/>
              </a:rPr>
              <a:t>錄取後申請入學之限制</a:t>
            </a:r>
            <a:endParaRPr lang="zh-TW" altLang="en-US" sz="2400" dirty="0">
              <a:solidFill>
                <a:schemeClr val="bg1"/>
              </a:solidFill>
              <a:latin typeface="+mj-ea"/>
              <a:ea typeface="+mj-ea"/>
            </a:endParaRPr>
          </a:p>
        </p:txBody>
      </p:sp>
      <p:graphicFrame>
        <p:nvGraphicFramePr>
          <p:cNvPr id="17" name="表格 16"/>
          <p:cNvGraphicFramePr>
            <a:graphicFrameLocks noGrp="1"/>
          </p:cNvGraphicFramePr>
          <p:nvPr>
            <p:extLst>
              <p:ext uri="{D42A27DB-BD31-4B8C-83A1-F6EECF244321}">
                <p14:modId xmlns:p14="http://schemas.microsoft.com/office/powerpoint/2010/main" val="2168906259"/>
              </p:ext>
            </p:extLst>
          </p:nvPr>
        </p:nvGraphicFramePr>
        <p:xfrm>
          <a:off x="3131700" y="1916832"/>
          <a:ext cx="5760780" cy="1188720"/>
        </p:xfrm>
        <a:graphic>
          <a:graphicData uri="http://schemas.openxmlformats.org/drawingml/2006/table">
            <a:tbl>
              <a:tblPr>
                <a:tableStyleId>{B301B821-A1FF-4177-AEE7-76D212191A09}</a:tableStyleId>
              </a:tblPr>
              <a:tblGrid>
                <a:gridCol w="5760780"/>
              </a:tblGrid>
              <a:tr h="51435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TW" sz="2400" b="1" kern="1200" dirty="0" smtClean="0">
                          <a:solidFill>
                            <a:srgbClr val="FFFF00"/>
                          </a:solidFill>
                          <a:effectLst/>
                        </a:rPr>
                        <a:t>學生如獲推薦至</a:t>
                      </a:r>
                      <a:r>
                        <a:rPr lang="en-US" altLang="zh-TW" sz="2400" b="1" kern="1200" dirty="0" smtClean="0">
                          <a:solidFill>
                            <a:srgbClr val="FFFF00"/>
                          </a:solidFill>
                          <a:effectLst/>
                        </a:rPr>
                        <a:t>A</a:t>
                      </a:r>
                      <a:r>
                        <a:rPr lang="zh-TW" altLang="zh-TW" sz="2400" b="1" kern="1200" dirty="0" smtClean="0">
                          <a:solidFill>
                            <a:srgbClr val="FFFF00"/>
                          </a:solidFill>
                          <a:effectLst/>
                        </a:rPr>
                        <a:t>校醫學系，並通過第</a:t>
                      </a:r>
                      <a:r>
                        <a:rPr lang="en-US" altLang="zh-TW" sz="2400" b="1" kern="1200" dirty="0" smtClean="0">
                          <a:solidFill>
                            <a:srgbClr val="FFFF00"/>
                          </a:solidFill>
                          <a:effectLst/>
                        </a:rPr>
                        <a:t>1</a:t>
                      </a:r>
                      <a:r>
                        <a:rPr lang="zh-TW" altLang="zh-TW" sz="2400" b="1" kern="1200" dirty="0" smtClean="0">
                          <a:solidFill>
                            <a:srgbClr val="FFFF00"/>
                          </a:solidFill>
                          <a:effectLst/>
                        </a:rPr>
                        <a:t>階段篩選，不得再於</a:t>
                      </a:r>
                      <a:r>
                        <a:rPr lang="zh-TW" altLang="zh-TW" sz="2400" b="1" u="sng" kern="1200" dirty="0" smtClean="0">
                          <a:solidFill>
                            <a:srgbClr val="FFFF00"/>
                          </a:solidFill>
                          <a:effectLst/>
                        </a:rPr>
                        <a:t>個人申請</a:t>
                      </a:r>
                      <a:r>
                        <a:rPr lang="zh-TW" altLang="zh-TW" sz="2400" b="1" kern="1200" dirty="0" smtClean="0">
                          <a:solidFill>
                            <a:srgbClr val="FFFF00"/>
                          </a:solidFill>
                          <a:effectLst/>
                        </a:rPr>
                        <a:t>報名</a:t>
                      </a:r>
                      <a:r>
                        <a:rPr lang="en-US" altLang="zh-TW" sz="2400" b="1" kern="1200" dirty="0" smtClean="0">
                          <a:solidFill>
                            <a:srgbClr val="FFFF00"/>
                          </a:solidFill>
                          <a:effectLst/>
                        </a:rPr>
                        <a:t>A</a:t>
                      </a:r>
                      <a:r>
                        <a:rPr lang="zh-TW" altLang="zh-TW" sz="2400" b="1" kern="1200" dirty="0" smtClean="0">
                          <a:solidFill>
                            <a:srgbClr val="FFFF00"/>
                          </a:solidFill>
                          <a:effectLst/>
                        </a:rPr>
                        <a:t>校醫學系。</a:t>
                      </a:r>
                      <a:endParaRPr lang="zh-TW" altLang="zh-TW" sz="2400" b="1" kern="1200" dirty="0">
                        <a:solidFill>
                          <a:srgbClr val="FFFF00"/>
                        </a:solidFill>
                        <a:effectLst/>
                        <a:latin typeface="+mj-ea"/>
                        <a:ea typeface="+mj-ea"/>
                        <a:cs typeface="+mn-cs"/>
                      </a:endParaRPr>
                    </a:p>
                  </a:txBody>
                  <a:tcPr marL="84406" marR="84406" horzOverflow="overflow">
                    <a:solidFill>
                      <a:schemeClr val="tx1"/>
                    </a:solidFill>
                  </a:tcPr>
                </a:tc>
              </a:tr>
            </a:tbl>
          </a:graphicData>
        </a:graphic>
      </p:graphicFrame>
      <p:sp>
        <p:nvSpPr>
          <p:cNvPr id="2" name="投影片編號版面配置區 1"/>
          <p:cNvSpPr>
            <a:spLocks noGrp="1"/>
          </p:cNvSpPr>
          <p:nvPr>
            <p:ph type="sldNum" sz="quarter" idx="12"/>
          </p:nvPr>
        </p:nvSpPr>
        <p:spPr/>
        <p:txBody>
          <a:bodyPr>
            <a:normAutofit/>
          </a:bodyPr>
          <a:lstStyle/>
          <a:p>
            <a:pPr>
              <a:defRPr/>
            </a:pPr>
            <a:fld id="{364BA64F-B2FE-4BBA-B1ED-3FE5C98622AC}" type="slidenum">
              <a:rPr lang="en-US" altLang="zh-TW" smtClean="0"/>
              <a:pPr>
                <a:defRPr/>
              </a:pPr>
              <a:t>36</a:t>
            </a:fld>
            <a:endParaRPr lang="en-US" altLang="zh-TW"/>
          </a:p>
        </p:txBody>
      </p:sp>
      <p:sp>
        <p:nvSpPr>
          <p:cNvPr id="19" name="文字方塊 18"/>
          <p:cNvSpPr txBox="1"/>
          <p:nvPr/>
        </p:nvSpPr>
        <p:spPr>
          <a:xfrm>
            <a:off x="251520" y="4653136"/>
            <a:ext cx="8892480" cy="2246769"/>
          </a:xfrm>
          <a:prstGeom prst="rect">
            <a:avLst/>
          </a:prstGeom>
          <a:noFill/>
        </p:spPr>
        <p:txBody>
          <a:bodyPr wrap="square" rtlCol="0">
            <a:spAutoFit/>
          </a:bodyPr>
          <a:lstStyle/>
          <a:p>
            <a:pPr>
              <a:buFont typeface="Wingdings" pitchFamily="2" charset="2"/>
              <a:buChar char="n"/>
            </a:pPr>
            <a:r>
              <a:rPr lang="zh-TW" altLang="en-US" sz="2800" dirty="0" smtClean="0">
                <a:solidFill>
                  <a:srgbClr val="FFFF00"/>
                </a:solidFill>
              </a:rPr>
              <a:t>注意</a:t>
            </a:r>
            <a:r>
              <a:rPr lang="en-US" altLang="zh-TW" sz="2800" dirty="0" smtClean="0">
                <a:solidFill>
                  <a:srgbClr val="FFFF00"/>
                </a:solidFill>
              </a:rPr>
              <a:t>1</a:t>
            </a:r>
            <a:r>
              <a:rPr lang="zh-TW" altLang="en-US" sz="2800" dirty="0" smtClean="0">
                <a:solidFill>
                  <a:srgbClr val="FFFF00"/>
                </a:solidFill>
              </a:rPr>
              <a:t>：通過第一階段篩選之考生，於「個人申請」</a:t>
            </a:r>
            <a:r>
              <a:rPr lang="en-US" altLang="zh-TW" sz="2800" dirty="0" smtClean="0">
                <a:solidFill>
                  <a:srgbClr val="FFFF00"/>
                </a:solidFill>
              </a:rPr>
              <a:t/>
            </a:r>
            <a:br>
              <a:rPr lang="en-US" altLang="zh-TW" sz="2800" dirty="0" smtClean="0">
                <a:solidFill>
                  <a:srgbClr val="FFFF00"/>
                </a:solidFill>
              </a:rPr>
            </a:br>
            <a:r>
              <a:rPr lang="zh-TW" altLang="en-US" sz="2800" dirty="0" smtClean="0">
                <a:solidFill>
                  <a:srgbClr val="FFFF00"/>
                </a:solidFill>
              </a:rPr>
              <a:t>                   時，不得再申請同一所大學之醫學系。</a:t>
            </a:r>
          </a:p>
          <a:p>
            <a:pPr>
              <a:buFont typeface="Wingdings" pitchFamily="2" charset="2"/>
              <a:buChar char="n"/>
            </a:pPr>
            <a:r>
              <a:rPr lang="zh-TW" altLang="en-US" sz="2800" dirty="0" smtClean="0">
                <a:solidFill>
                  <a:srgbClr val="FFFF00"/>
                </a:solidFill>
              </a:rPr>
              <a:t>注意</a:t>
            </a:r>
            <a:r>
              <a:rPr lang="en-US" altLang="zh-TW" sz="2800" dirty="0" smtClean="0">
                <a:solidFill>
                  <a:srgbClr val="FFFF00"/>
                </a:solidFill>
              </a:rPr>
              <a:t>2</a:t>
            </a:r>
            <a:r>
              <a:rPr lang="zh-TW" altLang="en-US" sz="2800" dirty="0" smtClean="0">
                <a:solidFill>
                  <a:srgbClr val="FFFF00"/>
                </a:solidFill>
              </a:rPr>
              <a:t>：如錄取繁星，申請入學就算錄取也不得分發。</a:t>
            </a:r>
            <a:endParaRPr lang="en-US" altLang="zh-TW" sz="2400" dirty="0" smtClean="0">
              <a:solidFill>
                <a:srgbClr val="FFFF00"/>
              </a:solidFill>
            </a:endParaRPr>
          </a:p>
          <a:p>
            <a:pPr>
              <a:buFont typeface="Wingdings" pitchFamily="2" charset="2"/>
              <a:buChar char="n"/>
            </a:pPr>
            <a:r>
              <a:rPr lang="zh-TW" altLang="en-US" sz="2800" dirty="0" smtClean="0">
                <a:solidFill>
                  <a:srgbClr val="FFFF00"/>
                </a:solidFill>
              </a:rPr>
              <a:t>注意</a:t>
            </a:r>
            <a:r>
              <a:rPr lang="en-US" altLang="zh-TW" sz="2800" dirty="0" smtClean="0">
                <a:solidFill>
                  <a:srgbClr val="FFFF00"/>
                </a:solidFill>
              </a:rPr>
              <a:t>3</a:t>
            </a:r>
            <a:r>
              <a:rPr lang="zh-TW" altLang="en-US" sz="2800" dirty="0" smtClean="0">
                <a:solidFill>
                  <a:srgbClr val="FFFF00"/>
                </a:solidFill>
              </a:rPr>
              <a:t>：未於規定期限內放棄錄取資格者，不得報名</a:t>
            </a:r>
            <a:r>
              <a:rPr lang="en-US" altLang="zh-TW" sz="2800" dirty="0" smtClean="0">
                <a:solidFill>
                  <a:srgbClr val="FFFF00"/>
                </a:solidFill>
              </a:rPr>
              <a:t/>
            </a:r>
            <a:br>
              <a:rPr lang="en-US" altLang="zh-TW" sz="2800" dirty="0" smtClean="0">
                <a:solidFill>
                  <a:srgbClr val="FFFF00"/>
                </a:solidFill>
              </a:rPr>
            </a:br>
            <a:r>
              <a:rPr lang="zh-TW" altLang="en-US" sz="2800" dirty="0" smtClean="0">
                <a:solidFill>
                  <a:srgbClr val="FFFF00"/>
                </a:solidFill>
              </a:rPr>
              <a:t>　　　　 該學年度大學考試入學招生。</a:t>
            </a:r>
          </a:p>
        </p:txBody>
      </p:sp>
    </p:spTree>
    <p:extLst>
      <p:ext uri="{BB962C8B-B14F-4D97-AF65-F5344CB8AC3E}">
        <p14:creationId xmlns:p14="http://schemas.microsoft.com/office/powerpoint/2010/main" val="76339710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altLang="en-US" dirty="0" smtClean="0">
                <a:solidFill>
                  <a:srgbClr val="FFFF00"/>
                </a:solidFill>
              </a:rPr>
              <a:t>繁星限制</a:t>
            </a:r>
            <a:endParaRPr lang="zh-TW" altLang="en-US" dirty="0">
              <a:solidFill>
                <a:srgbClr val="FFFF00"/>
              </a:solidFill>
            </a:endParaRPr>
          </a:p>
        </p:txBody>
      </p:sp>
      <p:sp>
        <p:nvSpPr>
          <p:cNvPr id="3" name="內容版面配置區 2"/>
          <p:cNvSpPr>
            <a:spLocks noGrp="1"/>
          </p:cNvSpPr>
          <p:nvPr>
            <p:ph idx="1"/>
          </p:nvPr>
        </p:nvSpPr>
        <p:spPr/>
        <p:txBody>
          <a:bodyPr/>
          <a:lstStyle/>
          <a:p>
            <a:pPr>
              <a:buClr>
                <a:schemeClr val="tx1"/>
              </a:buClr>
              <a:buFont typeface="Wingdings" pitchFamily="2" charset="2"/>
              <a:buChar char="n"/>
            </a:pPr>
            <a:r>
              <a:rPr altLang="en-US" dirty="0" err="1" smtClean="0">
                <a:solidFill>
                  <a:srgbClr val="0000FF"/>
                </a:solidFill>
              </a:rPr>
              <a:t>錄取生不論放棄與否，不得報名該學年度個人申請管道</a:t>
            </a:r>
            <a:r>
              <a:rPr altLang="en-US" dirty="0" smtClean="0">
                <a:solidFill>
                  <a:srgbClr val="0000FF"/>
                </a:solidFill>
              </a:rPr>
              <a:t>。</a:t>
            </a:r>
            <a:endParaRPr lang="en-US" altLang="en-US" dirty="0" smtClean="0">
              <a:solidFill>
                <a:srgbClr val="0000FF"/>
              </a:solidFill>
            </a:endParaRPr>
          </a:p>
          <a:p>
            <a:pPr>
              <a:buClr>
                <a:schemeClr val="tx1"/>
              </a:buClr>
              <a:buNone/>
            </a:pPr>
            <a:r>
              <a:rPr lang="zh-TW" altLang="en-US" dirty="0" smtClean="0">
                <a:solidFill>
                  <a:srgbClr val="0000FF"/>
                </a:solidFill>
              </a:rPr>
              <a:t>  </a:t>
            </a:r>
            <a:r>
              <a:rPr altLang="en-US" dirty="0" smtClean="0">
                <a:solidFill>
                  <a:srgbClr val="0000FF"/>
                </a:solidFill>
              </a:rPr>
              <a:t>→</a:t>
            </a:r>
            <a:r>
              <a:rPr altLang="en-US" sz="3600" b="1" dirty="0" smtClean="0">
                <a:solidFill>
                  <a:srgbClr val="FF0066"/>
                </a:solidFill>
              </a:rPr>
              <a:t>志願一定要是自己想去、願意去的。</a:t>
            </a:r>
            <a:endParaRPr altLang="en-US" b="1" dirty="0" smtClean="0">
              <a:solidFill>
                <a:srgbClr val="FF0066"/>
              </a:solidFill>
            </a:endParaRPr>
          </a:p>
          <a:p>
            <a:pPr>
              <a:buClr>
                <a:schemeClr val="tx1"/>
              </a:buClr>
              <a:buFont typeface="Wingdings" pitchFamily="2" charset="2"/>
              <a:buChar char="n"/>
            </a:pPr>
            <a:r>
              <a:rPr altLang="en-US" dirty="0" smtClean="0"/>
              <a:t>亦不得參加該學年度科技校院日間部四年制申請入學第一階段篩選。</a:t>
            </a:r>
          </a:p>
          <a:p>
            <a:pPr>
              <a:buClr>
                <a:schemeClr val="tx1"/>
              </a:buClr>
              <a:buFont typeface="Wingdings" pitchFamily="2" charset="2"/>
              <a:buChar char="n"/>
            </a:pPr>
            <a:r>
              <a:rPr altLang="en-US" dirty="0" smtClean="0"/>
              <a:t>未於規定期限內放棄錄取資格者，不得報名該學年度大學考試入學招生。 </a:t>
            </a:r>
            <a:endParaRPr lang="en-US" altLang="en-US" dirty="0" smtClean="0"/>
          </a:p>
          <a:p>
            <a:pPr>
              <a:buClr>
                <a:schemeClr val="tx1"/>
              </a:buClr>
              <a:buFont typeface="Wingdings" pitchFamily="2" charset="2"/>
              <a:buChar char="n"/>
            </a:pPr>
            <a:endParaRPr lang="en-US" altLang="en-US" dirty="0" smtClean="0"/>
          </a:p>
          <a:p>
            <a:pPr>
              <a:buClr>
                <a:schemeClr val="tx1"/>
              </a:buClr>
              <a:buNone/>
            </a:pPr>
            <a:endParaRPr altLang="en-US" dirty="0" smtClean="0"/>
          </a:p>
          <a:p>
            <a:endParaRPr lang="zh-TW" altLang="en-US" dirty="0"/>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ox(in)">
                                      <p:cBhvr>
                                        <p:cTn id="17" dur="500"/>
                                        <p:tgtEl>
                                          <p:spTgt spid="3">
                                            <p:txEl>
                                              <p:pRg st="2" end="2"/>
                                            </p:txEl>
                                          </p:spTgt>
                                        </p:tgtEl>
                                      </p:cBhvr>
                                    </p:animEffect>
                                  </p:childTnLst>
                                </p:cTn>
                              </p:par>
                              <p:par>
                                <p:cTn id="18" presetID="4" presetClass="entr" presetSubtype="16" fill="hold"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box(in)">
                                      <p:cBhvr>
                                        <p:cTn id="2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142852"/>
            <a:ext cx="8229600" cy="765868"/>
          </a:xfrm>
        </p:spPr>
        <p:txBody>
          <a:bodyPr/>
          <a:lstStyle/>
          <a:p>
            <a:r>
              <a:rPr altLang="en-US" dirty="0" smtClean="0">
                <a:solidFill>
                  <a:srgbClr val="FFFF00"/>
                </a:solidFill>
              </a:rPr>
              <a:t>適合繁星推薦的人：</a:t>
            </a:r>
            <a:endParaRPr lang="zh-TW" altLang="en-US" dirty="0">
              <a:solidFill>
                <a:srgbClr val="FFFF00"/>
              </a:solidFill>
            </a:endParaRPr>
          </a:p>
        </p:txBody>
      </p:sp>
      <p:sp>
        <p:nvSpPr>
          <p:cNvPr id="3" name="內容版面配置區 2"/>
          <p:cNvSpPr>
            <a:spLocks noGrp="1"/>
          </p:cNvSpPr>
          <p:nvPr>
            <p:ph idx="1"/>
          </p:nvPr>
        </p:nvSpPr>
        <p:spPr>
          <a:xfrm>
            <a:off x="323528" y="1268761"/>
            <a:ext cx="4608512" cy="2664296"/>
          </a:xfrm>
          <a:noFill/>
        </p:spPr>
        <p:txBody>
          <a:bodyPr>
            <a:normAutofit/>
          </a:bodyPr>
          <a:lstStyle/>
          <a:p>
            <a:r>
              <a:rPr altLang="en-US" dirty="0" err="1" smtClean="0">
                <a:solidFill>
                  <a:srgbClr val="FFFF00"/>
                </a:solidFill>
              </a:rPr>
              <a:t>高中三年在校成績</a:t>
            </a:r>
            <a:endParaRPr lang="en-US" altLang="en-US" dirty="0" smtClean="0">
              <a:solidFill>
                <a:srgbClr val="FFFF00"/>
              </a:solidFill>
            </a:endParaRPr>
          </a:p>
          <a:p>
            <a:pPr>
              <a:buNone/>
            </a:pPr>
            <a:r>
              <a:rPr lang="zh-TW" altLang="en-US" dirty="0" smtClean="0">
                <a:solidFill>
                  <a:srgbClr val="FFFF00"/>
                </a:solidFill>
              </a:rPr>
              <a:t>  </a:t>
            </a:r>
            <a:r>
              <a:rPr altLang="en-US" dirty="0" err="1" smtClean="0">
                <a:solidFill>
                  <a:srgbClr val="FFFF00"/>
                </a:solidFill>
              </a:rPr>
              <a:t>穩定保持</a:t>
            </a:r>
            <a:r>
              <a:rPr altLang="en-US" dirty="0" smtClean="0">
                <a:solidFill>
                  <a:srgbClr val="FFFF00"/>
                </a:solidFill>
              </a:rPr>
              <a:t>。</a:t>
            </a:r>
            <a:endParaRPr lang="en-US" altLang="en-US" dirty="0" smtClean="0">
              <a:solidFill>
                <a:srgbClr val="FFFF00"/>
              </a:solidFill>
            </a:endParaRPr>
          </a:p>
          <a:p>
            <a:endParaRPr lang="en-US" altLang="en-US" dirty="0" smtClean="0">
              <a:solidFill>
                <a:srgbClr val="FFFF00"/>
              </a:solidFill>
            </a:endParaRPr>
          </a:p>
          <a:p>
            <a:r>
              <a:rPr altLang="en-US" dirty="0" smtClean="0">
                <a:solidFill>
                  <a:srgbClr val="FFFF00"/>
                </a:solidFill>
              </a:rPr>
              <a:t>學測成績有一定水準。</a:t>
            </a:r>
            <a:endParaRPr lang="en-US" altLang="zh-TW" dirty="0" smtClean="0">
              <a:solidFill>
                <a:srgbClr val="FFFF00"/>
              </a:solidFill>
            </a:endParaRPr>
          </a:p>
          <a:p>
            <a:endParaRPr lang="zh-TW" altLang="en-US" dirty="0">
              <a:solidFill>
                <a:srgbClr val="FFFF00"/>
              </a:solidFill>
            </a:endParaRPr>
          </a:p>
        </p:txBody>
      </p:sp>
      <p:pic>
        <p:nvPicPr>
          <p:cNvPr id="4" name="圖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48064" y="1296144"/>
            <a:ext cx="3875923" cy="3068960"/>
          </a:xfrm>
          <a:prstGeom prst="rect">
            <a:avLst/>
          </a:prstGeom>
        </p:spPr>
      </p:pic>
      <p:sp>
        <p:nvSpPr>
          <p:cNvPr id="5" name="內容版面配置區 2"/>
          <p:cNvSpPr txBox="1">
            <a:spLocks/>
          </p:cNvSpPr>
          <p:nvPr/>
        </p:nvSpPr>
        <p:spPr>
          <a:xfrm>
            <a:off x="251520" y="4653136"/>
            <a:ext cx="8509012" cy="2719475"/>
          </a:xfrm>
          <a:prstGeom prst="rect">
            <a:avLst/>
          </a:prstGeom>
        </p:spPr>
        <p:txBody>
          <a:bodyPr vert="horz" lIns="91440" tIns="45720" rIns="91440" bIns="45720" rtlCol="0">
            <a:normAutofit/>
          </a:bodyPr>
          <a:lstStyle>
            <a:lvl1pPr marL="442913" indent="-442913" algn="l" defTabSz="914400" rtl="0" eaLnBrk="1" latinLnBrk="0" hangingPunct="1">
              <a:spcBef>
                <a:spcPct val="20000"/>
              </a:spcBef>
              <a:buClr>
                <a:schemeClr val="bg2">
                  <a:lumMod val="25000"/>
                </a:schemeClr>
              </a:buClr>
              <a:buFont typeface="微軟正黑體" pitchFamily="34" charset="-120"/>
              <a:buChar char="Æ"/>
              <a:defRPr kumimoji="0" lang="zh-TW" sz="3200" kern="1200">
                <a:solidFill>
                  <a:schemeClr val="tx1">
                    <a:lumMod val="85000"/>
                    <a:lumOff val="15000"/>
                  </a:schemeClr>
                </a:solidFill>
                <a:latin typeface="華康中圓體" pitchFamily="49" charset="-120"/>
                <a:ea typeface="華康中圓體" pitchFamily="49" charset="-120"/>
                <a:cs typeface="+mn-cs"/>
              </a:defRPr>
            </a:lvl1pPr>
            <a:lvl2pPr marL="742950" indent="-285750" algn="l" defTabSz="914400" rtl="0" eaLnBrk="1" latinLnBrk="0" hangingPunct="1">
              <a:spcBef>
                <a:spcPct val="20000"/>
              </a:spcBef>
              <a:buClr>
                <a:schemeClr val="bg2">
                  <a:lumMod val="50000"/>
                </a:schemeClr>
              </a:buClr>
              <a:buFont typeface="Arial" pitchFamily="34" charset="0"/>
              <a:buChar char="α"/>
              <a:defRPr kumimoji="0" lang="zh-TW" sz="3200" kern="1200">
                <a:solidFill>
                  <a:schemeClr val="tx1">
                    <a:lumMod val="85000"/>
                    <a:lumOff val="15000"/>
                  </a:schemeClr>
                </a:solidFill>
                <a:latin typeface="華康中圓體" pitchFamily="49" charset="-120"/>
                <a:ea typeface="華康中圓體" pitchFamily="49" charset="-120"/>
                <a:cs typeface="+mn-cs"/>
              </a:defRPr>
            </a:lvl2pPr>
            <a:lvl3pPr marL="1143000" indent="-228600" algn="l" defTabSz="914400" rtl="0" eaLnBrk="1" latinLnBrk="0" hangingPunct="1">
              <a:spcBef>
                <a:spcPct val="20000"/>
              </a:spcBef>
              <a:buClr>
                <a:schemeClr val="bg2">
                  <a:lumMod val="75000"/>
                </a:schemeClr>
              </a:buClr>
              <a:buFont typeface="微軟正黑體" pitchFamily="34" charset="-120"/>
              <a:buChar char="»"/>
              <a:defRPr kumimoji="0" lang="zh-TW" sz="3200" kern="1200">
                <a:solidFill>
                  <a:schemeClr val="tx1">
                    <a:lumMod val="85000"/>
                    <a:lumOff val="15000"/>
                  </a:schemeClr>
                </a:solidFill>
                <a:latin typeface="華康中圓體" pitchFamily="49" charset="-120"/>
                <a:ea typeface="華康中圓體" pitchFamily="49" charset="-120"/>
                <a:cs typeface="+mn-cs"/>
              </a:defRPr>
            </a:lvl3pPr>
            <a:lvl4pPr marL="1600200" indent="-228600" algn="l" defTabSz="914400" rtl="0" eaLnBrk="1" latinLnBrk="0" hangingPunct="1">
              <a:spcBef>
                <a:spcPct val="20000"/>
              </a:spcBef>
              <a:buFont typeface="Arial" pitchFamily="34" charset="0"/>
              <a:buChar char="–"/>
              <a:defRPr kumimoji="0" lang="zh-TW" sz="3200" kern="1200">
                <a:solidFill>
                  <a:schemeClr val="tx1">
                    <a:lumMod val="85000"/>
                    <a:lumOff val="15000"/>
                  </a:schemeClr>
                </a:solidFill>
                <a:latin typeface="華康中圓體" pitchFamily="49" charset="-120"/>
                <a:ea typeface="華康中圓體" pitchFamily="49" charset="-120"/>
                <a:cs typeface="+mn-cs"/>
              </a:defRPr>
            </a:lvl4pPr>
            <a:lvl5pPr marL="2057400" indent="-228600" algn="l" defTabSz="914400" rtl="0" eaLnBrk="1" latinLnBrk="0" hangingPunct="1">
              <a:spcBef>
                <a:spcPct val="20000"/>
              </a:spcBef>
              <a:buFont typeface="Arial" pitchFamily="34" charset="0"/>
              <a:buChar char="»"/>
              <a:defRPr kumimoji="0" lang="zh-TW" sz="3200" kern="1200">
                <a:solidFill>
                  <a:schemeClr val="tx1">
                    <a:lumMod val="85000"/>
                    <a:lumOff val="15000"/>
                  </a:schemeClr>
                </a:solidFill>
                <a:latin typeface="華康中圓體" pitchFamily="49" charset="-120"/>
                <a:ea typeface="華康中圓體" pitchFamily="49" charset="-120"/>
                <a:cs typeface="+mn-cs"/>
              </a:defRPr>
            </a:lvl5pPr>
            <a:lvl6pPr marL="2514600" indent="-228600" algn="l" defTabSz="914400" rtl="0" eaLnBrk="1" latinLnBrk="0" hangingPunct="1">
              <a:spcBef>
                <a:spcPct val="20000"/>
              </a:spcBef>
              <a:buFont typeface="Arial" pitchFamily="34" charset="0"/>
              <a:buChar char="•"/>
              <a:defRPr kumimoji="0" lang="zh-TW"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0" lang="zh-TW"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0" lang="zh-TW"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0" lang="zh-TW" sz="2000" kern="1200">
                <a:solidFill>
                  <a:schemeClr val="tx1"/>
                </a:solidFill>
                <a:latin typeface="+mn-lt"/>
                <a:ea typeface="+mn-ea"/>
                <a:cs typeface="+mn-cs"/>
              </a:defRPr>
            </a:lvl9pPr>
          </a:lstStyle>
          <a:p>
            <a:r>
              <a:rPr lang="zh-TW" altLang="en-US" dirty="0" smtClean="0">
                <a:solidFill>
                  <a:srgbClr val="FFFF00"/>
                </a:solidFill>
              </a:rPr>
              <a:t>不想額外準備備審資料及口試，成績定勝負。</a:t>
            </a:r>
            <a:r>
              <a:rPr lang="en-US" altLang="zh-TW" dirty="0" smtClean="0">
                <a:solidFill>
                  <a:srgbClr val="FFFF00"/>
                </a:solidFill>
              </a:rPr>
              <a:t>(</a:t>
            </a:r>
            <a:r>
              <a:rPr lang="zh-TW" altLang="en-US" dirty="0" smtClean="0">
                <a:solidFill>
                  <a:srgbClr val="FFFF00"/>
                </a:solidFill>
              </a:rPr>
              <a:t>第八類學群除外</a:t>
            </a:r>
            <a:r>
              <a:rPr lang="en-US" altLang="zh-TW" dirty="0" smtClean="0">
                <a:solidFill>
                  <a:srgbClr val="FFFF00"/>
                </a:solidFill>
              </a:rPr>
              <a:t>)</a:t>
            </a:r>
            <a:endParaRPr lang="zh-TW" altLang="en-US" dirty="0" smtClean="0">
              <a:solidFill>
                <a:srgbClr val="FFFF00"/>
              </a:solidFill>
            </a:endParaRPr>
          </a:p>
          <a:p>
            <a:endParaRPr lang="zh-TW" altLang="en-US" dirty="0" smtClean="0"/>
          </a:p>
          <a:p>
            <a:endParaRPr lang="zh-TW" altLang="en-US" dirty="0"/>
          </a:p>
        </p:txBody>
      </p:sp>
    </p:spTree>
  </p:cSld>
  <p:clrMapOvr>
    <a:masterClrMapping/>
  </p:clrMapOvr>
  <p:transition>
    <p:random/>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payperpost-realrank-decisions"/>
          <p:cNvPicPr>
            <a:picLocks noChangeAspect="1" noChangeArrowheads="1"/>
          </p:cNvPicPr>
          <p:nvPr/>
        </p:nvPicPr>
        <p:blipFill>
          <a:blip r:embed="rId2" cstate="print"/>
          <a:srcRect/>
          <a:stretch>
            <a:fillRect/>
          </a:stretch>
        </p:blipFill>
        <p:spPr bwMode="auto">
          <a:xfrm>
            <a:off x="1403648" y="1669880"/>
            <a:ext cx="5208021" cy="5188120"/>
          </a:xfrm>
          <a:prstGeom prst="rect">
            <a:avLst/>
          </a:prstGeom>
          <a:noFill/>
          <a:ln w="9525">
            <a:noFill/>
            <a:miter lim="800000"/>
            <a:headEnd/>
            <a:tailEnd/>
          </a:ln>
        </p:spPr>
      </p:pic>
      <p:sp>
        <p:nvSpPr>
          <p:cNvPr id="9" name="文字方塊 8"/>
          <p:cNvSpPr txBox="1"/>
          <p:nvPr/>
        </p:nvSpPr>
        <p:spPr>
          <a:xfrm rot="558497">
            <a:off x="4487083" y="1190877"/>
            <a:ext cx="3572040" cy="1021556"/>
          </a:xfrm>
          <a:prstGeom prst="round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pPr algn="ctr"/>
            <a:r>
              <a:rPr lang="zh-TW" altLang="en-US" sz="5400" dirty="0" smtClean="0">
                <a:latin typeface="華康海報體 Std W9" pitchFamily="82" charset="-120"/>
                <a:ea typeface="華康海報體 Std W9" pitchFamily="82" charset="-120"/>
              </a:rPr>
              <a:t>個人申請</a:t>
            </a:r>
            <a:endParaRPr lang="zh-TW" altLang="en-US" sz="5400" dirty="0">
              <a:latin typeface="華康海報體 Std W9" pitchFamily="82" charset="-120"/>
              <a:ea typeface="華康海報體 Std W9" pitchFamily="82" charset="-120"/>
            </a:endParaRPr>
          </a:p>
        </p:txBody>
      </p:sp>
      <p:sp>
        <p:nvSpPr>
          <p:cNvPr id="11" name="標題 10"/>
          <p:cNvSpPr>
            <a:spLocks noGrp="1"/>
          </p:cNvSpPr>
          <p:nvPr>
            <p:ph type="title"/>
          </p:nvPr>
        </p:nvSpPr>
        <p:spPr>
          <a:xfrm>
            <a:off x="457200" y="214290"/>
            <a:ext cx="8229600" cy="694430"/>
          </a:xfrm>
        </p:spPr>
        <p:txBody>
          <a:bodyPr/>
          <a:lstStyle/>
          <a:p>
            <a:pPr algn="ctr"/>
            <a:endParaRPr lang="zh-TW" altLang="en-US" sz="4400" dirty="0">
              <a:solidFill>
                <a:srgbClr val="FFFF00"/>
              </a:solidFill>
              <a:latin typeface="華康POP1體W7(P)" pitchFamily="82" charset="-120"/>
              <a:ea typeface="華康POP1體W7(P)" pitchFamily="82" charset="-120"/>
            </a:endParaRPr>
          </a:p>
        </p:txBody>
      </p:sp>
    </p:spTree>
  </p:cSld>
  <p:clrMapOvr>
    <a:masterClrMapping/>
  </p:clrMapOvr>
  <p:transition>
    <p:random/>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1600" y="2276873"/>
            <a:ext cx="3015855" cy="4104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7156" name="AutoShape 4"/>
          <p:cNvSpPr>
            <a:spLocks noChangeArrowheads="1"/>
          </p:cNvSpPr>
          <p:nvPr/>
        </p:nvSpPr>
        <p:spPr bwMode="auto">
          <a:xfrm>
            <a:off x="827584" y="692697"/>
            <a:ext cx="4319473" cy="1872208"/>
          </a:xfrm>
          <a:prstGeom prst="rightArrow">
            <a:avLst>
              <a:gd name="adj1" fmla="val 50000"/>
              <a:gd name="adj2" fmla="val 35131"/>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2700000" scaled="1"/>
            <a:tileRect/>
          </a:gradFill>
          <a:ln>
            <a:noFill/>
          </a:ln>
        </p:spPr>
        <p:txBody>
          <a:bodyPr wrap="none"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r>
              <a:rPr lang="zh-TW" altLang="en-US" sz="4400" dirty="0">
                <a:solidFill>
                  <a:srgbClr val="0000CC"/>
                </a:solidFill>
                <a:latin typeface="華康POP1體W7(P)" pitchFamily="82" charset="-120"/>
                <a:ea typeface="華康POP1體W7(P)" pitchFamily="82" charset="-120"/>
              </a:rPr>
              <a:t>鐵人三項</a:t>
            </a:r>
          </a:p>
        </p:txBody>
      </p:sp>
      <p:sp>
        <p:nvSpPr>
          <p:cNvPr id="6" name="標題 4"/>
          <p:cNvSpPr txBox="1">
            <a:spLocks/>
          </p:cNvSpPr>
          <p:nvPr/>
        </p:nvSpPr>
        <p:spPr>
          <a:xfrm>
            <a:off x="323528" y="260648"/>
            <a:ext cx="3744416" cy="11430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zh-TW" altLang="en-US" sz="4400" dirty="0" smtClean="0">
                <a:solidFill>
                  <a:srgbClr val="FFFF00"/>
                </a:solidFill>
                <a:latin typeface="華康POP1體W7(P)" pitchFamily="82" charset="-120"/>
                <a:ea typeface="華康POP1體W7(P)" pitchFamily="82" charset="-120"/>
                <a:cs typeface="+mj-cs"/>
              </a:rPr>
              <a:t>個人申請</a:t>
            </a:r>
            <a:endParaRPr kumimoji="0" lang="zh-TW" altLang="en-US" sz="4400" b="0" i="0" u="none" strike="noStrike" kern="1200" cap="none" spc="0" normalizeH="0" baseline="0" noProof="0" dirty="0" smtClean="0">
              <a:ln>
                <a:noFill/>
              </a:ln>
              <a:solidFill>
                <a:srgbClr val="FFFF00"/>
              </a:solidFill>
              <a:effectLst/>
              <a:uLnTx/>
              <a:uFillTx/>
              <a:latin typeface="華康POP1體W7(P)" pitchFamily="82" charset="-120"/>
              <a:ea typeface="華康POP1體W7(P)" pitchFamily="82" charset="-120"/>
              <a:cs typeface="+mj-cs"/>
            </a:endParaRPr>
          </a:p>
        </p:txBody>
      </p:sp>
      <p:grpSp>
        <p:nvGrpSpPr>
          <p:cNvPr id="16" name="群組 15"/>
          <p:cNvGrpSpPr/>
          <p:nvPr/>
        </p:nvGrpSpPr>
        <p:grpSpPr>
          <a:xfrm>
            <a:off x="5364088" y="908720"/>
            <a:ext cx="3097213" cy="5184775"/>
            <a:chOff x="5384801" y="549275"/>
            <a:chExt cx="3097213" cy="5184775"/>
          </a:xfrm>
        </p:grpSpPr>
        <p:sp>
          <p:nvSpPr>
            <p:cNvPr id="10" name="AutoShape 14"/>
            <p:cNvSpPr>
              <a:spLocks noChangeArrowheads="1"/>
            </p:cNvSpPr>
            <p:nvPr/>
          </p:nvSpPr>
          <p:spPr bwMode="auto">
            <a:xfrm>
              <a:off x="5457825" y="549275"/>
              <a:ext cx="2736850" cy="1441450"/>
            </a:xfrm>
            <a:prstGeom prst="roundRect">
              <a:avLst>
                <a:gd name="adj" fmla="val 16667"/>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a:noFill/>
            </a:ln>
            <a:effectLst>
              <a:glow rad="228600">
                <a:schemeClr val="accent3">
                  <a:satMod val="175000"/>
                  <a:alpha val="40000"/>
                </a:schemeClr>
              </a:glow>
            </a:effectLst>
            <a:scene3d>
              <a:camera prst="orthographicFront"/>
              <a:lightRig rig="threePt" dir="t"/>
            </a:scene3d>
            <a:sp3d>
              <a:bevelT/>
            </a:sp3d>
          </p:spPr>
          <p:txBody>
            <a:bodyPr wrap="none"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r>
                <a:rPr lang="zh-TW" altLang="en-US" sz="4800" dirty="0">
                  <a:solidFill>
                    <a:srgbClr val="0000CC"/>
                  </a:solidFill>
                  <a:ea typeface="華康儷粗圓(P)" pitchFamily="34" charset="-120"/>
                </a:rPr>
                <a:t>學測成績</a:t>
              </a:r>
              <a:endParaRPr lang="en-US" altLang="zh-TW" sz="4800" dirty="0">
                <a:solidFill>
                  <a:srgbClr val="0000CC"/>
                </a:solidFill>
                <a:ea typeface="華康儷粗圓(P)" pitchFamily="34" charset="-120"/>
              </a:endParaRPr>
            </a:p>
            <a:p>
              <a:pPr algn="ctr" eaLnBrk="1" hangingPunct="1"/>
              <a:r>
                <a:rPr lang="zh-TW" altLang="en-US" sz="4400" dirty="0">
                  <a:solidFill>
                    <a:srgbClr val="0000CC"/>
                  </a:solidFill>
                  <a:ea typeface="華康儷粗圓(P)" pitchFamily="34" charset="-120"/>
                </a:rPr>
                <a:t>英聽檢定</a:t>
              </a:r>
            </a:p>
          </p:txBody>
        </p:sp>
        <p:sp>
          <p:nvSpPr>
            <p:cNvPr id="11" name="AutoShape 15"/>
            <p:cNvSpPr>
              <a:spLocks noChangeArrowheads="1"/>
            </p:cNvSpPr>
            <p:nvPr/>
          </p:nvSpPr>
          <p:spPr bwMode="auto">
            <a:xfrm>
              <a:off x="5600700" y="4868864"/>
              <a:ext cx="2736850" cy="720725"/>
            </a:xfrm>
            <a:prstGeom prst="roundRect">
              <a:avLst>
                <a:gd name="adj" fmla="val 16667"/>
              </a:avLst>
            </a:prstGeom>
            <a:solidFill>
              <a:schemeClr val="accent6">
                <a:lumMod val="60000"/>
                <a:lumOff val="40000"/>
              </a:schemeClr>
            </a:solidFill>
            <a:ln w="9525">
              <a:noFill/>
              <a:round/>
              <a:headEnd/>
              <a:tailEnd/>
            </a:ln>
          </p:spPr>
          <p:txBody>
            <a:bodyPr wrap="none" anchor="ctr"/>
            <a:lstStyle/>
            <a:p>
              <a:pPr algn="ctr" eaLnBrk="1" hangingPunct="1">
                <a:defRPr/>
              </a:pPr>
              <a:r>
                <a:rPr lang="zh-TW" altLang="en-US" sz="4800" dirty="0">
                  <a:solidFill>
                    <a:srgbClr val="0000CC"/>
                  </a:solidFill>
                  <a:latin typeface="Arial" charset="0"/>
                  <a:ea typeface="華康儷粗圓(P)" pitchFamily="34" charset="-120"/>
                </a:rPr>
                <a:t>在校成績</a:t>
              </a:r>
            </a:p>
          </p:txBody>
        </p:sp>
        <p:sp>
          <p:nvSpPr>
            <p:cNvPr id="12" name="AutoShape 16"/>
            <p:cNvSpPr>
              <a:spLocks noChangeArrowheads="1"/>
            </p:cNvSpPr>
            <p:nvPr/>
          </p:nvSpPr>
          <p:spPr bwMode="auto">
            <a:xfrm>
              <a:off x="5529263" y="2997201"/>
              <a:ext cx="2736850" cy="720725"/>
            </a:xfrm>
            <a:prstGeom prst="roundRect">
              <a:avLst>
                <a:gd name="adj" fmla="val 16667"/>
              </a:avLst>
            </a:prstGeom>
            <a:solidFill>
              <a:schemeClr val="bg1"/>
            </a:solidFill>
            <a:ln>
              <a:noFill/>
            </a:ln>
          </p:spPr>
          <p:txBody>
            <a:bodyPr wrap="none"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r>
                <a:rPr lang="zh-TW" altLang="en-US" sz="4800" dirty="0">
                  <a:solidFill>
                    <a:srgbClr val="0000CC"/>
                  </a:solidFill>
                  <a:ea typeface="華康儷粗圓(P)" pitchFamily="34" charset="-120"/>
                </a:rPr>
                <a:t>課外活動</a:t>
              </a:r>
            </a:p>
          </p:txBody>
        </p:sp>
        <p:sp>
          <p:nvSpPr>
            <p:cNvPr id="13" name="AutoShape 17"/>
            <p:cNvSpPr>
              <a:spLocks noChangeArrowheads="1"/>
            </p:cNvSpPr>
            <p:nvPr/>
          </p:nvSpPr>
          <p:spPr bwMode="auto">
            <a:xfrm>
              <a:off x="5600700" y="3933825"/>
              <a:ext cx="2736850" cy="719138"/>
            </a:xfrm>
            <a:prstGeom prst="roundRect">
              <a:avLst>
                <a:gd name="adj" fmla="val 16667"/>
              </a:avLst>
            </a:prstGeom>
            <a:solidFill>
              <a:schemeClr val="bg1"/>
            </a:solidFill>
            <a:ln>
              <a:noFill/>
            </a:ln>
          </p:spPr>
          <p:txBody>
            <a:bodyPr wrap="none"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r>
                <a:rPr lang="zh-TW" altLang="en-US" sz="4800" dirty="0">
                  <a:solidFill>
                    <a:srgbClr val="0000CC"/>
                  </a:solidFill>
                  <a:ea typeface="華康儷粗圓(P)" pitchFamily="34" charset="-120"/>
                </a:rPr>
                <a:t>比賽</a:t>
              </a:r>
              <a:r>
                <a:rPr lang="en-US" altLang="zh-TW" sz="4800" dirty="0">
                  <a:solidFill>
                    <a:srgbClr val="0000CC"/>
                  </a:solidFill>
                  <a:ea typeface="華康儷粗圓(P)" pitchFamily="34" charset="-120"/>
                </a:rPr>
                <a:t>/</a:t>
              </a:r>
              <a:r>
                <a:rPr lang="zh-TW" altLang="en-US" sz="4800" dirty="0">
                  <a:solidFill>
                    <a:srgbClr val="0000CC"/>
                  </a:solidFill>
                  <a:ea typeface="華康儷粗圓(P)" pitchFamily="34" charset="-120"/>
                </a:rPr>
                <a:t>社團</a:t>
              </a:r>
            </a:p>
          </p:txBody>
        </p:sp>
        <p:sp>
          <p:nvSpPr>
            <p:cNvPr id="14" name="Rectangle 18"/>
            <p:cNvSpPr>
              <a:spLocks noChangeArrowheads="1"/>
            </p:cNvSpPr>
            <p:nvPr/>
          </p:nvSpPr>
          <p:spPr bwMode="auto">
            <a:xfrm>
              <a:off x="5384801" y="2852738"/>
              <a:ext cx="3097213" cy="2881312"/>
            </a:xfrm>
            <a:prstGeom prst="rect">
              <a:avLst/>
            </a:prstGeom>
            <a:noFill/>
            <a:ln w="57150">
              <a:solidFill>
                <a:srgbClr val="FF0000"/>
              </a:solidFill>
              <a:prstDash val="sysDot"/>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endParaRPr lang="zh-TW" altLang="en-US"/>
            </a:p>
          </p:txBody>
        </p:sp>
        <p:sp>
          <p:nvSpPr>
            <p:cNvPr id="15" name="加號 14"/>
            <p:cNvSpPr/>
            <p:nvPr/>
          </p:nvSpPr>
          <p:spPr>
            <a:xfrm>
              <a:off x="6501073" y="2007394"/>
              <a:ext cx="936104" cy="828674"/>
            </a:xfrm>
            <a:prstGeom prst="mathPlus">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Tree>
    <p:extLst>
      <p:ext uri="{BB962C8B-B14F-4D97-AF65-F5344CB8AC3E}">
        <p14:creationId xmlns:p14="http://schemas.microsoft.com/office/powerpoint/2010/main" val="1185133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77156"/>
                                        </p:tgtEl>
                                        <p:attrNameLst>
                                          <p:attrName>style.visibility</p:attrName>
                                        </p:attrNameLst>
                                      </p:cBhvr>
                                      <p:to>
                                        <p:strVal val="visible"/>
                                      </p:to>
                                    </p:set>
                                    <p:anim calcmode="lin" valueType="num">
                                      <p:cBhvr additive="base">
                                        <p:cTn id="7" dur="500" fill="hold"/>
                                        <p:tgtEl>
                                          <p:spTgt spid="177156"/>
                                        </p:tgtEl>
                                        <p:attrNameLst>
                                          <p:attrName>ppt_x</p:attrName>
                                        </p:attrNameLst>
                                      </p:cBhvr>
                                      <p:tavLst>
                                        <p:tav tm="0">
                                          <p:val>
                                            <p:strVal val="0-#ppt_w/2"/>
                                          </p:val>
                                        </p:tav>
                                        <p:tav tm="100000">
                                          <p:val>
                                            <p:strVal val="#ppt_x"/>
                                          </p:val>
                                        </p:tav>
                                      </p:tavLst>
                                    </p:anim>
                                    <p:anim calcmode="lin" valueType="num">
                                      <p:cBhvr additive="base">
                                        <p:cTn id="8" dur="500" fill="hold"/>
                                        <p:tgtEl>
                                          <p:spTgt spid="17715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7156"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67544" y="-27384"/>
            <a:ext cx="8242146" cy="990600"/>
          </a:xfrm>
        </p:spPr>
        <p:txBody>
          <a:bodyPr>
            <a:normAutofit/>
          </a:bodyPr>
          <a:lstStyle/>
          <a:p>
            <a:pPr>
              <a:defRPr/>
            </a:pPr>
            <a:r>
              <a:rPr lang="zh-TW" altLang="en-US" dirty="0" smtClean="0">
                <a:solidFill>
                  <a:srgbClr val="FFFF00"/>
                </a:solidFill>
                <a:latin typeface="華康POP1體W7(P)" pitchFamily="82" charset="-120"/>
                <a:ea typeface="華康POP1體W7(P)" pitchFamily="82" charset="-120"/>
              </a:rPr>
              <a:t>個人申請</a:t>
            </a:r>
            <a:endParaRPr lang="zh-TW" altLang="en-US" dirty="0">
              <a:solidFill>
                <a:srgbClr val="FFFF00"/>
              </a:solidFill>
              <a:latin typeface="華康POP1體W7(P)" pitchFamily="82" charset="-120"/>
              <a:ea typeface="華康POP1體W7(P)" pitchFamily="82" charset="-120"/>
            </a:endParaRPr>
          </a:p>
        </p:txBody>
      </p:sp>
      <p:graphicFrame>
        <p:nvGraphicFramePr>
          <p:cNvPr id="10" name="內容版面配置區 3"/>
          <p:cNvGraphicFramePr>
            <a:graphicFrameLocks noGrp="1"/>
          </p:cNvGraphicFramePr>
          <p:nvPr>
            <p:ph idx="1"/>
          </p:nvPr>
        </p:nvGraphicFramePr>
        <p:xfrm>
          <a:off x="285720" y="1052736"/>
          <a:ext cx="8643998" cy="38883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文字方塊 10"/>
          <p:cNvSpPr txBox="1"/>
          <p:nvPr/>
        </p:nvSpPr>
        <p:spPr>
          <a:xfrm>
            <a:off x="323528" y="5085184"/>
            <a:ext cx="8208912" cy="1661993"/>
          </a:xfrm>
          <a:prstGeom prst="rect">
            <a:avLst/>
          </a:prstGeom>
          <a:noFill/>
        </p:spPr>
        <p:txBody>
          <a:bodyPr wrap="square" rtlCol="0">
            <a:spAutoFit/>
          </a:bodyPr>
          <a:lstStyle/>
          <a:p>
            <a:pPr>
              <a:lnSpc>
                <a:spcPct val="150000"/>
              </a:lnSpc>
            </a:pPr>
            <a:r>
              <a:rPr lang="zh-TW" altLang="en-US" sz="3200" dirty="0" smtClean="0">
                <a:solidFill>
                  <a:srgbClr val="FFFF00"/>
                </a:solidFill>
                <a:latin typeface="華康POP1體W5" pitchFamily="81" charset="-120"/>
                <a:ea typeface="華康POP1體W5" pitchFamily="81" charset="-120"/>
              </a:rPr>
              <a:t>普通大學：</a:t>
            </a:r>
            <a:r>
              <a:rPr lang="zh-TW" altLang="en-US" sz="4000" dirty="0" smtClean="0">
                <a:solidFill>
                  <a:srgbClr val="FFFF00"/>
                </a:solidFill>
                <a:latin typeface="華康POP1體W5" pitchFamily="81" charset="-120"/>
                <a:ea typeface="華康POP1體W5" pitchFamily="81" charset="-120"/>
              </a:rPr>
              <a:t>６</a:t>
            </a:r>
            <a:r>
              <a:rPr lang="zh-TW" altLang="en-US" sz="3200" dirty="0" smtClean="0">
                <a:solidFill>
                  <a:srgbClr val="FFFF00"/>
                </a:solidFill>
                <a:latin typeface="華康POP1體W5" pitchFamily="81" charset="-120"/>
                <a:ea typeface="華康POP1體W5" pitchFamily="81" charset="-120"/>
              </a:rPr>
              <a:t>個名額；科技大學：</a:t>
            </a:r>
            <a:r>
              <a:rPr lang="zh-TW" altLang="en-US" sz="4000" dirty="0" smtClean="0">
                <a:solidFill>
                  <a:srgbClr val="FFFF00"/>
                </a:solidFill>
                <a:latin typeface="華康POP1體W5" pitchFamily="81" charset="-120"/>
                <a:ea typeface="華康POP1體W5" pitchFamily="81" charset="-120"/>
              </a:rPr>
              <a:t>５</a:t>
            </a:r>
            <a:r>
              <a:rPr lang="zh-TW" altLang="en-US" sz="3200" dirty="0" smtClean="0">
                <a:solidFill>
                  <a:srgbClr val="FFFF00"/>
                </a:solidFill>
                <a:latin typeface="華康POP1體W5" pitchFamily="81" charset="-120"/>
                <a:ea typeface="華康POP1體W5" pitchFamily="81" charset="-120"/>
              </a:rPr>
              <a:t>個名額</a:t>
            </a:r>
            <a:endParaRPr lang="en-US" altLang="zh-TW" sz="3200" dirty="0" smtClean="0">
              <a:solidFill>
                <a:srgbClr val="FFFF00"/>
              </a:solidFill>
              <a:latin typeface="華康POP1體W5" pitchFamily="81" charset="-120"/>
              <a:ea typeface="華康POP1體W5" pitchFamily="81" charset="-120"/>
            </a:endParaRPr>
          </a:p>
          <a:p>
            <a:pPr>
              <a:lnSpc>
                <a:spcPct val="150000"/>
              </a:lnSpc>
            </a:pPr>
            <a:r>
              <a:rPr lang="zh-TW" altLang="en-US" sz="2400" dirty="0" smtClean="0">
                <a:solidFill>
                  <a:srgbClr val="FFFF00"/>
                </a:solidFill>
                <a:latin typeface="華康POP1體W5" pitchFamily="81" charset="-120"/>
                <a:ea typeface="華康POP1體W5" pitchFamily="81" charset="-120"/>
              </a:rPr>
              <a:t>　　　　（*</a:t>
            </a:r>
            <a:r>
              <a:rPr lang="zh-TW" altLang="en-US" sz="2800" dirty="0" smtClean="0">
                <a:solidFill>
                  <a:srgbClr val="FFFF00"/>
                </a:solidFill>
                <a:latin typeface="華康POP1體W5" pitchFamily="81" charset="-120"/>
                <a:ea typeface="華康POP1體W5" pitchFamily="81" charset="-120"/>
              </a:rPr>
              <a:t>形式上相似</a:t>
            </a:r>
            <a:r>
              <a:rPr lang="en-US" altLang="zh-TW" sz="2800" dirty="0" smtClean="0">
                <a:solidFill>
                  <a:srgbClr val="FFFF00"/>
                </a:solidFill>
                <a:latin typeface="華康POP1體W5" pitchFamily="81" charset="-120"/>
                <a:ea typeface="華康POP1體W5" pitchFamily="81" charset="-120"/>
              </a:rPr>
              <a:t>,</a:t>
            </a:r>
            <a:r>
              <a:rPr lang="zh-TW" altLang="en-US" sz="2800" dirty="0" smtClean="0">
                <a:solidFill>
                  <a:srgbClr val="FFFF00"/>
                </a:solidFill>
                <a:latin typeface="華康POP1體W5" pitchFamily="81" charset="-120"/>
                <a:ea typeface="華康POP1體W5" pitchFamily="81" charset="-120"/>
              </a:rPr>
              <a:t>惟分數計算上不同）</a:t>
            </a:r>
            <a:endParaRPr lang="zh-TW" altLang="en-US" sz="3200" dirty="0">
              <a:solidFill>
                <a:srgbClr val="FFFF00"/>
              </a:solidFill>
              <a:latin typeface="華康POP1體W5" pitchFamily="81" charset="-120"/>
              <a:ea typeface="華康POP1體W5" pitchFamily="81" charset="-120"/>
            </a:endParaRPr>
          </a:p>
        </p:txBody>
      </p:sp>
    </p:spTree>
    <p:extLst>
      <p:ext uri="{BB962C8B-B14F-4D97-AF65-F5344CB8AC3E}">
        <p14:creationId xmlns:p14="http://schemas.microsoft.com/office/powerpoint/2010/main" val="2679524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slide(fromTop)">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AsOne/>
      </p:bldGraphic>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44624"/>
            <a:ext cx="8229600" cy="1143000"/>
          </a:xfrm>
        </p:spPr>
        <p:txBody>
          <a:bodyPr>
            <a:normAutofit/>
          </a:bodyPr>
          <a:lstStyle/>
          <a:p>
            <a:pPr>
              <a:defRPr/>
            </a:pPr>
            <a:r>
              <a:rPr lang="zh-TW" altLang="en-US" dirty="0" smtClean="0">
                <a:solidFill>
                  <a:srgbClr val="FFFF00"/>
                </a:solidFill>
                <a:latin typeface="華康POP1體W7(P)" pitchFamily="82" charset="-120"/>
                <a:ea typeface="華康POP1體W7(P)" pitchFamily="82" charset="-120"/>
              </a:rPr>
              <a:t>還記得</a:t>
            </a:r>
            <a:r>
              <a:rPr lang="en-US" altLang="zh-TW" dirty="0" smtClean="0">
                <a:solidFill>
                  <a:srgbClr val="FFFF00"/>
                </a:solidFill>
                <a:latin typeface="華康POP1體W7(P)" pitchFamily="82" charset="-120"/>
                <a:ea typeface="華康POP1體W7(P)" pitchFamily="82" charset="-120"/>
              </a:rPr>
              <a:t>『</a:t>
            </a:r>
            <a:r>
              <a:rPr lang="zh-TW" altLang="en-US" dirty="0" smtClean="0">
                <a:solidFill>
                  <a:srgbClr val="FFFF00"/>
                </a:solidFill>
                <a:latin typeface="華康POP1體W7(P)" pitchFamily="82" charset="-120"/>
                <a:ea typeface="華康POP1體W7(P)" pitchFamily="82" charset="-120"/>
              </a:rPr>
              <a:t>扶助弱勢計畫</a:t>
            </a:r>
            <a:r>
              <a:rPr lang="en-US" altLang="zh-TW" dirty="0" smtClean="0">
                <a:solidFill>
                  <a:srgbClr val="FFFF00"/>
                </a:solidFill>
                <a:latin typeface="華康POP1體W7(P)" pitchFamily="82" charset="-120"/>
                <a:ea typeface="華康POP1體W7(P)" pitchFamily="82" charset="-120"/>
              </a:rPr>
              <a:t>』</a:t>
            </a:r>
            <a:r>
              <a:rPr lang="zh-TW" altLang="en-US" dirty="0" smtClean="0">
                <a:solidFill>
                  <a:srgbClr val="FFFF00"/>
                </a:solidFill>
                <a:latin typeface="華康POP1體W7(P)" pitchFamily="82" charset="-120"/>
                <a:ea typeface="華康POP1體W7(P)" pitchFamily="82" charset="-120"/>
              </a:rPr>
              <a:t>嗎</a:t>
            </a:r>
            <a:r>
              <a:rPr lang="en-US" altLang="zh-TW" dirty="0" smtClean="0">
                <a:solidFill>
                  <a:srgbClr val="FFFF00"/>
                </a:solidFill>
                <a:latin typeface="華康POP1體W7(P)" pitchFamily="82" charset="-120"/>
                <a:ea typeface="華康POP1體W7(P)" pitchFamily="82" charset="-120"/>
              </a:rPr>
              <a:t>?</a:t>
            </a:r>
            <a:endParaRPr lang="zh-TW" altLang="en-US" dirty="0" smtClean="0">
              <a:solidFill>
                <a:srgbClr val="FFFF00"/>
              </a:solidFill>
              <a:latin typeface="華康POP1體W7(P)" pitchFamily="82" charset="-120"/>
              <a:ea typeface="華康POP1體W7(P)" pitchFamily="82" charset="-120"/>
            </a:endParaRPr>
          </a:p>
        </p:txBody>
      </p:sp>
      <p:graphicFrame>
        <p:nvGraphicFramePr>
          <p:cNvPr id="4" name="內容版面配置區 3"/>
          <p:cNvGraphicFramePr>
            <a:graphicFrameLocks noGrp="1"/>
          </p:cNvGraphicFramePr>
          <p:nvPr>
            <p:ph idx="1"/>
            <p:extLst>
              <p:ext uri="{D42A27DB-BD31-4B8C-83A1-F6EECF244321}">
                <p14:modId xmlns:p14="http://schemas.microsoft.com/office/powerpoint/2010/main" val="3564517741"/>
              </p:ext>
            </p:extLst>
          </p:nvPr>
        </p:nvGraphicFramePr>
        <p:xfrm>
          <a:off x="323528" y="1052736"/>
          <a:ext cx="8363272" cy="2717263"/>
        </p:xfrm>
        <a:graphic>
          <a:graphicData uri="http://schemas.openxmlformats.org/drawingml/2006/table">
            <a:tbl>
              <a:tblPr firstRow="1" bandRow="1">
                <a:tableStyleId>{5940675A-B579-460E-94D1-54222C63F5DA}</a:tableStyleId>
              </a:tblPr>
              <a:tblGrid>
                <a:gridCol w="7056784"/>
                <a:gridCol w="1306488"/>
              </a:tblGrid>
              <a:tr h="201622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4000" dirty="0" smtClean="0">
                          <a:solidFill>
                            <a:schemeClr val="tx1"/>
                          </a:solidFill>
                          <a:latin typeface="標楷體" panose="03000509000000000000" pitchFamily="65" charset="-120"/>
                          <a:ea typeface="標楷體" panose="03000509000000000000" pitchFamily="65" charset="-120"/>
                        </a:rPr>
                        <a:t>政大政星組、清大旭日組、交大旋坤揚帆組、陽明璞玉組、中央大學向日葵計畫</a:t>
                      </a:r>
                      <a:r>
                        <a:rPr lang="en-US" altLang="zh-TW" sz="4000" dirty="0" smtClean="0">
                          <a:solidFill>
                            <a:schemeClr val="tx1"/>
                          </a:solidFill>
                          <a:latin typeface="標楷體" panose="03000509000000000000" pitchFamily="65" charset="-120"/>
                          <a:ea typeface="標楷體" panose="03000509000000000000" pitchFamily="65" charset="-120"/>
                        </a:rPr>
                        <a:t>…</a:t>
                      </a:r>
                      <a:r>
                        <a:rPr lang="zh-TW" altLang="en-US" sz="4000" dirty="0" smtClean="0">
                          <a:solidFill>
                            <a:schemeClr val="tx1"/>
                          </a:solidFill>
                          <a:latin typeface="標楷體" panose="03000509000000000000" pitchFamily="65" charset="-120"/>
                          <a:ea typeface="標楷體" panose="03000509000000000000" pitchFamily="65" charset="-120"/>
                        </a:rPr>
                        <a:t>等</a:t>
                      </a:r>
                    </a:p>
                  </a:txBody>
                  <a:tcPr>
                    <a:solidFill>
                      <a:srgbClr val="FBD9F4"/>
                    </a:solidFill>
                  </a:tcPr>
                </a:tc>
                <a:tc>
                  <a:txBody>
                    <a:bodyPr/>
                    <a:lstStyle/>
                    <a:p>
                      <a:pPr algn="ctr"/>
                      <a:r>
                        <a:rPr lang="zh-TW" altLang="en-US" sz="2800" dirty="0" smtClean="0">
                          <a:latin typeface="標楷體" panose="03000509000000000000" pitchFamily="65" charset="-120"/>
                          <a:ea typeface="標楷體" panose="03000509000000000000" pitchFamily="65" charset="-120"/>
                        </a:rPr>
                        <a:t>申請</a:t>
                      </a:r>
                      <a:endParaRPr lang="en-US" altLang="zh-TW" sz="2800" dirty="0" smtClean="0">
                        <a:latin typeface="標楷體" panose="03000509000000000000" pitchFamily="65" charset="-120"/>
                        <a:ea typeface="標楷體" panose="03000509000000000000" pitchFamily="65" charset="-120"/>
                      </a:endParaRPr>
                    </a:p>
                    <a:p>
                      <a:pPr algn="ctr"/>
                      <a:r>
                        <a:rPr lang="zh-TW" altLang="en-US" sz="2800" dirty="0" smtClean="0">
                          <a:latin typeface="標楷體" panose="03000509000000000000" pitchFamily="65" charset="-120"/>
                          <a:ea typeface="標楷體" panose="03000509000000000000" pitchFamily="65" charset="-120"/>
                        </a:rPr>
                        <a:t>入學</a:t>
                      </a:r>
                      <a:endParaRPr lang="en-US" altLang="zh-TW" sz="2800" dirty="0" smtClean="0">
                        <a:latin typeface="標楷體" panose="03000509000000000000" pitchFamily="65" charset="-120"/>
                        <a:ea typeface="標楷體" panose="03000509000000000000" pitchFamily="65" charset="-120"/>
                      </a:endParaRPr>
                    </a:p>
                  </a:txBody>
                  <a:tcPr anchor="ctr">
                    <a:solidFill>
                      <a:srgbClr val="FBD9F4"/>
                    </a:solidFill>
                  </a:tcPr>
                </a:tc>
              </a:tr>
              <a:tr h="505778">
                <a:tc>
                  <a:txBody>
                    <a:bodyPr/>
                    <a:lstStyle/>
                    <a:p>
                      <a:r>
                        <a:rPr lang="zh-TW" altLang="en-US" sz="4000" dirty="0" smtClean="0">
                          <a:solidFill>
                            <a:schemeClr val="tx1"/>
                          </a:solidFill>
                          <a:latin typeface="標楷體" panose="03000509000000000000" pitchFamily="65" charset="-120"/>
                          <a:ea typeface="標楷體" panose="03000509000000000000" pitchFamily="65" charset="-120"/>
                        </a:rPr>
                        <a:t>台大希望入學</a:t>
                      </a:r>
                      <a:endParaRPr lang="zh-TW" altLang="en-US" sz="4000" dirty="0">
                        <a:solidFill>
                          <a:schemeClr val="tx1"/>
                        </a:solidFill>
                        <a:latin typeface="標楷體" panose="03000509000000000000" pitchFamily="65" charset="-120"/>
                        <a:ea typeface="標楷體" panose="03000509000000000000" pitchFamily="65" charset="-120"/>
                      </a:endParaRPr>
                    </a:p>
                  </a:txBody>
                  <a:tcPr>
                    <a:solidFill>
                      <a:srgbClr val="FBD9F4"/>
                    </a:solidFill>
                  </a:tcPr>
                </a:tc>
                <a:tc>
                  <a:txBody>
                    <a:bodyPr/>
                    <a:lstStyle/>
                    <a:p>
                      <a:pPr algn="ctr"/>
                      <a:r>
                        <a:rPr lang="en-US" altLang="zh-TW" sz="2800" dirty="0" smtClean="0">
                          <a:latin typeface="標楷體" panose="03000509000000000000" pitchFamily="65" charset="-120"/>
                          <a:ea typeface="標楷體" panose="03000509000000000000" pitchFamily="65" charset="-120"/>
                        </a:rPr>
                        <a:t>11</a:t>
                      </a:r>
                      <a:r>
                        <a:rPr lang="zh-TW" altLang="en-US" sz="2800" dirty="0" smtClean="0">
                          <a:latin typeface="標楷體" panose="03000509000000000000" pitchFamily="65" charset="-120"/>
                          <a:ea typeface="標楷體" panose="03000509000000000000" pitchFamily="65" charset="-120"/>
                        </a:rPr>
                        <a:t>月</a:t>
                      </a:r>
                      <a:endParaRPr lang="zh-TW" altLang="en-US" sz="2800" dirty="0">
                        <a:latin typeface="標楷體" panose="03000509000000000000" pitchFamily="65" charset="-120"/>
                        <a:ea typeface="標楷體" panose="03000509000000000000" pitchFamily="65" charset="-120"/>
                      </a:endParaRPr>
                    </a:p>
                  </a:txBody>
                  <a:tcPr>
                    <a:solidFill>
                      <a:srgbClr val="FBD9F4"/>
                    </a:solidFill>
                  </a:tcPr>
                </a:tc>
              </a:tr>
            </a:tbl>
          </a:graphicData>
        </a:graphic>
      </p:graphicFrame>
      <p:sp>
        <p:nvSpPr>
          <p:cNvPr id="5" name="文字方塊 4"/>
          <p:cNvSpPr txBox="1"/>
          <p:nvPr/>
        </p:nvSpPr>
        <p:spPr>
          <a:xfrm>
            <a:off x="323528" y="3861048"/>
            <a:ext cx="8640960" cy="892552"/>
          </a:xfrm>
          <a:prstGeom prst="rect">
            <a:avLst/>
          </a:prstGeom>
        </p:spPr>
        <p:style>
          <a:lnRef idx="3">
            <a:schemeClr val="lt1"/>
          </a:lnRef>
          <a:fillRef idx="1">
            <a:schemeClr val="accent6"/>
          </a:fillRef>
          <a:effectRef idx="1">
            <a:schemeClr val="accent6"/>
          </a:effectRef>
          <a:fontRef idx="minor">
            <a:schemeClr val="lt1"/>
          </a:fontRef>
        </p:style>
        <p:txBody>
          <a:bodyPr wrap="square" rtlCol="0">
            <a:spAutoFit/>
          </a:bodyPr>
          <a:lstStyle/>
          <a:p>
            <a:r>
              <a:rPr lang="zh-TW" altLang="en-US" sz="2600" dirty="0" smtClean="0">
                <a:solidFill>
                  <a:schemeClr val="tx1"/>
                </a:solidFill>
                <a:latin typeface="華康中特圓體(P)" pitchFamily="34" charset="-120"/>
                <a:ea typeface="華康中特圓體(P)" pitchFamily="34" charset="-120"/>
              </a:rPr>
              <a:t>限</a:t>
            </a:r>
            <a:r>
              <a:rPr lang="zh-TW" altLang="en-US" sz="2600" b="1" dirty="0" smtClean="0">
                <a:solidFill>
                  <a:srgbClr val="99FF33"/>
                </a:solidFill>
                <a:latin typeface="華康中特圓體(P)" pitchFamily="34" charset="-120"/>
                <a:ea typeface="華康中特圓體(P)" pitchFamily="34" charset="-120"/>
              </a:rPr>
              <a:t>低收入戶、中低收入戶、特殊境遇家庭考生</a:t>
            </a:r>
            <a:r>
              <a:rPr lang="zh-TW" altLang="en-US" sz="2600" dirty="0" smtClean="0">
                <a:solidFill>
                  <a:schemeClr val="tx1"/>
                </a:solidFill>
                <a:latin typeface="華康中特圓體(P)" pitchFamily="34" charset="-120"/>
                <a:ea typeface="華康中特圓體(P)" pitchFamily="34" charset="-120"/>
              </a:rPr>
              <a:t>申請，</a:t>
            </a:r>
            <a:endParaRPr lang="en-US" altLang="zh-TW" sz="2600" dirty="0" smtClean="0">
              <a:solidFill>
                <a:schemeClr val="tx1"/>
              </a:solidFill>
              <a:latin typeface="華康中特圓體(P)" pitchFamily="34" charset="-120"/>
              <a:ea typeface="華康中特圓體(P)" pitchFamily="34" charset="-120"/>
            </a:endParaRPr>
          </a:p>
          <a:p>
            <a:r>
              <a:rPr lang="zh-TW" altLang="en-US" sz="2600" dirty="0" smtClean="0">
                <a:solidFill>
                  <a:schemeClr val="tx1"/>
                </a:solidFill>
                <a:latin typeface="華康中特圓體(P)" pitchFamily="34" charset="-120"/>
                <a:ea typeface="華康中特圓體(P)" pitchFamily="34" charset="-120"/>
              </a:rPr>
              <a:t>　　　　　　　　　　　　　　　　　　需檢附相關證明</a:t>
            </a:r>
            <a:endParaRPr lang="zh-TW" altLang="en-US" sz="2600" dirty="0">
              <a:solidFill>
                <a:schemeClr val="tx1"/>
              </a:solidFill>
              <a:latin typeface="華康中特圓體(P)" pitchFamily="34" charset="-120"/>
              <a:ea typeface="華康中特圓體(P)" pitchFamily="34" charset="-120"/>
            </a:endParaRPr>
          </a:p>
        </p:txBody>
      </p:sp>
      <p:sp>
        <p:nvSpPr>
          <p:cNvPr id="6" name="文字方塊 5"/>
          <p:cNvSpPr txBox="1"/>
          <p:nvPr/>
        </p:nvSpPr>
        <p:spPr>
          <a:xfrm>
            <a:off x="323528" y="4880773"/>
            <a:ext cx="8640960" cy="492443"/>
          </a:xfrm>
          <a:prstGeom prst="rect">
            <a:avLst/>
          </a:prstGeom>
        </p:spPr>
        <p:style>
          <a:lnRef idx="3">
            <a:schemeClr val="lt1"/>
          </a:lnRef>
          <a:fillRef idx="1">
            <a:schemeClr val="accent6"/>
          </a:fillRef>
          <a:effectRef idx="1">
            <a:schemeClr val="accent6"/>
          </a:effectRef>
          <a:fontRef idx="minor">
            <a:schemeClr val="lt1"/>
          </a:fontRef>
        </p:style>
        <p:txBody>
          <a:bodyPr wrap="square" rtlCol="0">
            <a:spAutoFit/>
          </a:bodyPr>
          <a:lstStyle/>
          <a:p>
            <a:r>
              <a:rPr lang="zh-TW" altLang="en-US" sz="2600" dirty="0" smtClean="0">
                <a:solidFill>
                  <a:schemeClr val="tx1"/>
                </a:solidFill>
                <a:latin typeface="華康中特圓體(P)" pitchFamily="34" charset="-120"/>
                <a:ea typeface="華康中特圓體(P)" pitchFamily="34" charset="-120"/>
              </a:rPr>
              <a:t>各校開的校系名額及選填辦法詳見各校簡章。</a:t>
            </a:r>
            <a:endParaRPr lang="zh-TW" altLang="en-US" sz="2600" dirty="0">
              <a:solidFill>
                <a:schemeClr val="tx1"/>
              </a:solidFill>
              <a:latin typeface="華康中特圓體(P)" pitchFamily="34" charset="-120"/>
              <a:ea typeface="華康中特圓體(P)" pitchFamily="34" charset="-120"/>
            </a:endParaRPr>
          </a:p>
        </p:txBody>
      </p:sp>
      <p:sp>
        <p:nvSpPr>
          <p:cNvPr id="7" name="文字方塊 6"/>
          <p:cNvSpPr txBox="1"/>
          <p:nvPr/>
        </p:nvSpPr>
        <p:spPr>
          <a:xfrm>
            <a:off x="323528" y="5528845"/>
            <a:ext cx="8640960" cy="492443"/>
          </a:xfrm>
          <a:prstGeom prst="rect">
            <a:avLst/>
          </a:prstGeom>
        </p:spPr>
        <p:style>
          <a:lnRef idx="3">
            <a:schemeClr val="lt1"/>
          </a:lnRef>
          <a:fillRef idx="1">
            <a:schemeClr val="accent6"/>
          </a:fillRef>
          <a:effectRef idx="1">
            <a:schemeClr val="accent6"/>
          </a:effectRef>
          <a:fontRef idx="minor">
            <a:schemeClr val="lt1"/>
          </a:fontRef>
        </p:style>
        <p:txBody>
          <a:bodyPr wrap="square" rtlCol="0">
            <a:spAutoFit/>
          </a:bodyPr>
          <a:lstStyle/>
          <a:p>
            <a:r>
              <a:rPr lang="zh-TW" altLang="en-US" sz="2600" dirty="0" smtClean="0">
                <a:solidFill>
                  <a:schemeClr val="tx1"/>
                </a:solidFill>
                <a:latin typeface="華康中特圓體(P)" pitchFamily="34" charset="-120"/>
                <a:ea typeface="華康中特圓體(P)" pitchFamily="34" charset="-120"/>
              </a:rPr>
              <a:t>部分學校補助來校面談交通費及部分住宿費</a:t>
            </a:r>
            <a:endParaRPr lang="zh-TW" altLang="en-US" sz="2600" dirty="0">
              <a:solidFill>
                <a:schemeClr val="tx1"/>
              </a:solidFill>
              <a:latin typeface="華康中特圓體(P)" pitchFamily="34" charset="-120"/>
              <a:ea typeface="華康中特圓體(P)" pitchFamily="34" charset="-120"/>
            </a:endParaRPr>
          </a:p>
        </p:txBody>
      </p:sp>
      <p:sp>
        <p:nvSpPr>
          <p:cNvPr id="8" name="文字方塊 7"/>
          <p:cNvSpPr txBox="1"/>
          <p:nvPr/>
        </p:nvSpPr>
        <p:spPr>
          <a:xfrm>
            <a:off x="323528" y="6165304"/>
            <a:ext cx="8640960" cy="492443"/>
          </a:xfrm>
          <a:prstGeom prst="rect">
            <a:avLst/>
          </a:prstGeom>
        </p:spPr>
        <p:style>
          <a:lnRef idx="3">
            <a:schemeClr val="lt1"/>
          </a:lnRef>
          <a:fillRef idx="1">
            <a:schemeClr val="accent6"/>
          </a:fillRef>
          <a:effectRef idx="1">
            <a:schemeClr val="accent6"/>
          </a:effectRef>
          <a:fontRef idx="minor">
            <a:schemeClr val="lt1"/>
          </a:fontRef>
        </p:style>
        <p:txBody>
          <a:bodyPr wrap="square" rtlCol="0">
            <a:spAutoFit/>
          </a:bodyPr>
          <a:lstStyle/>
          <a:p>
            <a:r>
              <a:rPr lang="zh-TW" altLang="en-US" sz="2600" dirty="0" smtClean="0">
                <a:solidFill>
                  <a:schemeClr val="tx1"/>
                </a:solidFill>
                <a:latin typeface="華康中特圓體(P)" pitchFamily="34" charset="-120"/>
                <a:ea typeface="華康中特圓體(P)" pitchFamily="34" charset="-120"/>
              </a:rPr>
              <a:t>入學後可申請減免學雜費、住宿費及助學金</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ox(i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ox(in)">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ox(in)">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7" name="Rectangle 3"/>
          <p:cNvSpPr>
            <a:spLocks noGrp="1" noChangeArrowheads="1"/>
          </p:cNvSpPr>
          <p:nvPr>
            <p:ph type="title"/>
          </p:nvPr>
        </p:nvSpPr>
        <p:spPr>
          <a:xfrm>
            <a:off x="2051720" y="-100013"/>
            <a:ext cx="6635080" cy="1143001"/>
          </a:xfrm>
        </p:spPr>
        <p:txBody>
          <a:bodyPr>
            <a:normAutofit/>
          </a:bodyPr>
          <a:lstStyle/>
          <a:p>
            <a:pPr>
              <a:defRPr/>
            </a:pPr>
            <a:r>
              <a:rPr lang="zh-TW" altLang="en-US" dirty="0" smtClean="0">
                <a:solidFill>
                  <a:srgbClr val="FFFF00"/>
                </a:solidFill>
                <a:latin typeface="華康POP1體W7(P)" pitchFamily="82" charset="-120"/>
                <a:ea typeface="華康POP1體W7(P)" pitchFamily="82" charset="-120"/>
              </a:rPr>
              <a:t>簡章－甄選入學委員會</a:t>
            </a:r>
            <a:endParaRPr lang="zh-TW" altLang="en-US" dirty="0">
              <a:solidFill>
                <a:srgbClr val="FFFF00"/>
              </a:solidFill>
              <a:latin typeface="華康POP1體W7(P)" pitchFamily="82" charset="-120"/>
              <a:ea typeface="華康POP1體W7(P)" pitchFamily="82" charset="-120"/>
            </a:endParaRPr>
          </a:p>
        </p:txBody>
      </p:sp>
      <p:pic>
        <p:nvPicPr>
          <p:cNvPr id="2050" name="Picture 2"/>
          <p:cNvPicPr>
            <a:picLocks noChangeAspect="1" noChangeArrowheads="1"/>
          </p:cNvPicPr>
          <p:nvPr/>
        </p:nvPicPr>
        <p:blipFill>
          <a:blip r:embed="rId2" cstate="print"/>
          <a:srcRect t="13407" b="22610"/>
          <a:stretch>
            <a:fillRect/>
          </a:stretch>
        </p:blipFill>
        <p:spPr bwMode="auto">
          <a:xfrm>
            <a:off x="0" y="980728"/>
            <a:ext cx="9144000" cy="5877272"/>
          </a:xfrm>
          <a:prstGeom prst="rect">
            <a:avLst/>
          </a:prstGeom>
          <a:noFill/>
          <a:ln w="9525">
            <a:noFill/>
            <a:miter lim="800000"/>
            <a:headEnd/>
            <a:tailEnd/>
          </a:ln>
        </p:spPr>
      </p:pic>
      <p:sp>
        <p:nvSpPr>
          <p:cNvPr id="62469" name="Text Box 8"/>
          <p:cNvSpPr txBox="1">
            <a:spLocks noChangeArrowheads="1"/>
          </p:cNvSpPr>
          <p:nvPr/>
        </p:nvSpPr>
        <p:spPr bwMode="auto">
          <a:xfrm>
            <a:off x="250825" y="188913"/>
            <a:ext cx="1728788" cy="576262"/>
          </a:xfrm>
          <a:prstGeom prst="rect">
            <a:avLst/>
          </a:prstGeom>
          <a:solidFill>
            <a:srgbClr val="FF3399"/>
          </a:solidFill>
          <a:ln w="57150" cmpd="thinThick">
            <a:solidFill>
              <a:srgbClr val="CCFFCC"/>
            </a:solidFill>
            <a:miter lim="800000"/>
            <a:headEnd/>
            <a:tailEnd/>
          </a:ln>
        </p:spPr>
        <p:txBody>
          <a:bodyPr>
            <a:spAutoFit/>
          </a:bodyPr>
          <a:lstStyle/>
          <a:p>
            <a:pPr>
              <a:spcBef>
                <a:spcPct val="50000"/>
              </a:spcBef>
            </a:pPr>
            <a:r>
              <a:rPr lang="zh-TW" altLang="en-US" sz="2800" b="0">
                <a:solidFill>
                  <a:schemeClr val="bg1"/>
                </a:solidFill>
                <a:ea typeface="華康秀風體W3" pitchFamily="65" charset="-120"/>
              </a:rPr>
              <a:t>個人申請</a:t>
            </a:r>
          </a:p>
        </p:txBody>
      </p:sp>
      <p:sp>
        <p:nvSpPr>
          <p:cNvPr id="62472" name="Oval 12"/>
          <p:cNvSpPr>
            <a:spLocks noChangeArrowheads="1"/>
          </p:cNvSpPr>
          <p:nvPr/>
        </p:nvSpPr>
        <p:spPr bwMode="auto">
          <a:xfrm>
            <a:off x="1187624" y="2132856"/>
            <a:ext cx="576263" cy="360362"/>
          </a:xfrm>
          <a:prstGeom prst="ellipse">
            <a:avLst/>
          </a:prstGeom>
          <a:noFill/>
          <a:ln w="57150">
            <a:solidFill>
              <a:srgbClr val="99CCFF"/>
            </a:solidFill>
            <a:round/>
            <a:headEnd/>
            <a:tailEnd/>
          </a:ln>
        </p:spPr>
        <p:txBody>
          <a:bodyPr wrap="none" anchor="ctr"/>
          <a:lstStyle/>
          <a:p>
            <a:endParaRPr lang="zh-TW" altLang="en-US"/>
          </a:p>
        </p:txBody>
      </p:sp>
      <p:sp>
        <p:nvSpPr>
          <p:cNvPr id="62473" name="Oval 13"/>
          <p:cNvSpPr>
            <a:spLocks noChangeArrowheads="1"/>
          </p:cNvSpPr>
          <p:nvPr/>
        </p:nvSpPr>
        <p:spPr bwMode="auto">
          <a:xfrm>
            <a:off x="1979712" y="1268760"/>
            <a:ext cx="1008062" cy="2376488"/>
          </a:xfrm>
          <a:prstGeom prst="ellipse">
            <a:avLst/>
          </a:prstGeom>
          <a:noFill/>
          <a:ln w="57150">
            <a:solidFill>
              <a:srgbClr val="99CCFF"/>
            </a:solidFill>
            <a:round/>
            <a:headEnd/>
            <a:tailEnd/>
          </a:ln>
        </p:spPr>
        <p:txBody>
          <a:bodyPr wrap="none" anchor="ctr"/>
          <a:lstStyle/>
          <a:p>
            <a:endParaRPr lang="zh-TW" altLang="en-US"/>
          </a:p>
        </p:txBody>
      </p:sp>
      <p:sp>
        <p:nvSpPr>
          <p:cNvPr id="62474" name="Oval 14"/>
          <p:cNvSpPr>
            <a:spLocks noChangeArrowheads="1"/>
          </p:cNvSpPr>
          <p:nvPr/>
        </p:nvSpPr>
        <p:spPr bwMode="auto">
          <a:xfrm>
            <a:off x="2987824" y="1196752"/>
            <a:ext cx="428625" cy="2376488"/>
          </a:xfrm>
          <a:prstGeom prst="ellipse">
            <a:avLst/>
          </a:prstGeom>
          <a:noFill/>
          <a:ln w="57150">
            <a:solidFill>
              <a:srgbClr val="FFFF00"/>
            </a:solidFill>
            <a:round/>
            <a:headEnd/>
            <a:tailEnd/>
          </a:ln>
        </p:spPr>
        <p:txBody>
          <a:bodyPr wrap="none" anchor="ctr"/>
          <a:lstStyle/>
          <a:p>
            <a:endParaRPr lang="zh-TW" altLang="en-US"/>
          </a:p>
        </p:txBody>
      </p:sp>
      <p:sp>
        <p:nvSpPr>
          <p:cNvPr id="62475" name="Oval 15"/>
          <p:cNvSpPr>
            <a:spLocks noChangeArrowheads="1"/>
          </p:cNvSpPr>
          <p:nvPr/>
        </p:nvSpPr>
        <p:spPr bwMode="auto">
          <a:xfrm>
            <a:off x="4427985" y="1268761"/>
            <a:ext cx="2952328" cy="2304256"/>
          </a:xfrm>
          <a:prstGeom prst="ellipse">
            <a:avLst/>
          </a:prstGeom>
          <a:noFill/>
          <a:ln w="57150">
            <a:solidFill>
              <a:srgbClr val="FF00FF"/>
            </a:solidFill>
            <a:round/>
            <a:headEnd/>
            <a:tailEnd/>
          </a:ln>
        </p:spPr>
        <p:txBody>
          <a:bodyPr wrap="none" anchor="ctr"/>
          <a:lstStyle/>
          <a:p>
            <a:endParaRPr lang="zh-TW" altLang="en-US"/>
          </a:p>
        </p:txBody>
      </p:sp>
      <p:cxnSp>
        <p:nvCxnSpPr>
          <p:cNvPr id="11" name="直線接點 10"/>
          <p:cNvCxnSpPr/>
          <p:nvPr/>
        </p:nvCxnSpPr>
        <p:spPr>
          <a:xfrm>
            <a:off x="2483768" y="3789040"/>
            <a:ext cx="5256584"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7536" name="Group 80"/>
          <p:cNvGraphicFramePr>
            <a:graphicFrameLocks noGrp="1"/>
          </p:cNvGraphicFramePr>
          <p:nvPr>
            <p:ph idx="4294967295"/>
          </p:nvPr>
        </p:nvGraphicFramePr>
        <p:xfrm>
          <a:off x="395536" y="1124744"/>
          <a:ext cx="8280400" cy="5400600"/>
        </p:xfrm>
        <a:graphic>
          <a:graphicData uri="http://schemas.openxmlformats.org/drawingml/2006/table">
            <a:tbl>
              <a:tblPr>
                <a:tableStyleId>{E8B1032C-EA38-4F05-BA0D-38AFFFC7BED3}</a:tableStyleId>
              </a:tblPr>
              <a:tblGrid>
                <a:gridCol w="2376487"/>
                <a:gridCol w="1511300"/>
                <a:gridCol w="1430338"/>
                <a:gridCol w="996950"/>
                <a:gridCol w="1965325"/>
              </a:tblGrid>
              <a:tr h="687216">
                <a:tc gridSpan="2">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1" lang="zh-TW" altLang="en-US" sz="2800" b="1" u="none" strike="noStrike" cap="none" normalizeH="0" baseline="0" dirty="0" smtClean="0">
                          <a:ln>
                            <a:noFill/>
                          </a:ln>
                          <a:effectLst/>
                        </a:rPr>
                        <a:t>北醫牙醫系</a:t>
                      </a:r>
                      <a:endParaRPr kumimoji="1" lang="zh-TW" altLang="en-US" sz="2800" b="1" i="0" u="none" strike="noStrike" cap="none" normalizeH="0" baseline="0" dirty="0" smtClean="0">
                        <a:ln>
                          <a:noFill/>
                        </a:ln>
                        <a:solidFill>
                          <a:srgbClr val="000000"/>
                        </a:solidFill>
                        <a:effectLst/>
                        <a:latin typeface="華康秀風體W3" pitchFamily="65" charset="-120"/>
                        <a:ea typeface="華康秀風體W3" pitchFamily="65" charset="-120"/>
                        <a:cs typeface="新細明體" pitchFamily="18" charset="-120"/>
                      </a:endParaRPr>
                    </a:p>
                  </a:txBody>
                  <a:tcPr marT="45726" marB="45726" horzOverflow="overflow">
                    <a:solidFill>
                      <a:schemeClr val="bg1"/>
                    </a:solidFill>
                  </a:tcPr>
                </a:tc>
                <a:tc h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1" lang="zh-TW" altLang="en-US" sz="2800" u="none" strike="noStrike" cap="none" normalizeH="0" baseline="0" dirty="0" smtClean="0">
                          <a:ln>
                            <a:noFill/>
                          </a:ln>
                          <a:effectLst/>
                        </a:rPr>
                        <a:t>科目</a:t>
                      </a:r>
                      <a:endParaRPr kumimoji="1" lang="zh-TW" altLang="en-US" sz="2800" b="0" i="0" u="none" strike="noStrike" cap="none" normalizeH="0" baseline="0" dirty="0" smtClean="0">
                        <a:ln>
                          <a:noFill/>
                        </a:ln>
                        <a:solidFill>
                          <a:srgbClr val="000000"/>
                        </a:solidFill>
                        <a:effectLst/>
                        <a:latin typeface="華康秀風體W3" pitchFamily="65" charset="-120"/>
                        <a:ea typeface="華康秀風體W3" pitchFamily="65" charset="-120"/>
                        <a:cs typeface="新細明體" pitchFamily="18" charset="-120"/>
                      </a:endParaRPr>
                    </a:p>
                  </a:txBody>
                  <a:tcPr marT="45726" marB="45726" horzOverflow="overflow">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1" lang="zh-TW" altLang="en-US" sz="2800" u="none" strike="noStrike" cap="none" normalizeH="0" baseline="0" smtClean="0">
                          <a:ln>
                            <a:noFill/>
                          </a:ln>
                          <a:effectLst/>
                        </a:rPr>
                        <a:t>檢定</a:t>
                      </a:r>
                      <a:endParaRPr kumimoji="1" lang="zh-TW" altLang="en-US" sz="2800" b="0" i="0" u="none" strike="noStrike" cap="none" normalizeH="0" baseline="0" smtClean="0">
                        <a:ln>
                          <a:noFill/>
                        </a:ln>
                        <a:solidFill>
                          <a:srgbClr val="000000"/>
                        </a:solidFill>
                        <a:effectLst/>
                        <a:latin typeface="華康秀風體W3" pitchFamily="65" charset="-120"/>
                        <a:ea typeface="華康秀風體W3" pitchFamily="65" charset="-120"/>
                        <a:cs typeface="新細明體" pitchFamily="18" charset="-120"/>
                      </a:endParaRPr>
                    </a:p>
                  </a:txBody>
                  <a:tcPr marT="45726" marB="45726" horzOverflow="overflow">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1" lang="zh-TW" altLang="en-US" sz="2800" u="none" strike="noStrike" cap="none" normalizeH="0" baseline="0" smtClean="0">
                          <a:ln>
                            <a:noFill/>
                          </a:ln>
                          <a:effectLst/>
                        </a:rPr>
                        <a:t>篩選倍率</a:t>
                      </a:r>
                      <a:endParaRPr kumimoji="1" lang="zh-TW" altLang="en-US" sz="2800" b="0" i="0" u="none" strike="noStrike" cap="none" normalizeH="0" baseline="0" smtClean="0">
                        <a:ln>
                          <a:noFill/>
                        </a:ln>
                        <a:solidFill>
                          <a:srgbClr val="000000"/>
                        </a:solidFill>
                        <a:effectLst/>
                        <a:latin typeface="華康秀風體W3" pitchFamily="65" charset="-120"/>
                        <a:ea typeface="華康秀風體W3" pitchFamily="65" charset="-120"/>
                        <a:cs typeface="新細明體" pitchFamily="18" charset="-120"/>
                      </a:endParaRPr>
                    </a:p>
                  </a:txBody>
                  <a:tcPr marT="45726" marB="45726" horzOverflow="overflow">
                    <a:solidFill>
                      <a:schemeClr val="bg1"/>
                    </a:solidFill>
                  </a:tcPr>
                </a:tc>
              </a:tr>
              <a:tr h="641372">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1" lang="zh-TW" altLang="en-US" sz="2800" u="none" strike="noStrike" cap="none" normalizeH="0" baseline="0" dirty="0" smtClean="0">
                          <a:ln>
                            <a:noFill/>
                          </a:ln>
                          <a:effectLst/>
                        </a:rPr>
                        <a:t>校系代碼</a:t>
                      </a:r>
                      <a:endParaRPr kumimoji="1" lang="zh-TW" altLang="en-US" sz="2800" b="0" i="0" u="none" strike="noStrike" cap="none" normalizeH="0" baseline="0" dirty="0" smtClean="0">
                        <a:ln>
                          <a:noFill/>
                        </a:ln>
                        <a:solidFill>
                          <a:schemeClr val="tx1"/>
                        </a:solidFill>
                        <a:effectLst/>
                        <a:latin typeface="華康秀風體W3" pitchFamily="65" charset="-120"/>
                        <a:ea typeface="華康秀風體W3" pitchFamily="65" charset="-120"/>
                        <a:cs typeface="新細明體" pitchFamily="18" charset="-120"/>
                      </a:endParaRPr>
                    </a:p>
                  </a:txBody>
                  <a:tcPr marT="45726" marB="45726" horzOverflow="overflow">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1" lang="en-US" altLang="zh-TW" sz="2800" u="none" strike="noStrike" cap="none" normalizeH="0" baseline="0" dirty="0" smtClean="0">
                          <a:ln>
                            <a:noFill/>
                          </a:ln>
                          <a:effectLst/>
                        </a:rPr>
                        <a:t>109022</a:t>
                      </a:r>
                      <a:endParaRPr kumimoji="1" lang="en-US" altLang="zh-TW" sz="2800" b="0" i="0" u="none" strike="noStrike" cap="none" normalizeH="0" baseline="0" dirty="0" smtClean="0">
                        <a:ln>
                          <a:noFill/>
                        </a:ln>
                        <a:solidFill>
                          <a:schemeClr val="tx1"/>
                        </a:solidFill>
                        <a:effectLst/>
                        <a:latin typeface="華康秀風體W3" pitchFamily="65" charset="-120"/>
                        <a:ea typeface="華康秀風體W3" pitchFamily="65" charset="-120"/>
                        <a:cs typeface="新細明體" pitchFamily="18" charset="-120"/>
                      </a:endParaRPr>
                    </a:p>
                  </a:txBody>
                  <a:tcPr marT="45726" marB="45726" horzOverflow="overflow">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1" lang="zh-TW" altLang="en-US" sz="2800" b="1" u="none" strike="noStrike" cap="none" normalizeH="0" baseline="0" dirty="0" smtClean="0">
                          <a:ln>
                            <a:noFill/>
                          </a:ln>
                          <a:effectLst/>
                        </a:rPr>
                        <a:t>國文</a:t>
                      </a:r>
                      <a:endParaRPr kumimoji="1" lang="zh-TW" altLang="en-US" sz="2800" b="1" i="0" u="none" strike="noStrike" cap="none" normalizeH="0" baseline="0" dirty="0" smtClean="0">
                        <a:ln>
                          <a:noFill/>
                        </a:ln>
                        <a:solidFill>
                          <a:srgbClr val="000000"/>
                        </a:solidFill>
                        <a:effectLst/>
                        <a:latin typeface="華康秀風體W3" pitchFamily="65" charset="-120"/>
                        <a:ea typeface="華康秀風體W3" pitchFamily="65" charset="-120"/>
                        <a:cs typeface="新細明體" pitchFamily="18" charset="-120"/>
                      </a:endParaRPr>
                    </a:p>
                  </a:txBody>
                  <a:tcPr marT="45726" marB="45726" horzOverflow="overflow">
                    <a:solidFill>
                      <a:srgbClr val="FFFFCC"/>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1" lang="zh-TW" altLang="en-US" sz="2800" b="1" u="none" strike="noStrike" cap="none" normalizeH="0" baseline="0" dirty="0" smtClean="0">
                          <a:ln>
                            <a:noFill/>
                          </a:ln>
                          <a:effectLst/>
                        </a:rPr>
                        <a:t>均標</a:t>
                      </a:r>
                      <a:endParaRPr kumimoji="1" lang="zh-TW" altLang="en-US" sz="2800" b="1" i="0" u="none" strike="noStrike" cap="none" normalizeH="0" baseline="0" dirty="0" smtClean="0">
                        <a:ln>
                          <a:noFill/>
                        </a:ln>
                        <a:solidFill>
                          <a:srgbClr val="000000"/>
                        </a:solidFill>
                        <a:effectLst/>
                        <a:latin typeface="華康秀風體W3" pitchFamily="65" charset="-120"/>
                        <a:ea typeface="華康秀風體W3" pitchFamily="65" charset="-120"/>
                        <a:cs typeface="新細明體" pitchFamily="18" charset="-120"/>
                      </a:endParaRPr>
                    </a:p>
                  </a:txBody>
                  <a:tcPr marT="45726" marB="45726" horzOverflow="overflow">
                    <a:solidFill>
                      <a:srgbClr val="FFFFCC"/>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1" lang="en-US" altLang="zh-TW" sz="2800" b="1" u="none" strike="noStrike" cap="none" normalizeH="0" baseline="0" dirty="0" smtClean="0">
                          <a:ln>
                            <a:noFill/>
                          </a:ln>
                          <a:effectLst/>
                        </a:rPr>
                        <a:t>10</a:t>
                      </a:r>
                      <a:endParaRPr kumimoji="1" lang="en-US" altLang="zh-TW" sz="2800" b="1" i="0" u="none" strike="noStrike" cap="none" normalizeH="0" baseline="0" dirty="0" smtClean="0">
                        <a:ln>
                          <a:noFill/>
                        </a:ln>
                        <a:solidFill>
                          <a:srgbClr val="000000"/>
                        </a:solidFill>
                        <a:effectLst/>
                        <a:latin typeface="華康秀風體W3" pitchFamily="65" charset="-120"/>
                        <a:ea typeface="華康秀風體W3" pitchFamily="65" charset="-120"/>
                        <a:cs typeface="新細明體" pitchFamily="18" charset="-120"/>
                      </a:endParaRPr>
                    </a:p>
                  </a:txBody>
                  <a:tcPr marT="45726" marB="45726" horzOverflow="overflow">
                    <a:solidFill>
                      <a:srgbClr val="FFFFCC"/>
                    </a:solidFill>
                  </a:tcPr>
                </a:tc>
              </a:tr>
              <a:tr h="658206">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1" lang="zh-TW" altLang="en-US" sz="2800" u="none" strike="noStrike" cap="none" normalizeH="0" baseline="0" smtClean="0">
                          <a:ln>
                            <a:noFill/>
                          </a:ln>
                          <a:effectLst/>
                        </a:rPr>
                        <a:t>招生名額</a:t>
                      </a:r>
                      <a:endParaRPr kumimoji="1" lang="zh-TW" altLang="en-US" sz="2800" b="0" i="0" u="none" strike="noStrike" cap="none" normalizeH="0" baseline="0" smtClean="0">
                        <a:ln>
                          <a:noFill/>
                        </a:ln>
                        <a:solidFill>
                          <a:srgbClr val="000000"/>
                        </a:solidFill>
                        <a:effectLst/>
                        <a:latin typeface="華康秀風體W3" pitchFamily="65" charset="-120"/>
                        <a:ea typeface="華康秀風體W3" pitchFamily="65" charset="-120"/>
                        <a:cs typeface="新細明體" pitchFamily="18" charset="-120"/>
                      </a:endParaRPr>
                    </a:p>
                  </a:txBody>
                  <a:tcPr marT="45726" marB="45726" horzOverflow="overflow">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1" lang="en-US" altLang="zh-TW" sz="2800" u="none" strike="noStrike" cap="none" normalizeH="0" baseline="0" dirty="0" smtClean="0">
                          <a:ln>
                            <a:noFill/>
                          </a:ln>
                          <a:effectLst/>
                        </a:rPr>
                        <a:t>56</a:t>
                      </a:r>
                      <a:endParaRPr kumimoji="1" lang="en-US" altLang="zh-TW" sz="2800" b="0" i="0" u="none" strike="noStrike" cap="none" normalizeH="0" baseline="0" dirty="0" smtClean="0">
                        <a:ln>
                          <a:noFill/>
                        </a:ln>
                        <a:solidFill>
                          <a:srgbClr val="000000"/>
                        </a:solidFill>
                        <a:effectLst/>
                        <a:latin typeface="華康秀風體W3" pitchFamily="65" charset="-120"/>
                        <a:ea typeface="華康秀風體W3" pitchFamily="65" charset="-120"/>
                        <a:cs typeface="新細明體" pitchFamily="18" charset="-120"/>
                      </a:endParaRPr>
                    </a:p>
                  </a:txBody>
                  <a:tcPr marT="45726" marB="45726" horzOverflow="overflow">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1" lang="zh-TW" altLang="en-US" sz="2800" b="1" u="none" strike="noStrike" cap="none" normalizeH="0" baseline="0" dirty="0" smtClean="0">
                          <a:ln>
                            <a:noFill/>
                          </a:ln>
                          <a:effectLst/>
                        </a:rPr>
                        <a:t>英文</a:t>
                      </a:r>
                      <a:endParaRPr kumimoji="1" lang="zh-TW" altLang="en-US" sz="2800" b="1" i="0" u="none" strike="noStrike" cap="none" normalizeH="0" baseline="0" dirty="0" smtClean="0">
                        <a:ln>
                          <a:noFill/>
                        </a:ln>
                        <a:solidFill>
                          <a:srgbClr val="000000"/>
                        </a:solidFill>
                        <a:effectLst/>
                        <a:latin typeface="華康秀風體W3" pitchFamily="65" charset="-120"/>
                        <a:ea typeface="華康秀風體W3" pitchFamily="65" charset="-120"/>
                        <a:cs typeface="新細明體" pitchFamily="18" charset="-120"/>
                      </a:endParaRPr>
                    </a:p>
                  </a:txBody>
                  <a:tcPr marT="45726" marB="45726" horzOverflow="overflow">
                    <a:solidFill>
                      <a:srgbClr val="FFFFCC"/>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1" lang="zh-TW" altLang="en-US" sz="2800" b="1" u="none" strike="noStrike" cap="none" normalizeH="0" baseline="0" dirty="0" smtClean="0">
                          <a:ln>
                            <a:noFill/>
                          </a:ln>
                          <a:effectLst/>
                        </a:rPr>
                        <a:t>均標</a:t>
                      </a:r>
                      <a:endParaRPr kumimoji="1" lang="zh-TW" altLang="en-US" sz="2800" b="1" i="0" u="none" strike="noStrike" cap="none" normalizeH="0" baseline="0" dirty="0" smtClean="0">
                        <a:ln>
                          <a:noFill/>
                        </a:ln>
                        <a:solidFill>
                          <a:srgbClr val="000000"/>
                        </a:solidFill>
                        <a:effectLst/>
                        <a:latin typeface="華康秀風體W3" pitchFamily="65" charset="-120"/>
                        <a:ea typeface="華康秀風體W3" pitchFamily="65" charset="-120"/>
                        <a:cs typeface="新細明體" pitchFamily="18" charset="-120"/>
                      </a:endParaRPr>
                    </a:p>
                  </a:txBody>
                  <a:tcPr marT="45726" marB="45726" horzOverflow="overflow">
                    <a:solidFill>
                      <a:srgbClr val="FFFFCC"/>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1" lang="en-US" altLang="zh-TW" sz="2800" b="1" u="none" strike="noStrike" cap="none" normalizeH="0" baseline="0" dirty="0" smtClean="0">
                          <a:ln>
                            <a:noFill/>
                          </a:ln>
                          <a:effectLst/>
                        </a:rPr>
                        <a:t>5</a:t>
                      </a:r>
                      <a:endParaRPr kumimoji="1" lang="en-US" altLang="zh-TW" sz="2800" b="1" i="0" u="none" strike="noStrike" cap="none" normalizeH="0" baseline="0" dirty="0" smtClean="0">
                        <a:ln>
                          <a:noFill/>
                        </a:ln>
                        <a:solidFill>
                          <a:srgbClr val="000000"/>
                        </a:solidFill>
                        <a:effectLst/>
                        <a:latin typeface="華康秀風體W3" pitchFamily="65" charset="-120"/>
                        <a:ea typeface="華康秀風體W3" pitchFamily="65" charset="-120"/>
                        <a:cs typeface="新細明體" pitchFamily="18" charset="-120"/>
                      </a:endParaRPr>
                    </a:p>
                  </a:txBody>
                  <a:tcPr marT="45726" marB="45726" horzOverflow="overflow">
                    <a:solidFill>
                      <a:srgbClr val="FFFFCC"/>
                    </a:solidFill>
                  </a:tcPr>
                </a:tc>
              </a:tr>
              <a:tr h="614438">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1" lang="zh-TW" altLang="en-US" sz="2800" u="none" strike="noStrike" cap="none" normalizeH="0" baseline="0" smtClean="0">
                          <a:ln>
                            <a:noFill/>
                          </a:ln>
                          <a:effectLst/>
                        </a:rPr>
                        <a:t>性別要求</a:t>
                      </a:r>
                      <a:endParaRPr kumimoji="1" lang="zh-TW" altLang="en-US" sz="2800" b="0" i="0" u="none" strike="noStrike" cap="none" normalizeH="0" baseline="0" smtClean="0">
                        <a:ln>
                          <a:noFill/>
                        </a:ln>
                        <a:solidFill>
                          <a:srgbClr val="000000"/>
                        </a:solidFill>
                        <a:effectLst/>
                        <a:latin typeface="華康秀風體W3" pitchFamily="65" charset="-120"/>
                        <a:ea typeface="華康秀風體W3" pitchFamily="65" charset="-120"/>
                        <a:cs typeface="新細明體" pitchFamily="18" charset="-120"/>
                      </a:endParaRPr>
                    </a:p>
                  </a:txBody>
                  <a:tcPr marT="45726" marB="45726" horzOverflow="overflow">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1" lang="zh-TW" altLang="en-US" sz="2800" u="none" strike="noStrike" cap="none" normalizeH="0" baseline="0" smtClean="0">
                          <a:ln>
                            <a:noFill/>
                          </a:ln>
                          <a:effectLst/>
                        </a:rPr>
                        <a:t>無</a:t>
                      </a:r>
                      <a:endParaRPr kumimoji="1" lang="zh-TW" altLang="en-US" sz="2800" b="0" i="0" u="none" strike="noStrike" cap="none" normalizeH="0" baseline="0" smtClean="0">
                        <a:ln>
                          <a:noFill/>
                        </a:ln>
                        <a:solidFill>
                          <a:srgbClr val="000000"/>
                        </a:solidFill>
                        <a:effectLst/>
                        <a:latin typeface="華康秀風體W3" pitchFamily="65" charset="-120"/>
                        <a:ea typeface="華康秀風體W3" pitchFamily="65" charset="-120"/>
                        <a:cs typeface="新細明體" pitchFamily="18" charset="-120"/>
                      </a:endParaRPr>
                    </a:p>
                  </a:txBody>
                  <a:tcPr marT="45726" marB="45726" horzOverflow="overflow">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1" lang="zh-TW" altLang="en-US" sz="2800" b="1" u="none" strike="noStrike" cap="none" normalizeH="0" baseline="0" dirty="0" smtClean="0">
                          <a:ln>
                            <a:noFill/>
                          </a:ln>
                          <a:effectLst/>
                        </a:rPr>
                        <a:t>數學</a:t>
                      </a:r>
                      <a:endParaRPr kumimoji="1" lang="zh-TW" altLang="en-US" sz="2800" b="1" i="0" u="none" strike="noStrike" cap="none" normalizeH="0" baseline="0" dirty="0" smtClean="0">
                        <a:ln>
                          <a:noFill/>
                        </a:ln>
                        <a:solidFill>
                          <a:srgbClr val="000000"/>
                        </a:solidFill>
                        <a:effectLst/>
                        <a:latin typeface="華康秀風體W3" pitchFamily="65" charset="-120"/>
                        <a:ea typeface="華康秀風體W3" pitchFamily="65" charset="-120"/>
                        <a:cs typeface="新細明體" pitchFamily="18" charset="-120"/>
                      </a:endParaRPr>
                    </a:p>
                  </a:txBody>
                  <a:tcPr marT="45726" marB="45726" horzOverflow="overflow">
                    <a:solidFill>
                      <a:srgbClr val="FFFFCC"/>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1" lang="zh-TW" altLang="en-US" sz="2800" b="1" u="none" strike="noStrike" cap="none" normalizeH="0" baseline="0" dirty="0" smtClean="0">
                          <a:ln>
                            <a:noFill/>
                          </a:ln>
                          <a:effectLst/>
                        </a:rPr>
                        <a:t>均標</a:t>
                      </a:r>
                      <a:endParaRPr kumimoji="1" lang="zh-TW" altLang="en-US" sz="2800" b="1" i="0" u="none" strike="noStrike" cap="none" normalizeH="0" baseline="0" dirty="0" smtClean="0">
                        <a:ln>
                          <a:noFill/>
                        </a:ln>
                        <a:solidFill>
                          <a:srgbClr val="000000"/>
                        </a:solidFill>
                        <a:effectLst/>
                        <a:latin typeface="華康秀風體W3" pitchFamily="65" charset="-120"/>
                        <a:ea typeface="華康秀風體W3" pitchFamily="65" charset="-120"/>
                        <a:cs typeface="新細明體" pitchFamily="18" charset="-120"/>
                      </a:endParaRPr>
                    </a:p>
                  </a:txBody>
                  <a:tcPr marT="45726" marB="45726" horzOverflow="overflow">
                    <a:solidFill>
                      <a:srgbClr val="FFFFCC"/>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1" lang="en-US" altLang="zh-TW" sz="2800" b="1" u="none" strike="noStrike" cap="none" normalizeH="0" baseline="0" dirty="0" smtClean="0">
                          <a:ln>
                            <a:noFill/>
                          </a:ln>
                          <a:effectLst/>
                        </a:rPr>
                        <a:t>7</a:t>
                      </a:r>
                      <a:endParaRPr kumimoji="1" lang="en-US" altLang="zh-TW" sz="2800" b="1" i="0" u="none" strike="noStrike" cap="none" normalizeH="0" baseline="0" dirty="0" smtClean="0">
                        <a:ln>
                          <a:noFill/>
                        </a:ln>
                        <a:solidFill>
                          <a:srgbClr val="000000"/>
                        </a:solidFill>
                        <a:effectLst/>
                        <a:latin typeface="華康秀風體W3" pitchFamily="65" charset="-120"/>
                        <a:ea typeface="華康秀風體W3" pitchFamily="65" charset="-120"/>
                        <a:cs typeface="新細明體" pitchFamily="18" charset="-120"/>
                      </a:endParaRPr>
                    </a:p>
                  </a:txBody>
                  <a:tcPr marT="45726" marB="45726" horzOverflow="overflow">
                    <a:solidFill>
                      <a:srgbClr val="FFFFCC"/>
                    </a:solidFill>
                  </a:tcPr>
                </a:tc>
              </a:tr>
              <a:tr h="614438">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1" lang="zh-TW" altLang="en-US" sz="2800" u="none" strike="noStrike" cap="none" normalizeH="0" baseline="0" smtClean="0">
                          <a:ln>
                            <a:noFill/>
                          </a:ln>
                          <a:effectLst/>
                        </a:rPr>
                        <a:t>預計甄試人數</a:t>
                      </a:r>
                      <a:endParaRPr kumimoji="1" lang="zh-TW" altLang="en-US" sz="2800" b="0" i="0" u="none" strike="noStrike" cap="none" normalizeH="0" baseline="0" smtClean="0">
                        <a:ln>
                          <a:noFill/>
                        </a:ln>
                        <a:solidFill>
                          <a:srgbClr val="000000"/>
                        </a:solidFill>
                        <a:effectLst/>
                        <a:latin typeface="華康秀風體W3" pitchFamily="65" charset="-120"/>
                        <a:ea typeface="華康秀風體W3" pitchFamily="65" charset="-120"/>
                        <a:cs typeface="新細明體" pitchFamily="18" charset="-120"/>
                      </a:endParaRPr>
                    </a:p>
                  </a:txBody>
                  <a:tcPr marT="45726" marB="45726" horzOverflow="overflow">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1" lang="en-US" altLang="zh-TW" sz="2800" u="none" strike="noStrike" cap="none" normalizeH="0" baseline="0" dirty="0" smtClean="0">
                          <a:ln>
                            <a:noFill/>
                          </a:ln>
                          <a:effectLst/>
                        </a:rPr>
                        <a:t>168</a:t>
                      </a:r>
                      <a:endParaRPr kumimoji="1" lang="en-US" altLang="zh-TW" sz="2800" b="0" i="0" u="none" strike="noStrike" cap="none" normalizeH="0" baseline="0" dirty="0" smtClean="0">
                        <a:ln>
                          <a:noFill/>
                        </a:ln>
                        <a:solidFill>
                          <a:srgbClr val="000000"/>
                        </a:solidFill>
                        <a:effectLst/>
                        <a:latin typeface="華康秀風體W3" pitchFamily="65" charset="-120"/>
                        <a:ea typeface="華康秀風體W3" pitchFamily="65" charset="-120"/>
                        <a:cs typeface="新細明體" pitchFamily="18" charset="-120"/>
                      </a:endParaRPr>
                    </a:p>
                  </a:txBody>
                  <a:tcPr marT="45726" marB="45726" horzOverflow="overflow">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1" lang="zh-TW" altLang="en-US" sz="2800" b="1" u="none" strike="noStrike" cap="none" normalizeH="0" baseline="0" dirty="0" smtClean="0">
                          <a:ln>
                            <a:noFill/>
                          </a:ln>
                          <a:effectLst/>
                        </a:rPr>
                        <a:t>社會</a:t>
                      </a:r>
                      <a:endParaRPr kumimoji="1" lang="zh-TW" altLang="en-US" sz="2800" b="1" i="0" u="none" strike="noStrike" cap="none" normalizeH="0" baseline="0" dirty="0" smtClean="0">
                        <a:ln>
                          <a:noFill/>
                        </a:ln>
                        <a:solidFill>
                          <a:srgbClr val="000000"/>
                        </a:solidFill>
                        <a:effectLst/>
                        <a:latin typeface="華康秀風體W3" pitchFamily="65" charset="-120"/>
                        <a:ea typeface="華康秀風體W3" pitchFamily="65" charset="-120"/>
                        <a:cs typeface="新細明體" pitchFamily="18" charset="-120"/>
                      </a:endParaRPr>
                    </a:p>
                  </a:txBody>
                  <a:tcPr marT="45726" marB="45726" horzOverflow="overflow">
                    <a:solidFill>
                      <a:srgbClr val="FFFFCC"/>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defRPr/>
                      </a:pPr>
                      <a:r>
                        <a:rPr kumimoji="1" lang="en-US" altLang="zh-TW" sz="2800" b="1" u="none" strike="noStrike" cap="none" normalizeH="0" baseline="0" dirty="0" smtClean="0">
                          <a:ln>
                            <a:noFill/>
                          </a:ln>
                          <a:effectLst/>
                        </a:rPr>
                        <a:t>--</a:t>
                      </a:r>
                      <a:endParaRPr kumimoji="1" lang="en-US" altLang="zh-TW" sz="2800" b="1" i="0" u="none" strike="noStrike" cap="none" normalizeH="0" baseline="0" dirty="0" smtClean="0">
                        <a:ln>
                          <a:noFill/>
                        </a:ln>
                        <a:solidFill>
                          <a:srgbClr val="000000"/>
                        </a:solidFill>
                        <a:effectLst/>
                        <a:latin typeface="華康秀風體W3" pitchFamily="65" charset="-120"/>
                        <a:ea typeface="華康秀風體W3" pitchFamily="65" charset="-120"/>
                        <a:cs typeface="新細明體" pitchFamily="18" charset="-120"/>
                      </a:endParaRPr>
                    </a:p>
                  </a:txBody>
                  <a:tcPr marT="45726" marB="45726" horzOverflow="overflow">
                    <a:solidFill>
                      <a:srgbClr val="FFFFCC"/>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1" lang="en-US" altLang="zh-TW" sz="2800" b="1" u="none" strike="noStrike" cap="none" normalizeH="0" baseline="0" dirty="0" smtClean="0">
                          <a:ln>
                            <a:noFill/>
                          </a:ln>
                          <a:effectLst/>
                        </a:rPr>
                        <a:t>--</a:t>
                      </a:r>
                      <a:endParaRPr kumimoji="1" lang="en-US" altLang="zh-TW" sz="2800" b="1" i="0" u="none" strike="noStrike" cap="none" normalizeH="0" baseline="0" dirty="0" smtClean="0">
                        <a:ln>
                          <a:noFill/>
                        </a:ln>
                        <a:solidFill>
                          <a:srgbClr val="000000"/>
                        </a:solidFill>
                        <a:effectLst/>
                        <a:latin typeface="華康秀風體W3" pitchFamily="65" charset="-120"/>
                        <a:ea typeface="華康秀風體W3" pitchFamily="65" charset="-120"/>
                        <a:cs typeface="新細明體" pitchFamily="18" charset="-120"/>
                      </a:endParaRPr>
                    </a:p>
                  </a:txBody>
                  <a:tcPr marT="45726" marB="45726" horzOverflow="overflow">
                    <a:solidFill>
                      <a:srgbClr val="FFFFCC"/>
                    </a:solidFill>
                  </a:tcPr>
                </a:tc>
              </a:tr>
              <a:tr h="1092465">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1" lang="zh-TW" altLang="en-US" sz="2800" u="none" strike="noStrike" cap="none" normalizeH="0" baseline="0" smtClean="0">
                          <a:ln>
                            <a:noFill/>
                          </a:ln>
                          <a:effectLst/>
                        </a:rPr>
                        <a:t>原住民</a:t>
                      </a:r>
                    </a:p>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1" lang="zh-TW" altLang="en-US" sz="2800" u="none" strike="noStrike" cap="none" normalizeH="0" baseline="0" smtClean="0">
                          <a:ln>
                            <a:noFill/>
                          </a:ln>
                          <a:effectLst/>
                        </a:rPr>
                        <a:t>外加名額</a:t>
                      </a:r>
                      <a:endParaRPr kumimoji="1" lang="zh-TW" altLang="en-US" sz="2800" b="0" i="0" u="none" strike="noStrike" cap="none" normalizeH="0" baseline="0" smtClean="0">
                        <a:ln>
                          <a:noFill/>
                        </a:ln>
                        <a:solidFill>
                          <a:srgbClr val="000000"/>
                        </a:solidFill>
                        <a:effectLst/>
                        <a:latin typeface="華康秀風體W3" pitchFamily="65" charset="-120"/>
                        <a:ea typeface="華康秀風體W3" pitchFamily="65" charset="-120"/>
                        <a:cs typeface="新細明體" pitchFamily="18" charset="-120"/>
                      </a:endParaRPr>
                    </a:p>
                  </a:txBody>
                  <a:tcPr marT="45726" marB="45726" horzOverflow="overflow">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1" lang="zh-TW" altLang="en-US" sz="2800" u="none" strike="noStrike" cap="none" normalizeH="0" baseline="0" dirty="0" smtClean="0">
                          <a:ln>
                            <a:noFill/>
                          </a:ln>
                          <a:effectLst/>
                        </a:rPr>
                        <a:t>無</a:t>
                      </a:r>
                      <a:endParaRPr kumimoji="1" lang="zh-TW" altLang="en-US" sz="2800" b="0" i="0" u="none" strike="noStrike" cap="none" normalizeH="0" baseline="0" dirty="0" smtClean="0">
                        <a:ln>
                          <a:noFill/>
                        </a:ln>
                        <a:solidFill>
                          <a:srgbClr val="000000"/>
                        </a:solidFill>
                        <a:effectLst/>
                        <a:latin typeface="華康秀風體W3" pitchFamily="65" charset="-120"/>
                        <a:ea typeface="華康秀風體W3" pitchFamily="65" charset="-120"/>
                        <a:cs typeface="新細明體" pitchFamily="18" charset="-120"/>
                      </a:endParaRPr>
                    </a:p>
                  </a:txBody>
                  <a:tcPr marT="45726" marB="45726" horzOverflow="overflow">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1" lang="zh-TW" altLang="en-US" sz="2800" b="1" u="none" strike="noStrike" cap="none" normalizeH="0" baseline="0" dirty="0" smtClean="0">
                          <a:ln>
                            <a:noFill/>
                          </a:ln>
                          <a:effectLst/>
                        </a:rPr>
                        <a:t>自然</a:t>
                      </a:r>
                      <a:endParaRPr kumimoji="1" lang="zh-TW" altLang="en-US" sz="2800" b="1" i="0" u="none" strike="noStrike" cap="none" normalizeH="0" baseline="0" dirty="0" smtClean="0">
                        <a:ln>
                          <a:noFill/>
                        </a:ln>
                        <a:solidFill>
                          <a:srgbClr val="000000"/>
                        </a:solidFill>
                        <a:effectLst/>
                        <a:latin typeface="華康秀風體W3" pitchFamily="65" charset="-120"/>
                        <a:ea typeface="華康秀風體W3" pitchFamily="65" charset="-120"/>
                        <a:cs typeface="新細明體" pitchFamily="18" charset="-120"/>
                      </a:endParaRPr>
                    </a:p>
                  </a:txBody>
                  <a:tcPr marT="45726" marB="45726" horzOverflow="overflow">
                    <a:solidFill>
                      <a:srgbClr val="FFFFCC"/>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1" lang="zh-TW" altLang="en-US" sz="2800" b="1" u="none" strike="noStrike" cap="none" normalizeH="0" baseline="0" dirty="0" smtClean="0">
                          <a:ln>
                            <a:noFill/>
                          </a:ln>
                          <a:effectLst/>
                        </a:rPr>
                        <a:t>均標</a:t>
                      </a:r>
                      <a:endParaRPr kumimoji="1" lang="zh-TW" altLang="en-US" sz="2800" b="1" i="0" u="none" strike="noStrike" cap="none" normalizeH="0" baseline="0" dirty="0" smtClean="0">
                        <a:ln>
                          <a:noFill/>
                        </a:ln>
                        <a:solidFill>
                          <a:srgbClr val="000000"/>
                        </a:solidFill>
                        <a:effectLst/>
                        <a:latin typeface="華康秀風體W3" pitchFamily="65" charset="-120"/>
                        <a:ea typeface="華康秀風體W3" pitchFamily="65" charset="-120"/>
                        <a:cs typeface="新細明體" pitchFamily="18" charset="-120"/>
                      </a:endParaRPr>
                    </a:p>
                  </a:txBody>
                  <a:tcPr marT="45726" marB="45726" horzOverflow="overflow">
                    <a:solidFill>
                      <a:srgbClr val="FFFFCC"/>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1" lang="en-US" altLang="zh-TW" sz="2800" b="1" u="none" strike="noStrike" cap="none" normalizeH="0" baseline="0" dirty="0" smtClean="0">
                          <a:ln>
                            <a:noFill/>
                          </a:ln>
                          <a:effectLst/>
                        </a:rPr>
                        <a:t>3</a:t>
                      </a:r>
                      <a:endParaRPr kumimoji="1" lang="en-US" altLang="zh-TW" sz="2800" b="1" i="0" u="none" strike="noStrike" cap="none" normalizeH="0" baseline="0" dirty="0" smtClean="0">
                        <a:ln>
                          <a:noFill/>
                        </a:ln>
                        <a:solidFill>
                          <a:srgbClr val="000000"/>
                        </a:solidFill>
                        <a:effectLst/>
                        <a:latin typeface="華康秀風體W3" pitchFamily="65" charset="-120"/>
                        <a:ea typeface="華康秀風體W3" pitchFamily="65" charset="-120"/>
                        <a:cs typeface="新細明體" pitchFamily="18" charset="-120"/>
                      </a:endParaRPr>
                    </a:p>
                  </a:txBody>
                  <a:tcPr marT="45726" marB="45726" horzOverflow="overflow">
                    <a:solidFill>
                      <a:srgbClr val="FFFFCC"/>
                    </a:solidFill>
                  </a:tcPr>
                </a:tc>
              </a:tr>
              <a:tr h="1092465">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1" lang="zh-TW" altLang="en-US" sz="2800" u="none" strike="noStrike" cap="none" normalizeH="0" baseline="0" smtClean="0">
                          <a:ln>
                            <a:noFill/>
                          </a:ln>
                          <a:effectLst/>
                        </a:rPr>
                        <a:t>指定項目</a:t>
                      </a:r>
                    </a:p>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1" lang="zh-TW" altLang="en-US" sz="2800" u="none" strike="noStrike" cap="none" normalizeH="0" baseline="0" smtClean="0">
                          <a:ln>
                            <a:noFill/>
                          </a:ln>
                          <a:effectLst/>
                        </a:rPr>
                        <a:t>甄試費</a:t>
                      </a:r>
                      <a:endParaRPr kumimoji="1" lang="zh-TW" altLang="en-US" sz="2800" b="0" i="0" u="none" strike="noStrike" cap="none" normalizeH="0" baseline="0" smtClean="0">
                        <a:ln>
                          <a:noFill/>
                        </a:ln>
                        <a:solidFill>
                          <a:srgbClr val="000000"/>
                        </a:solidFill>
                        <a:effectLst/>
                        <a:latin typeface="華康秀風體W3" pitchFamily="65" charset="-120"/>
                        <a:ea typeface="華康秀風體W3" pitchFamily="65" charset="-120"/>
                        <a:cs typeface="新細明體" pitchFamily="18" charset="-120"/>
                      </a:endParaRPr>
                    </a:p>
                  </a:txBody>
                  <a:tcPr marT="45726" marB="45726" horzOverflow="overflow">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1" lang="en-US" altLang="zh-TW" sz="2800" u="none" strike="noStrike" cap="none" normalizeH="0" baseline="0" dirty="0" smtClean="0">
                          <a:ln>
                            <a:noFill/>
                          </a:ln>
                          <a:effectLst/>
                        </a:rPr>
                        <a:t>1300</a:t>
                      </a:r>
                      <a:endParaRPr kumimoji="1" lang="en-US" altLang="zh-TW" sz="2800" b="0" i="0" u="none" strike="noStrike" cap="none" normalizeH="0" baseline="0" dirty="0" smtClean="0">
                        <a:ln>
                          <a:noFill/>
                        </a:ln>
                        <a:solidFill>
                          <a:srgbClr val="000000"/>
                        </a:solidFill>
                        <a:effectLst/>
                        <a:latin typeface="華康秀風體W3" pitchFamily="65" charset="-120"/>
                        <a:ea typeface="華康秀風體W3" pitchFamily="65" charset="-120"/>
                        <a:cs typeface="新細明體" pitchFamily="18" charset="-120"/>
                      </a:endParaRPr>
                    </a:p>
                  </a:txBody>
                  <a:tcPr marT="45726" marB="45726" horzOverflow="overflow">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1" lang="zh-TW" altLang="en-US" sz="2800" b="1" u="none" strike="noStrike" cap="none" normalizeH="0" baseline="0" dirty="0" smtClean="0">
                          <a:ln>
                            <a:noFill/>
                          </a:ln>
                          <a:effectLst/>
                        </a:rPr>
                        <a:t>總級分</a:t>
                      </a:r>
                      <a:endParaRPr kumimoji="1" lang="zh-TW" altLang="en-US" sz="2800" b="1" i="0" u="none" strike="noStrike" cap="none" normalizeH="0" baseline="0" dirty="0" smtClean="0">
                        <a:ln>
                          <a:noFill/>
                        </a:ln>
                        <a:solidFill>
                          <a:srgbClr val="000000"/>
                        </a:solidFill>
                        <a:effectLst/>
                        <a:latin typeface="華康秀風體W3" pitchFamily="65" charset="-120"/>
                        <a:ea typeface="華康秀風體W3" pitchFamily="65" charset="-120"/>
                        <a:cs typeface="新細明體" pitchFamily="18" charset="-120"/>
                      </a:endParaRPr>
                    </a:p>
                  </a:txBody>
                  <a:tcPr marT="45726" marB="45726" horzOverflow="overflow">
                    <a:solidFill>
                      <a:srgbClr val="FFFFCC"/>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1" lang="en-US" altLang="zh-TW" sz="2800" b="1" u="none" strike="noStrike" cap="none" normalizeH="0" baseline="0" dirty="0" smtClean="0">
                          <a:ln>
                            <a:noFill/>
                          </a:ln>
                          <a:effectLst/>
                        </a:rPr>
                        <a:t>--</a:t>
                      </a:r>
                      <a:endParaRPr kumimoji="1" lang="en-US" altLang="zh-TW" sz="2800" b="1" i="0" u="none" strike="noStrike" cap="none" normalizeH="0" baseline="0" dirty="0" smtClean="0">
                        <a:ln>
                          <a:noFill/>
                        </a:ln>
                        <a:solidFill>
                          <a:srgbClr val="000000"/>
                        </a:solidFill>
                        <a:effectLst/>
                        <a:latin typeface="華康秀風體W3" pitchFamily="65" charset="-120"/>
                        <a:ea typeface="華康秀風體W3" pitchFamily="65" charset="-120"/>
                        <a:cs typeface="新細明體" pitchFamily="18" charset="-120"/>
                      </a:endParaRPr>
                    </a:p>
                  </a:txBody>
                  <a:tcPr marT="45726" marB="45726" horzOverflow="overflow">
                    <a:solidFill>
                      <a:srgbClr val="FFFFCC"/>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1" lang="en-US" altLang="zh-TW" sz="2800" b="1" u="none" strike="noStrike" cap="none" normalizeH="0" baseline="0" dirty="0" smtClean="0">
                          <a:ln>
                            <a:noFill/>
                          </a:ln>
                          <a:effectLst/>
                        </a:rPr>
                        <a:t>--</a:t>
                      </a:r>
                      <a:endParaRPr kumimoji="1" lang="en-US" altLang="zh-TW" sz="2800" b="1" i="0" u="none" strike="noStrike" cap="none" normalizeH="0" baseline="0" dirty="0" smtClean="0">
                        <a:ln>
                          <a:noFill/>
                        </a:ln>
                        <a:solidFill>
                          <a:srgbClr val="000000"/>
                        </a:solidFill>
                        <a:effectLst/>
                        <a:latin typeface="華康秀風體W3" pitchFamily="65" charset="-120"/>
                        <a:ea typeface="華康秀風體W3" pitchFamily="65" charset="-120"/>
                        <a:cs typeface="新細明體" pitchFamily="18" charset="-120"/>
                      </a:endParaRPr>
                    </a:p>
                  </a:txBody>
                  <a:tcPr marT="45726" marB="45726" horzOverflow="overflow">
                    <a:solidFill>
                      <a:srgbClr val="FFFFCC"/>
                    </a:solidFill>
                  </a:tcPr>
                </a:tc>
              </a:tr>
            </a:tbl>
          </a:graphicData>
        </a:graphic>
      </p:graphicFrame>
      <p:sp>
        <p:nvSpPr>
          <p:cNvPr id="4" name="文字方塊 3"/>
          <p:cNvSpPr txBox="1"/>
          <p:nvPr/>
        </p:nvSpPr>
        <p:spPr>
          <a:xfrm>
            <a:off x="827584" y="211287"/>
            <a:ext cx="7056784" cy="769441"/>
          </a:xfrm>
          <a:prstGeom prst="rect">
            <a:avLst/>
          </a:prstGeom>
          <a:noFill/>
        </p:spPr>
        <p:txBody>
          <a:bodyPr wrap="square" rtlCol="0">
            <a:spAutoFit/>
          </a:bodyPr>
          <a:lstStyle/>
          <a:p>
            <a:pPr algn="ctr" fontAlgn="auto">
              <a:spcBef>
                <a:spcPct val="0"/>
              </a:spcBef>
              <a:spcAft>
                <a:spcPts val="0"/>
              </a:spcAft>
              <a:defRPr/>
            </a:pPr>
            <a:r>
              <a:rPr lang="zh-TW" altLang="en-US" sz="4400" b="1" dirty="0" smtClean="0">
                <a:solidFill>
                  <a:srgbClr val="FFFF00"/>
                </a:solidFill>
                <a:latin typeface="華康POP1體W7(P)" pitchFamily="82" charset="-120"/>
                <a:ea typeface="華康POP1體W7(P)" pitchFamily="82" charset="-120"/>
                <a:cs typeface="+mj-cs"/>
              </a:rPr>
              <a:t>篩選倍率</a:t>
            </a:r>
            <a:r>
              <a:rPr lang="en-US" altLang="zh-TW" sz="4400" b="1" dirty="0" smtClean="0">
                <a:solidFill>
                  <a:srgbClr val="FFFF00"/>
                </a:solidFill>
                <a:latin typeface="華康POP1體W7(P)" pitchFamily="82" charset="-120"/>
                <a:ea typeface="華康POP1體W7(P)" pitchFamily="82" charset="-120"/>
                <a:cs typeface="+mj-cs"/>
              </a:rPr>
              <a:t>-</a:t>
            </a:r>
            <a:r>
              <a:rPr lang="zh-TW" altLang="en-US" sz="4400" b="1" dirty="0" smtClean="0">
                <a:solidFill>
                  <a:srgbClr val="FFFF00"/>
                </a:solidFill>
                <a:latin typeface="華康POP1體W7(P)" pitchFamily="82" charset="-120"/>
                <a:ea typeface="華康POP1體W7(P)" pitchFamily="82" charset="-120"/>
                <a:cs typeface="+mj-cs"/>
              </a:rPr>
              <a:t>例</a:t>
            </a:r>
            <a:endParaRPr lang="zh-TW" altLang="en-US" sz="4400" b="1" dirty="0">
              <a:solidFill>
                <a:srgbClr val="FFFF00"/>
              </a:solidFill>
              <a:latin typeface="華康POP1體W7(P)" pitchFamily="82" charset="-120"/>
              <a:ea typeface="華康POP1體W7(P)" pitchFamily="82" charset="-120"/>
              <a:cs typeface="+mj-cs"/>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群組 1"/>
          <p:cNvGrpSpPr>
            <a:grpSpLocks/>
          </p:cNvGrpSpPr>
          <p:nvPr/>
        </p:nvGrpSpPr>
        <p:grpSpPr bwMode="auto">
          <a:xfrm>
            <a:off x="395288" y="836972"/>
            <a:ext cx="8281168" cy="1644588"/>
            <a:chOff x="395289" y="1600200"/>
            <a:chExt cx="7272339" cy="1817268"/>
          </a:xfrm>
        </p:grpSpPr>
        <p:sp>
          <p:nvSpPr>
            <p:cNvPr id="64529" name="Rectangle 4"/>
            <p:cNvSpPr>
              <a:spLocks noChangeArrowheads="1"/>
            </p:cNvSpPr>
            <p:nvPr/>
          </p:nvSpPr>
          <p:spPr bwMode="auto">
            <a:xfrm>
              <a:off x="5508627" y="2771292"/>
              <a:ext cx="2135187" cy="646176"/>
            </a:xfrm>
            <a:prstGeom prst="rect">
              <a:avLst/>
            </a:prstGeom>
            <a:solidFill>
              <a:srgbClr val="FFFFFF"/>
            </a:solidFill>
            <a:ln w="9525">
              <a:noFill/>
              <a:miter lim="800000"/>
              <a:headEnd/>
              <a:tailEnd/>
            </a:ln>
          </p:spPr>
          <p:txBody>
            <a:bodyPr>
              <a:spAutoFit/>
            </a:bodyPr>
            <a:lstStyle/>
            <a:p>
              <a:pPr algn="ctr"/>
              <a:r>
                <a:rPr lang="en-US" altLang="zh-TW" sz="3200" dirty="0" smtClean="0"/>
                <a:t>56x</a:t>
              </a:r>
              <a:r>
                <a:rPr lang="en-US" altLang="zh-TW" sz="3200" dirty="0" smtClean="0">
                  <a:solidFill>
                    <a:srgbClr val="FF0000"/>
                  </a:solidFill>
                </a:rPr>
                <a:t>10</a:t>
              </a:r>
              <a:r>
                <a:rPr lang="en-US" altLang="zh-TW" sz="3200" dirty="0" smtClean="0"/>
                <a:t>=560</a:t>
              </a:r>
              <a:endParaRPr lang="en-US" altLang="zh-TW" sz="3200" dirty="0"/>
            </a:p>
          </p:txBody>
        </p:sp>
        <p:grpSp>
          <p:nvGrpSpPr>
            <p:cNvPr id="4" name="Group 18"/>
            <p:cNvGrpSpPr>
              <a:grpSpLocks/>
            </p:cNvGrpSpPr>
            <p:nvPr/>
          </p:nvGrpSpPr>
          <p:grpSpPr bwMode="auto">
            <a:xfrm>
              <a:off x="395289" y="1600200"/>
              <a:ext cx="7272339" cy="1271588"/>
              <a:chOff x="249" y="1008"/>
              <a:chExt cx="4581" cy="801"/>
            </a:xfrm>
          </p:grpSpPr>
          <p:pic>
            <p:nvPicPr>
              <p:cNvPr id="64531" name="Picture 3" descr="j0356045[1]"/>
              <p:cNvPicPr>
                <a:picLocks noChangeAspect="1" noChangeArrowheads="1"/>
              </p:cNvPicPr>
              <p:nvPr/>
            </p:nvPicPr>
            <p:blipFill>
              <a:blip r:embed="rId3" cstate="print"/>
              <a:srcRect/>
              <a:stretch>
                <a:fillRect/>
              </a:stretch>
            </p:blipFill>
            <p:spPr bwMode="auto">
              <a:xfrm>
                <a:off x="3515" y="1161"/>
                <a:ext cx="1315" cy="648"/>
              </a:xfrm>
              <a:prstGeom prst="rect">
                <a:avLst/>
              </a:prstGeom>
              <a:noFill/>
              <a:ln w="9525">
                <a:noFill/>
                <a:miter lim="800000"/>
                <a:headEnd/>
                <a:tailEnd/>
              </a:ln>
            </p:spPr>
          </p:pic>
          <p:sp>
            <p:nvSpPr>
              <p:cNvPr id="64532" name="Rectangle 7"/>
              <p:cNvSpPr>
                <a:spLocks noChangeArrowheads="1"/>
              </p:cNvSpPr>
              <p:nvPr/>
            </p:nvSpPr>
            <p:spPr bwMode="auto">
              <a:xfrm>
                <a:off x="249" y="1008"/>
                <a:ext cx="3379" cy="750"/>
              </a:xfrm>
              <a:prstGeom prst="rect">
                <a:avLst/>
              </a:prstGeom>
              <a:noFill/>
              <a:ln w="9525">
                <a:noFill/>
                <a:miter lim="800000"/>
                <a:headEnd/>
                <a:tailEnd/>
              </a:ln>
            </p:spPr>
            <p:txBody>
              <a:bodyPr>
                <a:spAutoFit/>
              </a:bodyPr>
              <a:lstStyle/>
              <a:p>
                <a:pPr algn="ctr"/>
                <a:r>
                  <a:rPr lang="zh-TW" altLang="en-US" sz="3200" dirty="0" smtClean="0">
                    <a:latin typeface="標楷體" pitchFamily="65" charset="-120"/>
                    <a:ea typeface="標楷體" pitchFamily="65" charset="-120"/>
                  </a:rPr>
                  <a:t>根據</a:t>
                </a:r>
                <a:r>
                  <a:rPr lang="zh-TW" altLang="en-US" sz="3200" dirty="0" smtClean="0">
                    <a:solidFill>
                      <a:srgbClr val="FFFF00"/>
                    </a:solidFill>
                    <a:latin typeface="標楷體" pitchFamily="65" charset="-120"/>
                    <a:ea typeface="標楷體" pitchFamily="65" charset="-120"/>
                  </a:rPr>
                  <a:t>國文</a:t>
                </a:r>
                <a:r>
                  <a:rPr lang="zh-TW" altLang="en-US" sz="3200" dirty="0">
                    <a:latin typeface="標楷體" pitchFamily="65" charset="-120"/>
                    <a:ea typeface="標楷體" pitchFamily="65" charset="-120"/>
                  </a:rPr>
                  <a:t>成績</a:t>
                </a:r>
              </a:p>
              <a:p>
                <a:pPr algn="ctr"/>
                <a:r>
                  <a:rPr lang="zh-TW" altLang="en-US" sz="3200" dirty="0">
                    <a:latin typeface="標楷體" pitchFamily="65" charset="-120"/>
                    <a:ea typeface="標楷體" pitchFamily="65" charset="-120"/>
                  </a:rPr>
                  <a:t>擇優選取</a:t>
                </a:r>
                <a:r>
                  <a:rPr lang="zh-TW" altLang="en-US" sz="3200" dirty="0">
                    <a:solidFill>
                      <a:srgbClr val="FFFF00"/>
                    </a:solidFill>
                    <a:latin typeface="標楷體" pitchFamily="65" charset="-120"/>
                    <a:ea typeface="標楷體" pitchFamily="65" charset="-120"/>
                  </a:rPr>
                  <a:t>招生</a:t>
                </a:r>
                <a:r>
                  <a:rPr lang="zh-TW" altLang="en-US" sz="3200" dirty="0" smtClean="0">
                    <a:solidFill>
                      <a:srgbClr val="FFFF00"/>
                    </a:solidFill>
                    <a:latin typeface="標楷體" pitchFamily="65" charset="-120"/>
                    <a:ea typeface="標楷體" pitchFamily="65" charset="-120"/>
                  </a:rPr>
                  <a:t>名額</a:t>
                </a:r>
                <a:r>
                  <a:rPr lang="en-US" altLang="zh-TW" sz="3200" dirty="0" smtClean="0">
                    <a:solidFill>
                      <a:srgbClr val="FFFF00"/>
                    </a:solidFill>
                    <a:latin typeface="標楷體" pitchFamily="65" charset="-120"/>
                    <a:ea typeface="標楷體" pitchFamily="65" charset="-120"/>
                  </a:rPr>
                  <a:t>10</a:t>
                </a:r>
                <a:r>
                  <a:rPr lang="zh-TW" altLang="en-US" sz="3200" dirty="0" smtClean="0">
                    <a:solidFill>
                      <a:srgbClr val="FFFF00"/>
                    </a:solidFill>
                    <a:latin typeface="標楷體" pitchFamily="65" charset="-120"/>
                    <a:ea typeface="標楷體" pitchFamily="65" charset="-120"/>
                  </a:rPr>
                  <a:t>倍</a:t>
                </a:r>
                <a:r>
                  <a:rPr lang="zh-TW" altLang="en-US" sz="3200" dirty="0">
                    <a:solidFill>
                      <a:srgbClr val="FFFF00"/>
                    </a:solidFill>
                    <a:latin typeface="標楷體" pitchFamily="65" charset="-120"/>
                    <a:ea typeface="標楷體" pitchFamily="65" charset="-120"/>
                  </a:rPr>
                  <a:t>的人</a:t>
                </a:r>
              </a:p>
            </p:txBody>
          </p:sp>
        </p:grpSp>
      </p:grpSp>
      <p:grpSp>
        <p:nvGrpSpPr>
          <p:cNvPr id="5" name="群組 3"/>
          <p:cNvGrpSpPr>
            <a:grpSpLocks/>
          </p:cNvGrpSpPr>
          <p:nvPr/>
        </p:nvGrpSpPr>
        <p:grpSpPr bwMode="auto">
          <a:xfrm>
            <a:off x="611560" y="2420888"/>
            <a:ext cx="8064896" cy="1474214"/>
            <a:chOff x="571501" y="3213100"/>
            <a:chExt cx="7157349" cy="1888798"/>
          </a:xfrm>
        </p:grpSpPr>
        <p:sp>
          <p:nvSpPr>
            <p:cNvPr id="64525" name="Rectangle 6"/>
            <p:cNvSpPr>
              <a:spLocks noChangeArrowheads="1"/>
            </p:cNvSpPr>
            <p:nvPr/>
          </p:nvSpPr>
          <p:spPr bwMode="auto">
            <a:xfrm>
              <a:off x="5611125" y="4387562"/>
              <a:ext cx="2117725" cy="714336"/>
            </a:xfrm>
            <a:prstGeom prst="rect">
              <a:avLst/>
            </a:prstGeom>
            <a:solidFill>
              <a:srgbClr val="FFFFFF"/>
            </a:solidFill>
            <a:ln w="9525">
              <a:noFill/>
              <a:miter lim="800000"/>
              <a:headEnd/>
              <a:tailEnd/>
            </a:ln>
          </p:spPr>
          <p:txBody>
            <a:bodyPr>
              <a:spAutoFit/>
            </a:bodyPr>
            <a:lstStyle/>
            <a:p>
              <a:pPr algn="ctr"/>
              <a:r>
                <a:rPr lang="en-US" altLang="zh-TW" sz="3200" dirty="0" smtClean="0"/>
                <a:t>56x</a:t>
              </a:r>
              <a:r>
                <a:rPr lang="en-US" altLang="zh-TW" sz="3200" dirty="0" smtClean="0">
                  <a:solidFill>
                    <a:srgbClr val="FF0000"/>
                  </a:solidFill>
                </a:rPr>
                <a:t>7</a:t>
              </a:r>
              <a:r>
                <a:rPr lang="en-US" altLang="zh-TW" sz="3200" dirty="0" smtClean="0"/>
                <a:t>=392</a:t>
              </a:r>
              <a:endParaRPr lang="en-US" altLang="zh-TW" sz="3200" dirty="0">
                <a:latin typeface="華康正顏楷體W5" pitchFamily="65" charset="-120"/>
                <a:ea typeface="華康正顏楷體W5" pitchFamily="65" charset="-120"/>
              </a:endParaRPr>
            </a:p>
          </p:txBody>
        </p:sp>
        <p:grpSp>
          <p:nvGrpSpPr>
            <p:cNvPr id="6" name="Group 19"/>
            <p:cNvGrpSpPr>
              <a:grpSpLocks/>
            </p:cNvGrpSpPr>
            <p:nvPr/>
          </p:nvGrpSpPr>
          <p:grpSpPr bwMode="auto">
            <a:xfrm>
              <a:off x="571501" y="3213100"/>
              <a:ext cx="7092951" cy="1379538"/>
              <a:chOff x="360" y="2024"/>
              <a:chExt cx="4468" cy="869"/>
            </a:xfrm>
          </p:grpSpPr>
          <p:pic>
            <p:nvPicPr>
              <p:cNvPr id="64527" name="Picture 5" descr="j0356045[1]"/>
              <p:cNvPicPr>
                <a:picLocks noChangeAspect="1" noChangeArrowheads="1"/>
              </p:cNvPicPr>
              <p:nvPr/>
            </p:nvPicPr>
            <p:blipFill>
              <a:blip r:embed="rId3" cstate="print"/>
              <a:srcRect/>
              <a:stretch>
                <a:fillRect/>
              </a:stretch>
            </p:blipFill>
            <p:spPr bwMode="auto">
              <a:xfrm>
                <a:off x="3513" y="2069"/>
                <a:ext cx="1315" cy="648"/>
              </a:xfrm>
              <a:prstGeom prst="rect">
                <a:avLst/>
              </a:prstGeom>
              <a:noFill/>
              <a:ln w="9525">
                <a:noFill/>
                <a:miter lim="800000"/>
                <a:headEnd/>
                <a:tailEnd/>
              </a:ln>
            </p:spPr>
          </p:pic>
          <p:sp>
            <p:nvSpPr>
              <p:cNvPr id="64528" name="Rectangle 8"/>
              <p:cNvSpPr>
                <a:spLocks noChangeArrowheads="1"/>
              </p:cNvSpPr>
              <p:nvPr/>
            </p:nvSpPr>
            <p:spPr bwMode="auto">
              <a:xfrm>
                <a:off x="360" y="2024"/>
                <a:ext cx="3107" cy="869"/>
              </a:xfrm>
              <a:prstGeom prst="rect">
                <a:avLst/>
              </a:prstGeom>
              <a:noFill/>
              <a:ln w="9525">
                <a:noFill/>
                <a:miter lim="800000"/>
                <a:headEnd/>
                <a:tailEnd/>
              </a:ln>
            </p:spPr>
            <p:txBody>
              <a:bodyPr>
                <a:spAutoFit/>
              </a:bodyPr>
              <a:lstStyle/>
              <a:p>
                <a:pPr algn="ctr"/>
                <a:r>
                  <a:rPr lang="zh-TW" altLang="en-US" sz="3200" dirty="0">
                    <a:latin typeface="標楷體" pitchFamily="65" charset="-120"/>
                    <a:ea typeface="標楷體" pitchFamily="65" charset="-120"/>
                  </a:rPr>
                  <a:t>根據</a:t>
                </a:r>
                <a:r>
                  <a:rPr lang="zh-TW" altLang="en-US" sz="3200" dirty="0">
                    <a:solidFill>
                      <a:srgbClr val="FFFF00"/>
                    </a:solidFill>
                    <a:latin typeface="標楷體" pitchFamily="65" charset="-120"/>
                    <a:ea typeface="標楷體" pitchFamily="65" charset="-120"/>
                  </a:rPr>
                  <a:t>數學</a:t>
                </a:r>
                <a:r>
                  <a:rPr lang="zh-TW" altLang="en-US" sz="3200" dirty="0">
                    <a:latin typeface="標楷體" pitchFamily="65" charset="-120"/>
                    <a:ea typeface="標楷體" pitchFamily="65" charset="-120"/>
                  </a:rPr>
                  <a:t>成績</a:t>
                </a:r>
              </a:p>
              <a:p>
                <a:pPr algn="ctr"/>
                <a:r>
                  <a:rPr lang="zh-TW" altLang="en-US" sz="3200" dirty="0">
                    <a:latin typeface="標楷體" pitchFamily="65" charset="-120"/>
                    <a:ea typeface="標楷體" pitchFamily="65" charset="-120"/>
                  </a:rPr>
                  <a:t>擇優選取</a:t>
                </a:r>
                <a:r>
                  <a:rPr lang="zh-TW" altLang="en-US" sz="3200" dirty="0">
                    <a:solidFill>
                      <a:srgbClr val="FFFF00"/>
                    </a:solidFill>
                    <a:latin typeface="標楷體" pitchFamily="65" charset="-120"/>
                    <a:ea typeface="標楷體" pitchFamily="65" charset="-120"/>
                  </a:rPr>
                  <a:t>招生</a:t>
                </a:r>
                <a:r>
                  <a:rPr lang="zh-TW" altLang="en-US" sz="3200" dirty="0" smtClean="0">
                    <a:solidFill>
                      <a:srgbClr val="FFFF00"/>
                    </a:solidFill>
                    <a:latin typeface="標楷體" pitchFamily="65" charset="-120"/>
                    <a:ea typeface="標楷體" pitchFamily="65" charset="-120"/>
                  </a:rPr>
                  <a:t>名額</a:t>
                </a:r>
                <a:r>
                  <a:rPr lang="en-US" altLang="zh-TW" sz="3200" dirty="0" smtClean="0">
                    <a:solidFill>
                      <a:srgbClr val="FFFF00"/>
                    </a:solidFill>
                    <a:latin typeface="標楷體" pitchFamily="65" charset="-120"/>
                    <a:ea typeface="標楷體" pitchFamily="65" charset="-120"/>
                  </a:rPr>
                  <a:t>7</a:t>
                </a:r>
                <a:r>
                  <a:rPr lang="zh-TW" altLang="en-US" sz="3200" dirty="0" smtClean="0">
                    <a:solidFill>
                      <a:srgbClr val="FFFF00"/>
                    </a:solidFill>
                    <a:latin typeface="標楷體" pitchFamily="65" charset="-120"/>
                    <a:ea typeface="標楷體" pitchFamily="65" charset="-120"/>
                  </a:rPr>
                  <a:t>倍</a:t>
                </a:r>
                <a:r>
                  <a:rPr lang="zh-TW" altLang="en-US" sz="3200" dirty="0">
                    <a:solidFill>
                      <a:srgbClr val="FFFF00"/>
                    </a:solidFill>
                    <a:latin typeface="標楷體" pitchFamily="65" charset="-120"/>
                    <a:ea typeface="標楷體" pitchFamily="65" charset="-120"/>
                  </a:rPr>
                  <a:t>的人</a:t>
                </a:r>
              </a:p>
            </p:txBody>
          </p:sp>
        </p:grpSp>
      </p:grpSp>
      <p:sp>
        <p:nvSpPr>
          <p:cNvPr id="64516" name="Rectangle 9"/>
          <p:cNvSpPr>
            <a:spLocks noChangeArrowheads="1"/>
          </p:cNvSpPr>
          <p:nvPr/>
        </p:nvSpPr>
        <p:spPr bwMode="auto">
          <a:xfrm>
            <a:off x="6286698" y="595536"/>
            <a:ext cx="2317750" cy="457200"/>
          </a:xfrm>
          <a:prstGeom prst="rect">
            <a:avLst/>
          </a:prstGeom>
          <a:noFill/>
          <a:ln w="9525">
            <a:noFill/>
            <a:miter lim="800000"/>
            <a:headEnd/>
            <a:tailEnd/>
          </a:ln>
        </p:spPr>
        <p:txBody>
          <a:bodyPr wrap="none">
            <a:spAutoFit/>
          </a:bodyPr>
          <a:lstStyle/>
          <a:p>
            <a:pPr algn="dist"/>
            <a:r>
              <a:rPr lang="zh-TW" altLang="en-US" sz="2400" dirty="0">
                <a:latin typeface="華康正顏楷體W5" pitchFamily="65" charset="-120"/>
                <a:ea typeface="華康正顏楷體W5" pitchFamily="65" charset="-120"/>
              </a:rPr>
              <a:t>個人申請總人數</a:t>
            </a:r>
            <a:endParaRPr lang="zh-TW" altLang="en-US" sz="2400" dirty="0">
              <a:latin typeface="Arial Unicode MS" pitchFamily="34" charset="-120"/>
              <a:ea typeface="Arial Unicode MS" pitchFamily="34" charset="-120"/>
              <a:cs typeface="Arial Unicode MS" pitchFamily="34" charset="-120"/>
            </a:endParaRPr>
          </a:p>
        </p:txBody>
      </p:sp>
      <p:grpSp>
        <p:nvGrpSpPr>
          <p:cNvPr id="7" name="群組 4"/>
          <p:cNvGrpSpPr>
            <a:grpSpLocks/>
          </p:cNvGrpSpPr>
          <p:nvPr/>
        </p:nvGrpSpPr>
        <p:grpSpPr bwMode="auto">
          <a:xfrm>
            <a:off x="539552" y="3933056"/>
            <a:ext cx="8137474" cy="1307508"/>
            <a:chOff x="827088" y="4797432"/>
            <a:chExt cx="6969126" cy="1608579"/>
          </a:xfrm>
        </p:grpSpPr>
        <p:sp>
          <p:nvSpPr>
            <p:cNvPr id="64521" name="Rectangle 12"/>
            <p:cNvSpPr>
              <a:spLocks noChangeArrowheads="1"/>
            </p:cNvSpPr>
            <p:nvPr/>
          </p:nvSpPr>
          <p:spPr bwMode="auto">
            <a:xfrm>
              <a:off x="5719275" y="5724001"/>
              <a:ext cx="2076451" cy="682010"/>
            </a:xfrm>
            <a:prstGeom prst="rect">
              <a:avLst/>
            </a:prstGeom>
            <a:solidFill>
              <a:srgbClr val="FFFFFF"/>
            </a:solidFill>
            <a:ln w="9525">
              <a:noFill/>
              <a:miter lim="800000"/>
              <a:headEnd/>
              <a:tailEnd/>
            </a:ln>
          </p:spPr>
          <p:txBody>
            <a:bodyPr>
              <a:spAutoFit/>
            </a:bodyPr>
            <a:lstStyle/>
            <a:p>
              <a:pPr algn="ctr"/>
              <a:r>
                <a:rPr lang="en-US" altLang="zh-TW" sz="3200" dirty="0" smtClean="0"/>
                <a:t>56x</a:t>
              </a:r>
              <a:r>
                <a:rPr lang="en-US" altLang="zh-TW" sz="3200" dirty="0" smtClean="0">
                  <a:solidFill>
                    <a:srgbClr val="FF0000"/>
                  </a:solidFill>
                </a:rPr>
                <a:t>5</a:t>
              </a:r>
              <a:r>
                <a:rPr lang="en-US" altLang="zh-TW" sz="3200" dirty="0" smtClean="0"/>
                <a:t>=280</a:t>
              </a:r>
              <a:endParaRPr lang="en-US" altLang="zh-TW" sz="3200" dirty="0">
                <a:latin typeface="華康正顏楷體W5" pitchFamily="65" charset="-120"/>
                <a:ea typeface="華康正顏楷體W5" pitchFamily="65" charset="-120"/>
              </a:endParaRPr>
            </a:p>
          </p:txBody>
        </p:sp>
        <p:grpSp>
          <p:nvGrpSpPr>
            <p:cNvPr id="8" name="Group 20"/>
            <p:cNvGrpSpPr>
              <a:grpSpLocks/>
            </p:cNvGrpSpPr>
            <p:nvPr/>
          </p:nvGrpSpPr>
          <p:grpSpPr bwMode="auto">
            <a:xfrm>
              <a:off x="827088" y="4797432"/>
              <a:ext cx="6969126" cy="1325563"/>
              <a:chOff x="521" y="3022"/>
              <a:chExt cx="4390" cy="835"/>
            </a:xfrm>
          </p:grpSpPr>
          <p:pic>
            <p:nvPicPr>
              <p:cNvPr id="64523" name="Picture 10" descr="j0356045[1]"/>
              <p:cNvPicPr>
                <a:picLocks noChangeAspect="1" noChangeArrowheads="1"/>
              </p:cNvPicPr>
              <p:nvPr/>
            </p:nvPicPr>
            <p:blipFill>
              <a:blip r:embed="rId3" cstate="print"/>
              <a:srcRect/>
              <a:stretch>
                <a:fillRect/>
              </a:stretch>
            </p:blipFill>
            <p:spPr bwMode="auto">
              <a:xfrm>
                <a:off x="3596" y="3022"/>
                <a:ext cx="1315" cy="648"/>
              </a:xfrm>
              <a:prstGeom prst="rect">
                <a:avLst/>
              </a:prstGeom>
              <a:noFill/>
              <a:ln w="9525">
                <a:noFill/>
                <a:miter lim="800000"/>
                <a:headEnd/>
                <a:tailEnd/>
              </a:ln>
            </p:spPr>
          </p:pic>
          <p:sp>
            <p:nvSpPr>
              <p:cNvPr id="64524" name="Rectangle 13"/>
              <p:cNvSpPr>
                <a:spLocks noChangeArrowheads="1"/>
              </p:cNvSpPr>
              <p:nvPr/>
            </p:nvSpPr>
            <p:spPr bwMode="auto">
              <a:xfrm>
                <a:off x="521" y="3022"/>
                <a:ext cx="3198" cy="835"/>
              </a:xfrm>
              <a:prstGeom prst="rect">
                <a:avLst/>
              </a:prstGeom>
              <a:noFill/>
              <a:ln w="9525">
                <a:noFill/>
                <a:miter lim="800000"/>
                <a:headEnd/>
                <a:tailEnd/>
              </a:ln>
            </p:spPr>
            <p:txBody>
              <a:bodyPr>
                <a:spAutoFit/>
              </a:bodyPr>
              <a:lstStyle/>
              <a:p>
                <a:pPr algn="ctr"/>
                <a:r>
                  <a:rPr lang="zh-TW" altLang="en-US" sz="3200" dirty="0" smtClean="0">
                    <a:latin typeface="標楷體" pitchFamily="65" charset="-120"/>
                    <a:ea typeface="標楷體" pitchFamily="65" charset="-120"/>
                  </a:rPr>
                  <a:t>根據</a:t>
                </a:r>
                <a:r>
                  <a:rPr lang="zh-TW" altLang="en-US" sz="3200" dirty="0" smtClean="0">
                    <a:solidFill>
                      <a:srgbClr val="FFFF00"/>
                    </a:solidFill>
                    <a:latin typeface="標楷體" pitchFamily="65" charset="-120"/>
                    <a:ea typeface="標楷體" pitchFamily="65" charset="-120"/>
                  </a:rPr>
                  <a:t>英文</a:t>
                </a:r>
                <a:r>
                  <a:rPr lang="zh-TW" altLang="en-US" sz="3200" dirty="0" smtClean="0">
                    <a:latin typeface="標楷體" pitchFamily="65" charset="-120"/>
                    <a:ea typeface="標楷體" pitchFamily="65" charset="-120"/>
                  </a:rPr>
                  <a:t>成績</a:t>
                </a:r>
                <a:endParaRPr lang="zh-TW" altLang="en-US" sz="3200" dirty="0">
                  <a:latin typeface="標楷體" pitchFamily="65" charset="-120"/>
                  <a:ea typeface="標楷體" pitchFamily="65" charset="-120"/>
                </a:endParaRPr>
              </a:p>
              <a:p>
                <a:pPr algn="ctr"/>
                <a:r>
                  <a:rPr lang="zh-TW" altLang="en-US" sz="3200" dirty="0">
                    <a:latin typeface="標楷體" pitchFamily="65" charset="-120"/>
                    <a:ea typeface="標楷體" pitchFamily="65" charset="-120"/>
                  </a:rPr>
                  <a:t>擇優選取</a:t>
                </a:r>
                <a:r>
                  <a:rPr lang="zh-TW" altLang="en-US" sz="3200" dirty="0">
                    <a:solidFill>
                      <a:srgbClr val="FFFF00"/>
                    </a:solidFill>
                    <a:latin typeface="標楷體" pitchFamily="65" charset="-120"/>
                    <a:ea typeface="標楷體" pitchFamily="65" charset="-120"/>
                  </a:rPr>
                  <a:t>招生</a:t>
                </a:r>
                <a:r>
                  <a:rPr lang="zh-TW" altLang="en-US" sz="3200" dirty="0" smtClean="0">
                    <a:solidFill>
                      <a:srgbClr val="FFFF00"/>
                    </a:solidFill>
                    <a:latin typeface="標楷體" pitchFamily="65" charset="-120"/>
                    <a:ea typeface="標楷體" pitchFamily="65" charset="-120"/>
                  </a:rPr>
                  <a:t>名額</a:t>
                </a:r>
                <a:r>
                  <a:rPr lang="en-US" altLang="zh-TW" sz="3200" dirty="0" smtClean="0">
                    <a:solidFill>
                      <a:srgbClr val="FFFF00"/>
                    </a:solidFill>
                    <a:latin typeface="標楷體" pitchFamily="65" charset="-120"/>
                    <a:ea typeface="標楷體" pitchFamily="65" charset="-120"/>
                  </a:rPr>
                  <a:t>5</a:t>
                </a:r>
                <a:r>
                  <a:rPr lang="zh-TW" altLang="en-US" sz="3200" dirty="0" smtClean="0">
                    <a:solidFill>
                      <a:srgbClr val="FFFF00"/>
                    </a:solidFill>
                    <a:latin typeface="標楷體" pitchFamily="65" charset="-120"/>
                    <a:ea typeface="標楷體" pitchFamily="65" charset="-120"/>
                  </a:rPr>
                  <a:t>倍</a:t>
                </a:r>
                <a:r>
                  <a:rPr lang="zh-TW" altLang="en-US" sz="3200" dirty="0">
                    <a:solidFill>
                      <a:srgbClr val="FFFF00"/>
                    </a:solidFill>
                    <a:latin typeface="標楷體" pitchFamily="65" charset="-120"/>
                    <a:ea typeface="標楷體" pitchFamily="65" charset="-120"/>
                  </a:rPr>
                  <a:t>的人</a:t>
                </a:r>
              </a:p>
            </p:txBody>
          </p:sp>
        </p:grpSp>
      </p:grpSp>
      <p:sp>
        <p:nvSpPr>
          <p:cNvPr id="48134" name="Rectangle 14"/>
          <p:cNvSpPr>
            <a:spLocks noChangeArrowheads="1"/>
          </p:cNvSpPr>
          <p:nvPr/>
        </p:nvSpPr>
        <p:spPr bwMode="auto">
          <a:xfrm>
            <a:off x="179512" y="3847688"/>
            <a:ext cx="720080" cy="2739211"/>
          </a:xfrm>
          <a:prstGeom prst="rect">
            <a:avLst/>
          </a:prstGeom>
          <a:solidFill>
            <a:srgbClr val="000000"/>
          </a:solidFill>
          <a:ln w="9525">
            <a:noFill/>
            <a:miter lim="800000"/>
            <a:headEnd/>
            <a:tailEnd/>
          </a:ln>
        </p:spPr>
        <p:txBody>
          <a:bodyPr wrap="square">
            <a:spAutoFit/>
          </a:bodyPr>
          <a:lstStyle/>
          <a:p>
            <a:pPr algn="ctr"/>
            <a:r>
              <a:rPr lang="zh-TW" altLang="en-US" sz="2400" dirty="0">
                <a:solidFill>
                  <a:srgbClr val="FFFFFF"/>
                </a:solidFill>
                <a:latin typeface="標楷體" pitchFamily="65" charset="-120"/>
                <a:ea typeface="標楷體" pitchFamily="65" charset="-120"/>
              </a:rPr>
              <a:t>預計甄試人數 </a:t>
            </a:r>
            <a:r>
              <a:rPr lang="en-US" altLang="zh-TW" sz="2800" dirty="0" smtClean="0">
                <a:solidFill>
                  <a:srgbClr val="FF0000"/>
                </a:solidFill>
                <a:latin typeface="標楷體" pitchFamily="65" charset="-120"/>
                <a:ea typeface="標楷體" pitchFamily="65" charset="-120"/>
              </a:rPr>
              <a:t>168</a:t>
            </a:r>
            <a:endParaRPr lang="en-US" altLang="zh-TW" sz="2400" dirty="0">
              <a:solidFill>
                <a:srgbClr val="FF0000"/>
              </a:solidFill>
              <a:latin typeface="標楷體" pitchFamily="65" charset="-120"/>
              <a:ea typeface="標楷體" pitchFamily="65" charset="-120"/>
            </a:endParaRPr>
          </a:p>
        </p:txBody>
      </p:sp>
      <p:sp>
        <p:nvSpPr>
          <p:cNvPr id="3" name="文字方塊 2"/>
          <p:cNvSpPr txBox="1"/>
          <p:nvPr/>
        </p:nvSpPr>
        <p:spPr>
          <a:xfrm>
            <a:off x="0" y="116632"/>
            <a:ext cx="9144000" cy="553998"/>
          </a:xfrm>
          <a:prstGeom prst="rect">
            <a:avLst/>
          </a:prstGeom>
          <a:solidFill>
            <a:schemeClr val="accent2">
              <a:lumMod val="20000"/>
              <a:lumOff val="80000"/>
            </a:schemeClr>
          </a:solidFill>
        </p:spPr>
        <p:txBody>
          <a:bodyPr>
            <a:spAutoFit/>
          </a:bodyPr>
          <a:lstStyle/>
          <a:p>
            <a:pPr marL="457200" indent="-457200">
              <a:buClr>
                <a:srgbClr val="000000"/>
              </a:buClr>
              <a:defRPr/>
            </a:pPr>
            <a:r>
              <a:rPr lang="zh-TW" altLang="en-US" sz="3000" dirty="0" smtClean="0">
                <a:solidFill>
                  <a:srgbClr val="0000FF"/>
                </a:solidFill>
                <a:latin typeface="Times New Roman" pitchFamily="18" charset="0"/>
                <a:ea typeface="標楷體" pitchFamily="65" charset="-120"/>
              </a:rPr>
              <a:t>篩選</a:t>
            </a:r>
            <a:r>
              <a:rPr lang="zh-TW" altLang="en-US" sz="3000" dirty="0">
                <a:solidFill>
                  <a:srgbClr val="0000FF"/>
                </a:solidFill>
                <a:latin typeface="Times New Roman" pitchFamily="18" charset="0"/>
                <a:ea typeface="標楷體" pitchFamily="65" charset="-120"/>
              </a:rPr>
              <a:t>倍率：從倍率高的科目開始篩選</a:t>
            </a:r>
            <a:r>
              <a:rPr lang="en-US" altLang="zh-TW" sz="3000" dirty="0" smtClean="0">
                <a:solidFill>
                  <a:srgbClr val="0000FF"/>
                </a:solidFill>
                <a:latin typeface="Times New Roman" pitchFamily="18" charset="0"/>
                <a:ea typeface="標楷體" pitchFamily="65" charset="-120"/>
              </a:rPr>
              <a:t>:10 </a:t>
            </a:r>
            <a:r>
              <a:rPr lang="en-US" altLang="zh-TW" sz="3000" dirty="0">
                <a:solidFill>
                  <a:srgbClr val="0000FF"/>
                </a:solidFill>
                <a:latin typeface="Times New Roman" pitchFamily="18" charset="0"/>
                <a:ea typeface="標楷體" pitchFamily="65" charset="-120"/>
              </a:rPr>
              <a:t>→</a:t>
            </a:r>
            <a:r>
              <a:rPr lang="en-US" altLang="zh-TW" sz="3000" dirty="0">
                <a:latin typeface="Times New Roman" pitchFamily="18" charset="0"/>
                <a:ea typeface="標楷體" pitchFamily="65" charset="-120"/>
              </a:rPr>
              <a:t> </a:t>
            </a:r>
            <a:r>
              <a:rPr lang="en-US" altLang="zh-TW" sz="3000" dirty="0" smtClean="0">
                <a:solidFill>
                  <a:srgbClr val="0000FF"/>
                </a:solidFill>
                <a:latin typeface="Times New Roman" pitchFamily="18" charset="0"/>
                <a:ea typeface="標楷體" pitchFamily="65" charset="-120"/>
              </a:rPr>
              <a:t>7 →5</a:t>
            </a:r>
            <a:r>
              <a:rPr lang="en-US" altLang="zh-TW" sz="3000" dirty="0" smtClean="0">
                <a:latin typeface="Times New Roman" pitchFamily="18" charset="0"/>
                <a:ea typeface="標楷體" pitchFamily="65" charset="-120"/>
              </a:rPr>
              <a:t> </a:t>
            </a:r>
            <a:r>
              <a:rPr lang="en-US" altLang="zh-TW" sz="3000" dirty="0" smtClean="0">
                <a:solidFill>
                  <a:srgbClr val="0000FF"/>
                </a:solidFill>
                <a:latin typeface="Times New Roman" pitchFamily="18" charset="0"/>
                <a:ea typeface="標楷體" pitchFamily="65" charset="-120"/>
              </a:rPr>
              <a:t>→ 3</a:t>
            </a:r>
            <a:endParaRPr lang="en-US" altLang="zh-TW" sz="3000" dirty="0">
              <a:latin typeface="Times New Roman" pitchFamily="18" charset="0"/>
              <a:ea typeface="標楷體" pitchFamily="65" charset="-120"/>
            </a:endParaRPr>
          </a:p>
        </p:txBody>
      </p:sp>
      <p:grpSp>
        <p:nvGrpSpPr>
          <p:cNvPr id="9" name="群組 4"/>
          <p:cNvGrpSpPr>
            <a:grpSpLocks/>
          </p:cNvGrpSpPr>
          <p:nvPr/>
        </p:nvGrpSpPr>
        <p:grpSpPr bwMode="auto">
          <a:xfrm>
            <a:off x="539552" y="5373216"/>
            <a:ext cx="8136904" cy="1315600"/>
            <a:chOff x="827088" y="4797434"/>
            <a:chExt cx="6726252" cy="1667965"/>
          </a:xfrm>
        </p:grpSpPr>
        <p:sp>
          <p:nvSpPr>
            <p:cNvPr id="22" name="Rectangle 12"/>
            <p:cNvSpPr>
              <a:spLocks noChangeArrowheads="1"/>
            </p:cNvSpPr>
            <p:nvPr/>
          </p:nvSpPr>
          <p:spPr bwMode="auto">
            <a:xfrm>
              <a:off x="5567364" y="5724000"/>
              <a:ext cx="1985976" cy="741399"/>
            </a:xfrm>
            <a:prstGeom prst="rect">
              <a:avLst/>
            </a:prstGeom>
            <a:solidFill>
              <a:srgbClr val="FFFFFF"/>
            </a:solidFill>
            <a:ln w="9525">
              <a:noFill/>
              <a:miter lim="800000"/>
              <a:headEnd/>
              <a:tailEnd/>
            </a:ln>
          </p:spPr>
          <p:txBody>
            <a:bodyPr wrap="square">
              <a:spAutoFit/>
            </a:bodyPr>
            <a:lstStyle/>
            <a:p>
              <a:pPr algn="ctr"/>
              <a:r>
                <a:rPr lang="en-US" altLang="zh-TW" sz="3200" dirty="0" smtClean="0"/>
                <a:t>56x</a:t>
              </a:r>
              <a:r>
                <a:rPr lang="en-US" altLang="zh-TW" sz="3200" dirty="0" smtClean="0">
                  <a:solidFill>
                    <a:srgbClr val="FF0000"/>
                  </a:solidFill>
                </a:rPr>
                <a:t>3</a:t>
              </a:r>
              <a:r>
                <a:rPr lang="en-US" altLang="zh-TW" sz="3200" dirty="0" smtClean="0"/>
                <a:t>=168</a:t>
              </a:r>
              <a:endParaRPr lang="en-US" altLang="zh-TW" sz="3200" dirty="0">
                <a:latin typeface="華康正顏楷體W5" pitchFamily="65" charset="-120"/>
                <a:ea typeface="華康正顏楷體W5" pitchFamily="65" charset="-120"/>
              </a:endParaRPr>
            </a:p>
          </p:txBody>
        </p:sp>
        <p:grpSp>
          <p:nvGrpSpPr>
            <p:cNvPr id="10" name="Group 20"/>
            <p:cNvGrpSpPr>
              <a:grpSpLocks/>
            </p:cNvGrpSpPr>
            <p:nvPr/>
          </p:nvGrpSpPr>
          <p:grpSpPr bwMode="auto">
            <a:xfrm>
              <a:off x="827088" y="4797434"/>
              <a:ext cx="6665913" cy="1365251"/>
              <a:chOff x="521" y="3022"/>
              <a:chExt cx="4199" cy="860"/>
            </a:xfrm>
          </p:grpSpPr>
          <p:pic>
            <p:nvPicPr>
              <p:cNvPr id="24" name="Picture 10" descr="j0356045[1]"/>
              <p:cNvPicPr>
                <a:picLocks noChangeAspect="1" noChangeArrowheads="1"/>
              </p:cNvPicPr>
              <p:nvPr/>
            </p:nvPicPr>
            <p:blipFill>
              <a:blip r:embed="rId3" cstate="print"/>
              <a:srcRect/>
              <a:stretch>
                <a:fillRect/>
              </a:stretch>
            </p:blipFill>
            <p:spPr bwMode="auto">
              <a:xfrm>
                <a:off x="3483" y="3022"/>
                <a:ext cx="1237" cy="648"/>
              </a:xfrm>
              <a:prstGeom prst="rect">
                <a:avLst/>
              </a:prstGeom>
              <a:noFill/>
              <a:ln w="9525">
                <a:noFill/>
                <a:miter lim="800000"/>
                <a:headEnd/>
                <a:tailEnd/>
              </a:ln>
            </p:spPr>
          </p:pic>
          <p:sp>
            <p:nvSpPr>
              <p:cNvPr id="25" name="Rectangle 13"/>
              <p:cNvSpPr>
                <a:spLocks noChangeArrowheads="1"/>
              </p:cNvSpPr>
              <p:nvPr/>
            </p:nvSpPr>
            <p:spPr bwMode="auto">
              <a:xfrm>
                <a:off x="521" y="3022"/>
                <a:ext cx="3198" cy="860"/>
              </a:xfrm>
              <a:prstGeom prst="rect">
                <a:avLst/>
              </a:prstGeom>
              <a:noFill/>
              <a:ln w="9525">
                <a:noFill/>
                <a:miter lim="800000"/>
                <a:headEnd/>
                <a:tailEnd/>
              </a:ln>
            </p:spPr>
            <p:txBody>
              <a:bodyPr>
                <a:spAutoFit/>
              </a:bodyPr>
              <a:lstStyle/>
              <a:p>
                <a:pPr algn="ctr"/>
                <a:r>
                  <a:rPr lang="zh-TW" altLang="en-US" sz="3200" dirty="0" smtClean="0">
                    <a:latin typeface="標楷體" pitchFamily="65" charset="-120"/>
                    <a:ea typeface="標楷體" pitchFamily="65" charset="-120"/>
                  </a:rPr>
                  <a:t>根據</a:t>
                </a:r>
                <a:r>
                  <a:rPr lang="zh-TW" altLang="en-US" sz="3200" dirty="0" smtClean="0">
                    <a:solidFill>
                      <a:srgbClr val="FFFF00"/>
                    </a:solidFill>
                    <a:latin typeface="標楷體" pitchFamily="65" charset="-120"/>
                    <a:ea typeface="標楷體" pitchFamily="65" charset="-120"/>
                  </a:rPr>
                  <a:t>自然</a:t>
                </a:r>
                <a:r>
                  <a:rPr lang="zh-TW" altLang="en-US" sz="3200" dirty="0" smtClean="0">
                    <a:latin typeface="標楷體" pitchFamily="65" charset="-120"/>
                    <a:ea typeface="標楷體" pitchFamily="65" charset="-120"/>
                  </a:rPr>
                  <a:t>成績</a:t>
                </a:r>
                <a:endParaRPr lang="zh-TW" altLang="en-US" sz="3200" dirty="0">
                  <a:latin typeface="標楷體" pitchFamily="65" charset="-120"/>
                  <a:ea typeface="標楷體" pitchFamily="65" charset="-120"/>
                </a:endParaRPr>
              </a:p>
              <a:p>
                <a:pPr algn="ctr"/>
                <a:r>
                  <a:rPr lang="zh-TW" altLang="en-US" sz="3200" dirty="0">
                    <a:latin typeface="標楷體" pitchFamily="65" charset="-120"/>
                    <a:ea typeface="標楷體" pitchFamily="65" charset="-120"/>
                  </a:rPr>
                  <a:t>擇優選取</a:t>
                </a:r>
                <a:r>
                  <a:rPr lang="zh-TW" altLang="en-US" sz="3200" dirty="0">
                    <a:solidFill>
                      <a:srgbClr val="FFFF00"/>
                    </a:solidFill>
                    <a:latin typeface="標楷體" pitchFamily="65" charset="-120"/>
                    <a:ea typeface="標楷體" pitchFamily="65" charset="-120"/>
                  </a:rPr>
                  <a:t>招生</a:t>
                </a:r>
                <a:r>
                  <a:rPr lang="zh-TW" altLang="en-US" sz="3200" dirty="0" smtClean="0">
                    <a:solidFill>
                      <a:srgbClr val="FFFF00"/>
                    </a:solidFill>
                    <a:latin typeface="標楷體" pitchFamily="65" charset="-120"/>
                    <a:ea typeface="標楷體" pitchFamily="65" charset="-120"/>
                  </a:rPr>
                  <a:t>名額</a:t>
                </a:r>
                <a:r>
                  <a:rPr lang="en-US" altLang="zh-TW" sz="3200" dirty="0" smtClean="0">
                    <a:solidFill>
                      <a:srgbClr val="FFFF00"/>
                    </a:solidFill>
                    <a:latin typeface="標楷體" pitchFamily="65" charset="-120"/>
                    <a:ea typeface="標楷體" pitchFamily="65" charset="-120"/>
                  </a:rPr>
                  <a:t>3</a:t>
                </a:r>
                <a:r>
                  <a:rPr lang="zh-TW" altLang="en-US" sz="3200" dirty="0" smtClean="0">
                    <a:solidFill>
                      <a:srgbClr val="FFFF00"/>
                    </a:solidFill>
                    <a:latin typeface="標楷體" pitchFamily="65" charset="-120"/>
                    <a:ea typeface="標楷體" pitchFamily="65" charset="-120"/>
                  </a:rPr>
                  <a:t>倍</a:t>
                </a:r>
                <a:r>
                  <a:rPr lang="zh-TW" altLang="en-US" sz="3200" dirty="0">
                    <a:solidFill>
                      <a:srgbClr val="FFFF00"/>
                    </a:solidFill>
                    <a:latin typeface="標楷體" pitchFamily="65" charset="-120"/>
                    <a:ea typeface="標楷體" pitchFamily="65" charset="-120"/>
                  </a:rPr>
                  <a:t>的人</a:t>
                </a:r>
              </a:p>
            </p:txBody>
          </p:sp>
        </p:gr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 presetClass="entr" presetSubtype="1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blinds(horizontal)">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linds(horizontal)">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blinds(horizontal)">
                                      <p:cBhvr>
                                        <p:cTn id="24" dur="5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nodeType="click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blinds(horizontal)">
                                      <p:cBhvr>
                                        <p:cTn id="29" dur="500"/>
                                        <p:tgtEl>
                                          <p:spTgt spid="9"/>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48134"/>
                                        </p:tgtEl>
                                        <p:attrNameLst>
                                          <p:attrName>style.visibility</p:attrName>
                                        </p:attrNameLst>
                                      </p:cBhvr>
                                      <p:to>
                                        <p:strVal val="visible"/>
                                      </p:to>
                                    </p:set>
                                    <p:animEffect transition="in" filter="fade">
                                      <p:cBhvr>
                                        <p:cTn id="34" dur="2000"/>
                                        <p:tgtEl>
                                          <p:spTgt spid="481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5" descr="free_holiday_fireworks_screensaver_28494"/>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6" name="投影片編號版面配置區 3"/>
          <p:cNvSpPr>
            <a:spLocks noGrp="1"/>
          </p:cNvSpPr>
          <p:nvPr>
            <p:ph type="sldNum" sz="quarter" idx="12"/>
          </p:nvPr>
        </p:nvSpPr>
        <p:spPr/>
        <p:txBody>
          <a:bodyPr/>
          <a:lstStyle/>
          <a:p>
            <a:pPr>
              <a:defRPr/>
            </a:pPr>
            <a:fld id="{2EB7DC0A-3049-4532-902E-D281D361AF46}" type="slidenum">
              <a:rPr lang="en-US" altLang="zh-TW"/>
              <a:pPr>
                <a:defRPr/>
              </a:pPr>
              <a:t>46</a:t>
            </a:fld>
            <a:endParaRPr lang="en-US" altLang="zh-TW"/>
          </a:p>
        </p:txBody>
      </p:sp>
      <p:sp>
        <p:nvSpPr>
          <p:cNvPr id="241667" name="標題 1"/>
          <p:cNvSpPr>
            <a:spLocks noGrp="1"/>
          </p:cNvSpPr>
          <p:nvPr>
            <p:ph type="title" idx="4294967295"/>
          </p:nvPr>
        </p:nvSpPr>
        <p:spPr>
          <a:xfrm>
            <a:off x="0" y="764704"/>
            <a:ext cx="9144000" cy="1800225"/>
          </a:xfrm>
          <a:solidFill>
            <a:schemeClr val="bg1"/>
          </a:solidFill>
        </p:spPr>
        <p:txBody>
          <a:bodyPr>
            <a:normAutofit fontScale="90000"/>
          </a:bodyPr>
          <a:lstStyle/>
          <a:p>
            <a:pPr algn="ctr" eaLnBrk="1" fontAlgn="auto" hangingPunct="1">
              <a:spcAft>
                <a:spcPts val="0"/>
              </a:spcAft>
              <a:defRPr/>
            </a:pPr>
            <a:r>
              <a:rPr lang="en-US" altLang="zh-TW" sz="6000" b="1" dirty="0" smtClean="0">
                <a:solidFill>
                  <a:srgbClr val="FF0000"/>
                </a:solidFill>
                <a:latin typeface="華康中特圓體" pitchFamily="49" charset="-120"/>
                <a:ea typeface="華康中特圓體" pitchFamily="49" charset="-120"/>
              </a:rPr>
              <a:t>3/17</a:t>
            </a:r>
            <a:r>
              <a:rPr lang="zh-TW" altLang="en-US" sz="6000" dirty="0" smtClean="0">
                <a:solidFill>
                  <a:srgbClr val="000000"/>
                </a:solidFill>
                <a:latin typeface="華康秀風體W3" pitchFamily="65" charset="-120"/>
                <a:ea typeface="華康秀風體W3" pitchFamily="65" charset="-120"/>
              </a:rPr>
              <a:t>第一</a:t>
            </a:r>
            <a:r>
              <a:rPr lang="zh-TW" altLang="en-US" sz="6000" dirty="0">
                <a:solidFill>
                  <a:srgbClr val="000000"/>
                </a:solidFill>
                <a:latin typeface="華康秀風體W3" pitchFamily="65" charset="-120"/>
                <a:ea typeface="華康秀風體W3" pitchFamily="65" charset="-120"/>
              </a:rPr>
              <a:t>階段篩選</a:t>
            </a:r>
            <a:br>
              <a:rPr lang="zh-TW" altLang="en-US" sz="6000" dirty="0">
                <a:solidFill>
                  <a:srgbClr val="000000"/>
                </a:solidFill>
                <a:latin typeface="華康秀風體W3" pitchFamily="65" charset="-120"/>
                <a:ea typeface="華康秀風體W3" pitchFamily="65" charset="-120"/>
              </a:rPr>
            </a:br>
            <a:r>
              <a:rPr lang="zh-TW" altLang="en-US" sz="6000" dirty="0">
                <a:solidFill>
                  <a:srgbClr val="000000"/>
                </a:solidFill>
                <a:latin typeface="華康秀風體W3" pitchFamily="65" charset="-120"/>
                <a:ea typeface="華康秀風體W3" pitchFamily="65" charset="-120"/>
              </a:rPr>
              <a:t>結果公佈</a:t>
            </a:r>
          </a:p>
        </p:txBody>
      </p:sp>
      <p:pic>
        <p:nvPicPr>
          <p:cNvPr id="5" name="圖片 4" descr="0.gif"/>
          <p:cNvPicPr>
            <a:picLocks noChangeAspect="1"/>
          </p:cNvPicPr>
          <p:nvPr/>
        </p:nvPicPr>
        <p:blipFill>
          <a:blip r:embed="rId3" cstate="print">
            <a:clrChange>
              <a:clrFrom>
                <a:srgbClr val="FFFFFF"/>
              </a:clrFrom>
              <a:clrTo>
                <a:srgbClr val="FFFFFF">
                  <a:alpha val="0"/>
                </a:srgbClr>
              </a:clrTo>
            </a:clrChange>
          </a:blip>
          <a:stretch>
            <a:fillRect/>
          </a:stretch>
        </p:blipFill>
        <p:spPr>
          <a:xfrm>
            <a:off x="827584" y="3356992"/>
            <a:ext cx="3174677" cy="317467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7" name="圖片 6" descr="858b900d4ff4ef976513b2754de4bd22.jpg"/>
          <p:cNvPicPr>
            <a:picLocks noChangeAspect="1"/>
          </p:cNvPicPr>
          <p:nvPr/>
        </p:nvPicPr>
        <p:blipFill>
          <a:blip r:embed="rId4" cstate="print">
            <a:clrChange>
              <a:clrFrom>
                <a:srgbClr val="FFFFFF"/>
              </a:clrFrom>
              <a:clrTo>
                <a:srgbClr val="FFFFFF">
                  <a:alpha val="0"/>
                </a:srgbClr>
              </a:clrTo>
            </a:clrChange>
          </a:blip>
          <a:stretch>
            <a:fillRect/>
          </a:stretch>
        </p:blipFill>
        <p:spPr>
          <a:xfrm>
            <a:off x="5220072" y="3284984"/>
            <a:ext cx="3024336" cy="3024336"/>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41667"/>
                                        </p:tgtEl>
                                        <p:attrNameLst>
                                          <p:attrName>style.visibility</p:attrName>
                                        </p:attrNameLst>
                                      </p:cBhvr>
                                      <p:to>
                                        <p:strVal val="visible"/>
                                      </p:to>
                                    </p:set>
                                    <p:anim calcmode="lin" valueType="num">
                                      <p:cBhvr additive="base">
                                        <p:cTn id="7" dur="500" fill="hold"/>
                                        <p:tgtEl>
                                          <p:spTgt spid="241667"/>
                                        </p:tgtEl>
                                        <p:attrNameLst>
                                          <p:attrName>ppt_x</p:attrName>
                                        </p:attrNameLst>
                                      </p:cBhvr>
                                      <p:tavLst>
                                        <p:tav tm="0">
                                          <p:val>
                                            <p:strVal val="#ppt_x"/>
                                          </p:val>
                                        </p:tav>
                                        <p:tav tm="100000">
                                          <p:val>
                                            <p:strVal val="#ppt_x"/>
                                          </p:val>
                                        </p:tav>
                                      </p:tavLst>
                                    </p:anim>
                                    <p:anim calcmode="lin" valueType="num">
                                      <p:cBhvr additive="base">
                                        <p:cTn id="8" dur="500" fill="hold"/>
                                        <p:tgtEl>
                                          <p:spTgt spid="24166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16" fill="hold" grpId="0" nodeType="clickEffect">
                                  <p:stCondLst>
                                    <p:cond delay="0"/>
                                  </p:stCondLst>
                                  <p:childTnLst>
                                    <p:set>
                                      <p:cBhvr>
                                        <p:cTn id="12" dur="1" fill="hold">
                                          <p:stCondLst>
                                            <p:cond delay="0"/>
                                          </p:stCondLst>
                                        </p:cTn>
                                        <p:tgtEl>
                                          <p:spTgt spid="241667"/>
                                        </p:tgtEl>
                                        <p:attrNameLst>
                                          <p:attrName>style.visibility</p:attrName>
                                        </p:attrNameLst>
                                      </p:cBhvr>
                                      <p:to>
                                        <p:strVal val="visible"/>
                                      </p:to>
                                    </p:set>
                                    <p:animEffect transition="in" filter="box(in)">
                                      <p:cBhvr>
                                        <p:cTn id="13" dur="500"/>
                                        <p:tgtEl>
                                          <p:spTgt spid="241667"/>
                                        </p:tgtEl>
                                      </p:cBhvr>
                                    </p:animEffect>
                                  </p:childTnLst>
                                </p:cTn>
                              </p:par>
                            </p:childTnLst>
                          </p:cTn>
                        </p:par>
                      </p:childTnLst>
                    </p:cTn>
                  </p:par>
                  <p:par>
                    <p:cTn id="14" fill="hold">
                      <p:stCondLst>
                        <p:cond delay="indefinite"/>
                      </p:stCondLst>
                      <p:childTnLst>
                        <p:par>
                          <p:cTn id="15" fill="hold">
                            <p:stCondLst>
                              <p:cond delay="0"/>
                            </p:stCondLst>
                            <p:childTnLst>
                              <p:par>
                                <p:cTn id="16" presetID="4" presetClass="entr" presetSubtype="16"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ox(in)">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4" presetClass="entr" presetSubtype="16"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box(in)">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1667"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title"/>
          </p:nvPr>
        </p:nvSpPr>
        <p:spPr>
          <a:xfrm>
            <a:off x="395536" y="-171400"/>
            <a:ext cx="8496944" cy="1368152"/>
          </a:xfrm>
        </p:spPr>
        <p:txBody>
          <a:bodyPr>
            <a:normAutofit/>
          </a:bodyPr>
          <a:lstStyle/>
          <a:p>
            <a:pPr>
              <a:defRPr/>
            </a:pPr>
            <a:r>
              <a:rPr lang="zh-TW" altLang="en-US" b="1" dirty="0">
                <a:solidFill>
                  <a:srgbClr val="FFFF00"/>
                </a:solidFill>
                <a:latin typeface="華康POP1體W7(P)" pitchFamily="82" charset="-120"/>
                <a:ea typeface="華康POP1體W7(P)" pitchFamily="82" charset="-120"/>
              </a:rPr>
              <a:t>第二階段指定項目甄試常見形式</a:t>
            </a:r>
          </a:p>
        </p:txBody>
      </p:sp>
      <p:sp>
        <p:nvSpPr>
          <p:cNvPr id="73732" name="Rectangle 3"/>
          <p:cNvSpPr>
            <a:spLocks noGrp="1" noChangeArrowheads="1"/>
          </p:cNvSpPr>
          <p:nvPr>
            <p:ph idx="1"/>
          </p:nvPr>
        </p:nvSpPr>
        <p:spPr>
          <a:xfrm>
            <a:off x="395536" y="1268760"/>
            <a:ext cx="4896544" cy="5328592"/>
          </a:xfrm>
        </p:spPr>
        <p:txBody>
          <a:bodyPr>
            <a:noAutofit/>
          </a:bodyPr>
          <a:lstStyle/>
          <a:p>
            <a:pPr eaLnBrk="1" hangingPunct="1"/>
            <a:r>
              <a:rPr lang="zh-TW" altLang="en-US" sz="3600" dirty="0" smtClean="0">
                <a:latin typeface="華康中特圓體" pitchFamily="49" charset="-120"/>
                <a:ea typeface="華康中特圓體" pitchFamily="49" charset="-120"/>
              </a:rPr>
              <a:t>採計部分學測成績</a:t>
            </a:r>
          </a:p>
          <a:p>
            <a:pPr eaLnBrk="1" hangingPunct="1"/>
            <a:r>
              <a:rPr lang="zh-TW" altLang="en-US" sz="3600" dirty="0" smtClean="0">
                <a:latin typeface="華康中特圓體" pitchFamily="49" charset="-120"/>
                <a:ea typeface="華康中特圓體" pitchFamily="49" charset="-120"/>
              </a:rPr>
              <a:t>備審（審查）資料</a:t>
            </a:r>
          </a:p>
          <a:p>
            <a:pPr eaLnBrk="1" hangingPunct="1"/>
            <a:r>
              <a:rPr lang="zh-TW" altLang="en-US" sz="3600" dirty="0" smtClean="0">
                <a:latin typeface="華康中特圓體" pitchFamily="49" charset="-120"/>
                <a:ea typeface="華康中特圓體" pitchFamily="49" charset="-120"/>
              </a:rPr>
              <a:t>加考專業科目筆試</a:t>
            </a:r>
          </a:p>
          <a:p>
            <a:pPr eaLnBrk="1" hangingPunct="1"/>
            <a:r>
              <a:rPr lang="zh-TW" altLang="en-US" sz="3600" dirty="0" smtClean="0">
                <a:latin typeface="華康中特圓體" pitchFamily="49" charset="-120"/>
                <a:ea typeface="華康中特圓體" pitchFamily="49" charset="-120"/>
              </a:rPr>
              <a:t>小論文</a:t>
            </a:r>
          </a:p>
          <a:p>
            <a:pPr eaLnBrk="1" hangingPunct="1"/>
            <a:r>
              <a:rPr lang="zh-TW" altLang="en-US" sz="3600" dirty="0" smtClean="0">
                <a:latin typeface="華康中特圓體" pitchFamily="49" charset="-120"/>
                <a:ea typeface="華康中特圓體" pitchFamily="49" charset="-120"/>
              </a:rPr>
              <a:t>術科考試</a:t>
            </a:r>
          </a:p>
          <a:p>
            <a:pPr eaLnBrk="1" hangingPunct="1"/>
            <a:r>
              <a:rPr lang="zh-TW" altLang="en-US" sz="3600" dirty="0" smtClean="0">
                <a:latin typeface="華康中特圓體" pitchFamily="49" charset="-120"/>
                <a:ea typeface="華康中特圓體" pitchFamily="49" charset="-120"/>
              </a:rPr>
              <a:t>面試（口試）</a:t>
            </a:r>
          </a:p>
          <a:p>
            <a:pPr eaLnBrk="1" hangingPunct="1"/>
            <a:r>
              <a:rPr lang="zh-TW" altLang="en-US" sz="3600" dirty="0" smtClean="0">
                <a:latin typeface="華康中特圓體" pitchFamily="49" charset="-120"/>
                <a:ea typeface="華康中特圓體" pitchFamily="49" charset="-120"/>
              </a:rPr>
              <a:t>團體面試</a:t>
            </a:r>
            <a:r>
              <a:rPr lang="en-US" altLang="zh-TW" sz="3600" dirty="0" smtClean="0">
                <a:latin typeface="華康中特圓體" pitchFamily="49" charset="-120"/>
                <a:ea typeface="華康中特圓體" pitchFamily="49" charset="-120"/>
              </a:rPr>
              <a:t>(</a:t>
            </a:r>
            <a:r>
              <a:rPr lang="zh-TW" altLang="en-US" sz="3600" dirty="0" smtClean="0">
                <a:latin typeface="華康中特圓體" pitchFamily="49" charset="-120"/>
                <a:ea typeface="華康中特圓體" pitchFamily="49" charset="-120"/>
              </a:rPr>
              <a:t>座談</a:t>
            </a:r>
            <a:r>
              <a:rPr lang="en-US" altLang="zh-TW" sz="3600" dirty="0" smtClean="0">
                <a:latin typeface="華康中特圓體" pitchFamily="49" charset="-120"/>
                <a:ea typeface="華康中特圓體" pitchFamily="49" charset="-120"/>
              </a:rPr>
              <a:t>)</a:t>
            </a:r>
          </a:p>
        </p:txBody>
      </p:sp>
      <p:sp>
        <p:nvSpPr>
          <p:cNvPr id="6" name="投影片編號版面配置區 5"/>
          <p:cNvSpPr>
            <a:spLocks noGrp="1"/>
          </p:cNvSpPr>
          <p:nvPr>
            <p:ph type="sldNum" sz="quarter" idx="12"/>
          </p:nvPr>
        </p:nvSpPr>
        <p:spPr/>
        <p:txBody>
          <a:bodyPr/>
          <a:lstStyle/>
          <a:p>
            <a:pPr>
              <a:defRPr/>
            </a:pPr>
            <a:fld id="{5E2D5F56-E0CA-4525-A5BD-4EED6C9B7743}" type="slidenum">
              <a:rPr lang="en-US" altLang="zh-TW"/>
              <a:pPr>
                <a:defRPr/>
              </a:pPr>
              <a:t>47</a:t>
            </a:fld>
            <a:endParaRPr lang="en-US" altLang="zh-TW"/>
          </a:p>
        </p:txBody>
      </p:sp>
      <p:pic>
        <p:nvPicPr>
          <p:cNvPr id="2050" name="Picture 2" descr="http://blog.tutorabc.com/blog/wp-content/uploads/2014/11/iStock_000015766500Large.jpg"/>
          <p:cNvPicPr>
            <a:picLocks noChangeAspect="1" noChangeArrowheads="1"/>
          </p:cNvPicPr>
          <p:nvPr/>
        </p:nvPicPr>
        <p:blipFill>
          <a:blip r:embed="rId2" cstate="print"/>
          <a:srcRect/>
          <a:stretch>
            <a:fillRect/>
          </a:stretch>
        </p:blipFill>
        <p:spPr bwMode="auto">
          <a:xfrm>
            <a:off x="5580112" y="4005064"/>
            <a:ext cx="3344347" cy="2492033"/>
          </a:xfrm>
          <a:prstGeom prst="rect">
            <a:avLst/>
          </a:prstGeom>
          <a:noFill/>
        </p:spPr>
      </p:pic>
      <p:pic>
        <p:nvPicPr>
          <p:cNvPr id="2052" name="Picture 4" descr="http://news.xinhuanet.com/overseas/2013-06/17/124862721_11n.jpg"/>
          <p:cNvPicPr>
            <a:picLocks noChangeAspect="1" noChangeArrowheads="1"/>
          </p:cNvPicPr>
          <p:nvPr/>
        </p:nvPicPr>
        <p:blipFill>
          <a:blip r:embed="rId3" cstate="print"/>
          <a:srcRect/>
          <a:stretch>
            <a:fillRect/>
          </a:stretch>
        </p:blipFill>
        <p:spPr bwMode="auto">
          <a:xfrm>
            <a:off x="6012160" y="1052736"/>
            <a:ext cx="2283040" cy="2636912"/>
          </a:xfrm>
          <a:prstGeom prst="rect">
            <a:avLst/>
          </a:prstGeom>
          <a:noFill/>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539552" y="116632"/>
            <a:ext cx="8242146" cy="990600"/>
          </a:xfrm>
        </p:spPr>
        <p:txBody>
          <a:bodyPr>
            <a:normAutofit/>
          </a:bodyPr>
          <a:lstStyle/>
          <a:p>
            <a:r>
              <a:rPr lang="zh-TW" altLang="en-US" b="1" dirty="0" smtClean="0">
                <a:solidFill>
                  <a:srgbClr val="FFFF00"/>
                </a:solidFill>
                <a:latin typeface="標楷體" pitchFamily="65" charset="-120"/>
                <a:ea typeface="標楷體" pitchFamily="65" charset="-120"/>
              </a:rPr>
              <a:t>從指定項目甄試重點看</a:t>
            </a:r>
            <a:r>
              <a:rPr lang="zh-TW" altLang="en-US" b="1" dirty="0">
                <a:solidFill>
                  <a:srgbClr val="FFFF00"/>
                </a:solidFill>
                <a:latin typeface="標楷體" pitchFamily="65" charset="-120"/>
                <a:ea typeface="標楷體" pitchFamily="65" charset="-120"/>
              </a:rPr>
              <a:t>高中</a:t>
            </a:r>
            <a:r>
              <a:rPr lang="zh-TW" altLang="en-US" b="1" dirty="0" smtClean="0">
                <a:solidFill>
                  <a:srgbClr val="FFFF00"/>
                </a:solidFill>
                <a:latin typeface="標楷體" pitchFamily="65" charset="-120"/>
                <a:ea typeface="標楷體" pitchFamily="65" charset="-120"/>
              </a:rPr>
              <a:t>學習</a:t>
            </a:r>
            <a:endParaRPr lang="zh-TW" altLang="en-US" sz="3200" dirty="0">
              <a:solidFill>
                <a:srgbClr val="FFFF00"/>
              </a:solidFill>
              <a:latin typeface="標楷體" pitchFamily="65" charset="-120"/>
              <a:ea typeface="標楷體" pitchFamily="65" charset="-120"/>
            </a:endParaRPr>
          </a:p>
        </p:txBody>
      </p:sp>
      <p:grpSp>
        <p:nvGrpSpPr>
          <p:cNvPr id="12" name="群組 11"/>
          <p:cNvGrpSpPr/>
          <p:nvPr/>
        </p:nvGrpSpPr>
        <p:grpSpPr>
          <a:xfrm>
            <a:off x="755576" y="1546732"/>
            <a:ext cx="8136904" cy="4718812"/>
            <a:chOff x="755576" y="1546732"/>
            <a:chExt cx="8136904" cy="4718812"/>
          </a:xfrm>
        </p:grpSpPr>
        <p:sp>
          <p:nvSpPr>
            <p:cNvPr id="4" name="Text Box 3"/>
            <p:cNvSpPr txBox="1">
              <a:spLocks noChangeArrowheads="1"/>
            </p:cNvSpPr>
            <p:nvPr/>
          </p:nvSpPr>
          <p:spPr bwMode="auto">
            <a:xfrm>
              <a:off x="756664" y="3592365"/>
              <a:ext cx="3455296" cy="1107996"/>
            </a:xfrm>
            <a:prstGeom prst="rect">
              <a:avLst/>
            </a:prstGeom>
            <a:gradFill flip="none" rotWithShape="1">
              <a:gsLst>
                <a:gs pos="0">
                  <a:schemeClr val="accent2">
                    <a:lumMod val="60000"/>
                    <a:lumOff val="40000"/>
                    <a:tint val="66000"/>
                    <a:satMod val="160000"/>
                  </a:schemeClr>
                </a:gs>
                <a:gs pos="50000">
                  <a:schemeClr val="accent2">
                    <a:lumMod val="60000"/>
                    <a:lumOff val="40000"/>
                    <a:tint val="44500"/>
                    <a:satMod val="160000"/>
                  </a:schemeClr>
                </a:gs>
                <a:gs pos="100000">
                  <a:schemeClr val="accent2">
                    <a:lumMod val="60000"/>
                    <a:lumOff val="40000"/>
                    <a:tint val="23500"/>
                    <a:satMod val="160000"/>
                  </a:schemeClr>
                </a:gs>
              </a:gsLst>
              <a:lin ang="2700000" scaled="1"/>
              <a:tileRect/>
            </a:gradFill>
            <a:ln w="19050">
              <a:noFill/>
              <a:miter lim="800000"/>
              <a:headEnd/>
              <a:tailEnd/>
            </a:ln>
            <a:effectLst>
              <a:glow rad="228600">
                <a:schemeClr val="accent2">
                  <a:satMod val="175000"/>
                  <a:alpha val="40000"/>
                </a:schemeClr>
              </a:glow>
            </a:effectLst>
            <a:scene3d>
              <a:camera prst="orthographicFront"/>
              <a:lightRig rig="threePt" dir="t"/>
            </a:scene3d>
            <a:sp3d>
              <a:bevelT/>
            </a:sp3d>
          </p:spPr>
          <p:txBody>
            <a:bodyPr wrap="square">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spcBef>
                  <a:spcPts val="1200"/>
                </a:spcBef>
              </a:pPr>
              <a:r>
                <a:rPr lang="zh-TW" altLang="en-US" sz="2800" dirty="0">
                  <a:solidFill>
                    <a:srgbClr val="0000FF"/>
                  </a:solidFill>
                  <a:latin typeface="華康POP1體W7(P)" pitchFamily="82" charset="-120"/>
                  <a:ea typeface="華康POP1體W7(P)" pitchFamily="82" charset="-120"/>
                </a:rPr>
                <a:t>筆試、小論文</a:t>
              </a:r>
              <a:r>
                <a:rPr lang="zh-TW" altLang="en-US" dirty="0">
                  <a:latin typeface="華康POP1體W7(P)" pitchFamily="82" charset="-120"/>
                  <a:ea typeface="華康POP1體W7(P)" pitchFamily="82" charset="-120"/>
                </a:rPr>
                <a:t>、</a:t>
              </a:r>
            </a:p>
            <a:p>
              <a:pPr algn="ctr" eaLnBrk="1" hangingPunct="1">
                <a:spcBef>
                  <a:spcPts val="1200"/>
                </a:spcBef>
              </a:pPr>
              <a:r>
                <a:rPr lang="zh-TW" altLang="en-US" sz="2800" dirty="0">
                  <a:solidFill>
                    <a:srgbClr val="0000FF"/>
                  </a:solidFill>
                  <a:latin typeface="華康POP1體W7(P)" pitchFamily="82" charset="-120"/>
                  <a:ea typeface="華康POP1體W7(P)" pitchFamily="82" charset="-120"/>
                </a:rPr>
                <a:t>實驗、實作</a:t>
              </a:r>
            </a:p>
          </p:txBody>
        </p:sp>
        <p:sp>
          <p:nvSpPr>
            <p:cNvPr id="5" name="AutoShape 4"/>
            <p:cNvSpPr>
              <a:spLocks noChangeArrowheads="1"/>
            </p:cNvSpPr>
            <p:nvPr/>
          </p:nvSpPr>
          <p:spPr bwMode="auto">
            <a:xfrm>
              <a:off x="5076056" y="3789040"/>
              <a:ext cx="3323492" cy="914880"/>
            </a:xfrm>
            <a:prstGeom prst="wedgeRectCallout">
              <a:avLst>
                <a:gd name="adj1" fmla="val -73500"/>
                <a:gd name="adj2" fmla="val -25394"/>
              </a:avLst>
            </a:prstGeom>
            <a:gradFill flip="none" rotWithShape="1">
              <a:gsLst>
                <a:gs pos="0">
                  <a:schemeClr val="accent2">
                    <a:lumMod val="60000"/>
                    <a:lumOff val="40000"/>
                    <a:tint val="66000"/>
                    <a:satMod val="160000"/>
                  </a:schemeClr>
                </a:gs>
                <a:gs pos="50000">
                  <a:schemeClr val="accent2">
                    <a:lumMod val="60000"/>
                    <a:lumOff val="40000"/>
                    <a:tint val="44500"/>
                    <a:satMod val="160000"/>
                  </a:schemeClr>
                </a:gs>
                <a:gs pos="100000">
                  <a:schemeClr val="accent2">
                    <a:lumMod val="60000"/>
                    <a:lumOff val="40000"/>
                    <a:tint val="23500"/>
                    <a:satMod val="160000"/>
                  </a:schemeClr>
                </a:gs>
              </a:gsLst>
              <a:lin ang="2700000" scaled="1"/>
              <a:tileRect/>
            </a:gradFill>
            <a:ln w="12700" cap="sq">
              <a:noFill/>
              <a:miter lim="800000"/>
              <a:headEnd type="none" w="sm" len="sm"/>
              <a:tailEnd type="none" w="sm" len="sm"/>
            </a:ln>
            <a:effectLst>
              <a:glow rad="139700">
                <a:schemeClr val="accent2">
                  <a:satMod val="175000"/>
                  <a:alpha val="40000"/>
                </a:schemeClr>
              </a:glow>
              <a:softEdge rad="635000"/>
            </a:effectLst>
            <a:scene3d>
              <a:camera prst="orthographicFront"/>
              <a:lightRig rig="threePt" dir="t"/>
            </a:scene3d>
            <a:sp3d>
              <a:bevelT/>
            </a:sp3d>
          </p:spPr>
          <p:txBody>
            <a:bodyPr anchor="ctr" anchorCtr="1"/>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r>
                <a:rPr kumimoji="0" lang="zh-TW" altLang="en-US" sz="3200" dirty="0" smtClean="0">
                  <a:solidFill>
                    <a:srgbClr val="1308EA"/>
                  </a:solidFill>
                  <a:latin typeface="華康POP1體W7(P)" pitchFamily="82" charset="-120"/>
                  <a:ea typeface="華康POP1體W7(P)" pitchFamily="82" charset="-120"/>
                </a:rPr>
                <a:t>筆試及</a:t>
              </a:r>
              <a:r>
                <a:rPr kumimoji="0" lang="zh-TW" altLang="en-US" sz="3200" dirty="0">
                  <a:solidFill>
                    <a:srgbClr val="1308EA"/>
                  </a:solidFill>
                  <a:latin typeface="華康POP1體W7(P)" pitchFamily="82" charset="-120"/>
                  <a:ea typeface="華康POP1體W7(P)" pitchFamily="82" charset="-120"/>
                </a:rPr>
                <a:t>操作能力</a:t>
              </a:r>
            </a:p>
          </p:txBody>
        </p:sp>
        <p:sp>
          <p:nvSpPr>
            <p:cNvPr id="6" name="Text Box 5"/>
            <p:cNvSpPr txBox="1">
              <a:spLocks noChangeArrowheads="1"/>
            </p:cNvSpPr>
            <p:nvPr/>
          </p:nvSpPr>
          <p:spPr bwMode="auto">
            <a:xfrm>
              <a:off x="755576" y="5301208"/>
              <a:ext cx="3455296" cy="714534"/>
            </a:xfrm>
            <a:prstGeom prst="rect">
              <a:avLst/>
            </a:prstGeom>
            <a:gradFill flip="none" rotWithShape="1">
              <a:gsLst>
                <a:gs pos="0">
                  <a:srgbClr val="75FD6B">
                    <a:tint val="66000"/>
                    <a:satMod val="160000"/>
                  </a:srgbClr>
                </a:gs>
                <a:gs pos="50000">
                  <a:srgbClr val="75FD6B">
                    <a:tint val="44500"/>
                    <a:satMod val="160000"/>
                  </a:srgbClr>
                </a:gs>
                <a:gs pos="100000">
                  <a:srgbClr val="75FD6B">
                    <a:tint val="23500"/>
                    <a:satMod val="160000"/>
                  </a:srgbClr>
                </a:gs>
              </a:gsLst>
              <a:lin ang="2700000" scaled="1"/>
              <a:tileRect/>
            </a:gradFill>
            <a:ln w="19050">
              <a:noFill/>
              <a:miter lim="800000"/>
              <a:headEnd/>
              <a:tailEnd/>
            </a:ln>
            <a:effectLst>
              <a:glow rad="228600">
                <a:schemeClr val="accent1">
                  <a:satMod val="175000"/>
                  <a:alpha val="40000"/>
                </a:schemeClr>
              </a:glow>
            </a:effectLst>
            <a:scene3d>
              <a:camera prst="orthographicFront"/>
              <a:lightRig rig="threePt" dir="t"/>
            </a:scene3d>
            <a:sp3d>
              <a:bevelT/>
            </a:sp3d>
          </p:spPr>
          <p:txBody>
            <a:bodyPr wrap="square">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r>
                <a:rPr lang="zh-TW" altLang="en-US" sz="2800" dirty="0">
                  <a:solidFill>
                    <a:srgbClr val="0000FF"/>
                  </a:solidFill>
                  <a:latin typeface="華康POP1體W7(P)" pitchFamily="82" charset="-120"/>
                  <a:ea typeface="華康POP1體W7(P)" pitchFamily="82" charset="-120"/>
                </a:rPr>
                <a:t>個別面試、團體面試</a:t>
              </a:r>
            </a:p>
          </p:txBody>
        </p:sp>
        <p:sp>
          <p:nvSpPr>
            <p:cNvPr id="7" name="Text Box 6"/>
            <p:cNvSpPr txBox="1">
              <a:spLocks noChangeArrowheads="1"/>
            </p:cNvSpPr>
            <p:nvPr/>
          </p:nvSpPr>
          <p:spPr bwMode="auto">
            <a:xfrm>
              <a:off x="755576" y="1546732"/>
              <a:ext cx="3456384" cy="1569660"/>
            </a:xfrm>
            <a:prstGeom prst="rect">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w="19050">
              <a:noFill/>
              <a:miter lim="800000"/>
              <a:headEnd/>
              <a:tailEnd/>
            </a:ln>
            <a:effectLst>
              <a:glow rad="228600">
                <a:schemeClr val="accent6">
                  <a:satMod val="175000"/>
                  <a:alpha val="40000"/>
                </a:schemeClr>
              </a:glow>
            </a:effectLst>
            <a:scene3d>
              <a:camera prst="orthographicFront"/>
              <a:lightRig rig="threePt" dir="t"/>
            </a:scene3d>
            <a:sp3d>
              <a:bevelT/>
            </a:sp3d>
          </p:spPr>
          <p:txBody>
            <a:bodyPr wrap="square">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spcBef>
                  <a:spcPts val="1200"/>
                </a:spcBef>
              </a:pPr>
              <a:r>
                <a:rPr lang="zh-TW" altLang="en-US" sz="2800" dirty="0">
                  <a:solidFill>
                    <a:srgbClr val="0000FF"/>
                  </a:solidFill>
                  <a:latin typeface="華康POP1體W7(P)" pitchFamily="82" charset="-120"/>
                  <a:ea typeface="華康POP1體W7(P)" pitchFamily="82" charset="-120"/>
                </a:rPr>
                <a:t>資料審查</a:t>
              </a:r>
            </a:p>
            <a:p>
              <a:pPr algn="ctr" eaLnBrk="1" hangingPunct="1">
                <a:spcBef>
                  <a:spcPts val="1200"/>
                </a:spcBef>
              </a:pPr>
              <a:r>
                <a:rPr lang="zh-TW" altLang="en-US" sz="2400" dirty="0">
                  <a:solidFill>
                    <a:srgbClr val="0000FF"/>
                  </a:solidFill>
                  <a:latin typeface="華康POP1體W7(P)" pitchFamily="82" charset="-120"/>
                  <a:ea typeface="華康POP1體W7(P)" pitchFamily="82" charset="-120"/>
                </a:rPr>
                <a:t>  成績、競賽、語言檢定</a:t>
              </a:r>
            </a:p>
            <a:p>
              <a:pPr algn="ctr" eaLnBrk="1" hangingPunct="1">
                <a:spcBef>
                  <a:spcPts val="1200"/>
                </a:spcBef>
              </a:pPr>
              <a:r>
                <a:rPr lang="zh-TW" altLang="en-US" sz="2400" dirty="0">
                  <a:solidFill>
                    <a:srgbClr val="0000FF"/>
                  </a:solidFill>
                  <a:latin typeface="華康POP1體W7(P)" pitchFamily="82" charset="-120"/>
                  <a:ea typeface="華康POP1體W7(P)" pitchFamily="82" charset="-120"/>
                </a:rPr>
                <a:t>作品、証書</a:t>
              </a:r>
              <a:r>
                <a:rPr lang="en-US" altLang="zh-TW" sz="2400" dirty="0">
                  <a:solidFill>
                    <a:srgbClr val="0000FF"/>
                  </a:solidFill>
                  <a:latin typeface="華康POP1體W7(P)" pitchFamily="82" charset="-120"/>
                  <a:ea typeface="華康POP1體W7(P)" pitchFamily="82" charset="-120"/>
                </a:rPr>
                <a:t>…..</a:t>
              </a:r>
              <a:endParaRPr lang="zh-TW" altLang="en-US" sz="2400" dirty="0">
                <a:solidFill>
                  <a:srgbClr val="0000FF"/>
                </a:solidFill>
                <a:latin typeface="華康POP1體W7(P)" pitchFamily="82" charset="-120"/>
                <a:ea typeface="華康POP1體W7(P)" pitchFamily="82" charset="-120"/>
              </a:endParaRPr>
            </a:p>
          </p:txBody>
        </p:sp>
        <p:sp>
          <p:nvSpPr>
            <p:cNvPr id="8" name="AutoShape 7"/>
            <p:cNvSpPr>
              <a:spLocks noChangeArrowheads="1"/>
            </p:cNvSpPr>
            <p:nvPr/>
          </p:nvSpPr>
          <p:spPr bwMode="auto">
            <a:xfrm>
              <a:off x="5074968" y="5279765"/>
              <a:ext cx="3744416" cy="985779"/>
            </a:xfrm>
            <a:prstGeom prst="wedgeRectCallout">
              <a:avLst>
                <a:gd name="adj1" fmla="val -72398"/>
                <a:gd name="adj2" fmla="val -24477"/>
              </a:avLst>
            </a:prstGeom>
            <a:gradFill flip="none" rotWithShape="1">
              <a:gsLst>
                <a:gs pos="0">
                  <a:srgbClr val="75FD6B">
                    <a:tint val="66000"/>
                    <a:satMod val="160000"/>
                  </a:srgbClr>
                </a:gs>
                <a:gs pos="50000">
                  <a:srgbClr val="75FD6B">
                    <a:tint val="44500"/>
                    <a:satMod val="160000"/>
                  </a:srgbClr>
                </a:gs>
                <a:gs pos="100000">
                  <a:srgbClr val="75FD6B">
                    <a:tint val="23500"/>
                    <a:satMod val="160000"/>
                  </a:srgbClr>
                </a:gs>
              </a:gsLst>
              <a:lin ang="2700000" scaled="1"/>
              <a:tileRect/>
            </a:gradFill>
            <a:ln w="12700" cap="sq">
              <a:noFill/>
              <a:miter lim="800000"/>
              <a:headEnd type="none" w="sm" len="sm"/>
              <a:tailEnd type="none" w="sm" len="sm"/>
            </a:ln>
            <a:effectLst>
              <a:glow rad="139700">
                <a:schemeClr val="accent1">
                  <a:satMod val="175000"/>
                  <a:alpha val="40000"/>
                </a:schemeClr>
              </a:glow>
            </a:effectLst>
            <a:scene3d>
              <a:camera prst="orthographicFront"/>
              <a:lightRig rig="threePt" dir="t"/>
            </a:scene3d>
            <a:sp3d>
              <a:bevelT/>
            </a:sp3d>
          </p:spPr>
          <p:txBody>
            <a:bodyPr anchor="ctr" anchorCtr="1"/>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r>
                <a:rPr kumimoji="0" lang="zh-TW" altLang="en-US" sz="2800" dirty="0">
                  <a:solidFill>
                    <a:srgbClr val="1308EA"/>
                  </a:solidFill>
                  <a:latin typeface="華康POP1體W7(P)" pitchFamily="82" charset="-120"/>
                  <a:ea typeface="華康POP1體W7(P)" pitchFamily="82" charset="-120"/>
                </a:rPr>
                <a:t>口語表達與資料評估</a:t>
              </a:r>
            </a:p>
          </p:txBody>
        </p:sp>
        <p:sp>
          <p:nvSpPr>
            <p:cNvPr id="9" name="AutoShape 8"/>
            <p:cNvSpPr>
              <a:spLocks noChangeArrowheads="1"/>
            </p:cNvSpPr>
            <p:nvPr/>
          </p:nvSpPr>
          <p:spPr bwMode="auto">
            <a:xfrm>
              <a:off x="5076056" y="1844824"/>
              <a:ext cx="3816424" cy="985846"/>
            </a:xfrm>
            <a:prstGeom prst="wedgeRectCallout">
              <a:avLst>
                <a:gd name="adj1" fmla="val -72398"/>
                <a:gd name="adj2" fmla="val -30421"/>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w="12700" cap="sq">
              <a:noFill/>
              <a:miter lim="800000"/>
              <a:headEnd type="none" w="sm" len="sm"/>
              <a:tailEnd type="none" w="sm" len="sm"/>
            </a:ln>
            <a:effectLst>
              <a:glow rad="139700">
                <a:schemeClr val="accent6">
                  <a:satMod val="175000"/>
                  <a:alpha val="40000"/>
                </a:schemeClr>
              </a:glow>
            </a:effectLst>
            <a:scene3d>
              <a:camera prst="orthographicFront"/>
              <a:lightRig rig="threePt" dir="t"/>
            </a:scene3d>
            <a:sp3d>
              <a:bevelT/>
            </a:sp3d>
          </p:spPr>
          <p:txBody>
            <a:bodyPr anchor="ctr" anchorCtr="1"/>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r>
                <a:rPr kumimoji="0" lang="zh-TW" altLang="en-US" sz="3200" dirty="0">
                  <a:solidFill>
                    <a:srgbClr val="1308EA"/>
                  </a:solidFill>
                  <a:latin typeface="華康POP1體W7(P)" pitchFamily="82" charset="-120"/>
                  <a:ea typeface="華康POP1體W7(P)" pitchFamily="82" charset="-120"/>
                </a:rPr>
                <a:t>過往各種學習表現</a:t>
              </a:r>
            </a:p>
          </p:txBody>
        </p:sp>
      </p:grpSp>
      <p:sp>
        <p:nvSpPr>
          <p:cNvPr id="10" name="Rectangle 10"/>
          <p:cNvSpPr>
            <a:spLocks noChangeArrowheads="1"/>
          </p:cNvSpPr>
          <p:nvPr/>
        </p:nvSpPr>
        <p:spPr bwMode="auto">
          <a:xfrm>
            <a:off x="251520" y="4725144"/>
            <a:ext cx="8424936"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69900" indent="-469900">
              <a:defRPr kumimoji="1" sz="3000">
                <a:solidFill>
                  <a:srgbClr val="0000FF"/>
                </a:solidFill>
                <a:latin typeface="華康中圓體" pitchFamily="49" charset="-120"/>
                <a:ea typeface="新細明體" panose="02020500000000000000" pitchFamily="18" charset="-120"/>
              </a:defRPr>
            </a:lvl1pPr>
            <a:lvl2pPr marL="742950" indent="-285750">
              <a:defRPr kumimoji="1" sz="3000">
                <a:solidFill>
                  <a:srgbClr val="0000FF"/>
                </a:solidFill>
                <a:latin typeface="華康中圓體" pitchFamily="49" charset="-120"/>
                <a:ea typeface="新細明體" panose="02020500000000000000" pitchFamily="18" charset="-120"/>
              </a:defRPr>
            </a:lvl2pPr>
            <a:lvl3pPr marL="1143000" indent="-228600">
              <a:defRPr kumimoji="1" sz="3000">
                <a:solidFill>
                  <a:srgbClr val="0000FF"/>
                </a:solidFill>
                <a:latin typeface="華康中圓體" pitchFamily="49" charset="-120"/>
                <a:ea typeface="新細明體" panose="02020500000000000000" pitchFamily="18" charset="-120"/>
              </a:defRPr>
            </a:lvl3pPr>
            <a:lvl4pPr marL="1600200" indent="-228600">
              <a:defRPr kumimoji="1" sz="3000">
                <a:solidFill>
                  <a:srgbClr val="0000FF"/>
                </a:solidFill>
                <a:latin typeface="華康中圓體" pitchFamily="49" charset="-120"/>
                <a:ea typeface="新細明體" panose="02020500000000000000" pitchFamily="18" charset="-120"/>
              </a:defRPr>
            </a:lvl4pPr>
            <a:lvl5pPr marL="2057400" indent="-228600">
              <a:defRPr kumimoji="1" sz="3000">
                <a:solidFill>
                  <a:srgbClr val="0000FF"/>
                </a:solidFill>
                <a:latin typeface="華康中圓體" pitchFamily="49" charset="-120"/>
                <a:ea typeface="新細明體" panose="02020500000000000000" pitchFamily="18" charset="-120"/>
              </a:defRPr>
            </a:lvl5pPr>
            <a:lvl6pPr marL="2514600" indent="-228600" eaLnBrk="0" fontAlgn="base" hangingPunct="0">
              <a:spcBef>
                <a:spcPct val="0"/>
              </a:spcBef>
              <a:spcAft>
                <a:spcPct val="0"/>
              </a:spcAft>
              <a:defRPr kumimoji="1" sz="3000">
                <a:solidFill>
                  <a:srgbClr val="0000FF"/>
                </a:solidFill>
                <a:latin typeface="華康中圓體" pitchFamily="49" charset="-120"/>
                <a:ea typeface="新細明體" panose="02020500000000000000" pitchFamily="18" charset="-120"/>
              </a:defRPr>
            </a:lvl6pPr>
            <a:lvl7pPr marL="2971800" indent="-228600" eaLnBrk="0" fontAlgn="base" hangingPunct="0">
              <a:spcBef>
                <a:spcPct val="0"/>
              </a:spcBef>
              <a:spcAft>
                <a:spcPct val="0"/>
              </a:spcAft>
              <a:defRPr kumimoji="1" sz="3000">
                <a:solidFill>
                  <a:srgbClr val="0000FF"/>
                </a:solidFill>
                <a:latin typeface="華康中圓體" pitchFamily="49" charset="-120"/>
                <a:ea typeface="新細明體" panose="02020500000000000000" pitchFamily="18" charset="-120"/>
              </a:defRPr>
            </a:lvl7pPr>
            <a:lvl8pPr marL="3429000" indent="-228600" eaLnBrk="0" fontAlgn="base" hangingPunct="0">
              <a:spcBef>
                <a:spcPct val="0"/>
              </a:spcBef>
              <a:spcAft>
                <a:spcPct val="0"/>
              </a:spcAft>
              <a:defRPr kumimoji="1" sz="3000">
                <a:solidFill>
                  <a:srgbClr val="0000FF"/>
                </a:solidFill>
                <a:latin typeface="華康中圓體" pitchFamily="49" charset="-120"/>
                <a:ea typeface="新細明體" panose="02020500000000000000" pitchFamily="18" charset="-120"/>
              </a:defRPr>
            </a:lvl8pPr>
            <a:lvl9pPr marL="3886200" indent="-228600" eaLnBrk="0" fontAlgn="base" hangingPunct="0">
              <a:spcBef>
                <a:spcPct val="0"/>
              </a:spcBef>
              <a:spcAft>
                <a:spcPct val="0"/>
              </a:spcAft>
              <a:defRPr kumimoji="1" sz="3000">
                <a:solidFill>
                  <a:srgbClr val="0000FF"/>
                </a:solidFill>
                <a:latin typeface="華康中圓體" pitchFamily="49" charset="-120"/>
                <a:ea typeface="新細明體" panose="02020500000000000000" pitchFamily="18" charset="-120"/>
              </a:defRPr>
            </a:lvl9pPr>
          </a:lstStyle>
          <a:p>
            <a:pPr eaLnBrk="1" hangingPunct="1">
              <a:spcBef>
                <a:spcPct val="20000"/>
              </a:spcBef>
              <a:buClr>
                <a:schemeClr val="accent2"/>
              </a:buClr>
            </a:pPr>
            <a:endParaRPr lang="zh-TW" altLang="en-US" b="1" dirty="0">
              <a:solidFill>
                <a:srgbClr val="FFFF00"/>
              </a:solidFill>
              <a:latin typeface="華康POP1體W7(P)" pitchFamily="82" charset="-120"/>
              <a:ea typeface="華康POP1體W7(P)" pitchFamily="82" charset="-120"/>
            </a:endParaRPr>
          </a:p>
        </p:txBody>
      </p:sp>
    </p:spTree>
    <p:extLst>
      <p:ext uri="{BB962C8B-B14F-4D97-AF65-F5344CB8AC3E}">
        <p14:creationId xmlns:p14="http://schemas.microsoft.com/office/powerpoint/2010/main" val="182227642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圓形箭號 13"/>
          <p:cNvSpPr/>
          <p:nvPr/>
        </p:nvSpPr>
        <p:spPr>
          <a:xfrm rot="2652802">
            <a:off x="6034749" y="2107614"/>
            <a:ext cx="2285233" cy="2131257"/>
          </a:xfrm>
          <a:prstGeom prst="circularArrow">
            <a:avLst>
              <a:gd name="adj1" fmla="val 1986"/>
              <a:gd name="adj2" fmla="val 237897"/>
              <a:gd name="adj3" fmla="val 21206970"/>
              <a:gd name="adj4" fmla="val 14195889"/>
              <a:gd name="adj5" fmla="val 2317"/>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 name="標題 1"/>
          <p:cNvSpPr>
            <a:spLocks noGrp="1"/>
          </p:cNvSpPr>
          <p:nvPr>
            <p:ph type="title"/>
          </p:nvPr>
        </p:nvSpPr>
        <p:spPr>
          <a:xfrm>
            <a:off x="457200" y="-18256"/>
            <a:ext cx="8229600" cy="1143000"/>
          </a:xfrm>
        </p:spPr>
        <p:txBody>
          <a:bodyPr>
            <a:normAutofit/>
          </a:bodyPr>
          <a:lstStyle/>
          <a:p>
            <a:pPr marL="342900" indent="-342900" algn="l">
              <a:spcBef>
                <a:spcPct val="20000"/>
              </a:spcBef>
            </a:pPr>
            <a:r>
              <a:rPr lang="zh-TW" altLang="en-US" b="1" dirty="0" smtClean="0">
                <a:solidFill>
                  <a:srgbClr val="FFFF00"/>
                </a:solidFill>
                <a:latin typeface="華康中特圓體" pitchFamily="49" charset="-120"/>
                <a:ea typeface="華康中特圓體" pitchFamily="49" charset="-120"/>
                <a:cs typeface="+mn-cs"/>
              </a:rPr>
              <a:t>不同領域重視的能力不同</a:t>
            </a:r>
            <a:endParaRPr lang="zh-TW" altLang="en-US" b="1" dirty="0">
              <a:solidFill>
                <a:srgbClr val="FFFF00"/>
              </a:solidFill>
              <a:latin typeface="華康中特圓體" pitchFamily="49" charset="-120"/>
              <a:ea typeface="華康中特圓體" pitchFamily="49" charset="-120"/>
              <a:cs typeface="+mn-cs"/>
            </a:endParaRPr>
          </a:p>
        </p:txBody>
      </p:sp>
      <p:sp>
        <p:nvSpPr>
          <p:cNvPr id="5" name="圖案 4"/>
          <p:cNvSpPr/>
          <p:nvPr/>
        </p:nvSpPr>
        <p:spPr>
          <a:xfrm rot="1685326">
            <a:off x="1042502" y="3466030"/>
            <a:ext cx="2582117" cy="2582117"/>
          </a:xfrm>
          <a:prstGeom prst="leftCircularArrow">
            <a:avLst>
              <a:gd name="adj1" fmla="val 2585"/>
              <a:gd name="adj2" fmla="val 313899"/>
              <a:gd name="adj3" fmla="val 2698126"/>
              <a:gd name="adj4" fmla="val 9633205"/>
              <a:gd name="adj5" fmla="val 3016"/>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3" name="群組 15"/>
          <p:cNvGrpSpPr/>
          <p:nvPr/>
        </p:nvGrpSpPr>
        <p:grpSpPr>
          <a:xfrm>
            <a:off x="179512" y="2501823"/>
            <a:ext cx="2251431" cy="2093203"/>
            <a:chOff x="179512" y="2501823"/>
            <a:chExt cx="2251431" cy="2093203"/>
          </a:xfrm>
        </p:grpSpPr>
        <p:sp>
          <p:nvSpPr>
            <p:cNvPr id="4" name="手繪多邊形 3"/>
            <p:cNvSpPr/>
            <p:nvPr/>
          </p:nvSpPr>
          <p:spPr>
            <a:xfrm>
              <a:off x="179512" y="2501823"/>
              <a:ext cx="2180968" cy="1683711"/>
            </a:xfrm>
            <a:custGeom>
              <a:avLst/>
              <a:gdLst>
                <a:gd name="connsiteX0" fmla="*/ 0 w 2064128"/>
                <a:gd name="connsiteY0" fmla="*/ 117340 h 1173400"/>
                <a:gd name="connsiteX1" fmla="*/ 34368 w 2064128"/>
                <a:gd name="connsiteY1" fmla="*/ 34368 h 1173400"/>
                <a:gd name="connsiteX2" fmla="*/ 117340 w 2064128"/>
                <a:gd name="connsiteY2" fmla="*/ 0 h 1173400"/>
                <a:gd name="connsiteX3" fmla="*/ 1946788 w 2064128"/>
                <a:gd name="connsiteY3" fmla="*/ 0 h 1173400"/>
                <a:gd name="connsiteX4" fmla="*/ 2029760 w 2064128"/>
                <a:gd name="connsiteY4" fmla="*/ 34368 h 1173400"/>
                <a:gd name="connsiteX5" fmla="*/ 2064128 w 2064128"/>
                <a:gd name="connsiteY5" fmla="*/ 117340 h 1173400"/>
                <a:gd name="connsiteX6" fmla="*/ 2064128 w 2064128"/>
                <a:gd name="connsiteY6" fmla="*/ 1056060 h 1173400"/>
                <a:gd name="connsiteX7" fmla="*/ 2029760 w 2064128"/>
                <a:gd name="connsiteY7" fmla="*/ 1139032 h 1173400"/>
                <a:gd name="connsiteX8" fmla="*/ 1946788 w 2064128"/>
                <a:gd name="connsiteY8" fmla="*/ 1173400 h 1173400"/>
                <a:gd name="connsiteX9" fmla="*/ 117340 w 2064128"/>
                <a:gd name="connsiteY9" fmla="*/ 1173400 h 1173400"/>
                <a:gd name="connsiteX10" fmla="*/ 34368 w 2064128"/>
                <a:gd name="connsiteY10" fmla="*/ 1139032 h 1173400"/>
                <a:gd name="connsiteX11" fmla="*/ 0 w 2064128"/>
                <a:gd name="connsiteY11" fmla="*/ 1056060 h 1173400"/>
                <a:gd name="connsiteX12" fmla="*/ 0 w 2064128"/>
                <a:gd name="connsiteY12" fmla="*/ 117340 h 117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64128" h="1173400">
                  <a:moveTo>
                    <a:pt x="0" y="117340"/>
                  </a:moveTo>
                  <a:cubicBezTo>
                    <a:pt x="0" y="86219"/>
                    <a:pt x="12363" y="56374"/>
                    <a:pt x="34368" y="34368"/>
                  </a:cubicBezTo>
                  <a:cubicBezTo>
                    <a:pt x="56374" y="12363"/>
                    <a:pt x="86219" y="0"/>
                    <a:pt x="117340" y="0"/>
                  </a:cubicBezTo>
                  <a:lnTo>
                    <a:pt x="1946788" y="0"/>
                  </a:lnTo>
                  <a:cubicBezTo>
                    <a:pt x="1977909" y="0"/>
                    <a:pt x="2007754" y="12363"/>
                    <a:pt x="2029760" y="34368"/>
                  </a:cubicBezTo>
                  <a:cubicBezTo>
                    <a:pt x="2051765" y="56374"/>
                    <a:pt x="2064128" y="86219"/>
                    <a:pt x="2064128" y="117340"/>
                  </a:cubicBezTo>
                  <a:lnTo>
                    <a:pt x="2064128" y="1056060"/>
                  </a:lnTo>
                  <a:cubicBezTo>
                    <a:pt x="2064128" y="1087181"/>
                    <a:pt x="2051765" y="1117026"/>
                    <a:pt x="2029760" y="1139032"/>
                  </a:cubicBezTo>
                  <a:cubicBezTo>
                    <a:pt x="2007754" y="1161038"/>
                    <a:pt x="1977909" y="1173400"/>
                    <a:pt x="1946788" y="1173400"/>
                  </a:cubicBezTo>
                  <a:lnTo>
                    <a:pt x="117340" y="1173400"/>
                  </a:lnTo>
                  <a:cubicBezTo>
                    <a:pt x="86219" y="1173400"/>
                    <a:pt x="56374" y="1161037"/>
                    <a:pt x="34368" y="1139032"/>
                  </a:cubicBezTo>
                  <a:cubicBezTo>
                    <a:pt x="12362" y="1117026"/>
                    <a:pt x="0" y="1087181"/>
                    <a:pt x="0" y="1056060"/>
                  </a:cubicBezTo>
                  <a:lnTo>
                    <a:pt x="0" y="117340"/>
                  </a:lnTo>
                  <a:close/>
                </a:path>
              </a:pathLst>
            </a:custGeom>
            <a:ln/>
          </p:spPr>
          <p:style>
            <a:lnRef idx="2">
              <a:schemeClr val="accent1"/>
            </a:lnRef>
            <a:fillRef idx="1">
              <a:schemeClr val="lt1"/>
            </a:fillRef>
            <a:effectRef idx="0">
              <a:schemeClr val="accent1"/>
            </a:effectRef>
            <a:fontRef idx="minor">
              <a:schemeClr val="dk1"/>
            </a:fontRef>
          </p:style>
          <p:txBody>
            <a:bodyPr spcFirstLastPara="0" vert="horz" wrap="square" lIns="150828" tIns="150828" rIns="150828" bIns="402271" numCol="1" spcCol="1270" anchor="t" anchorCtr="0">
              <a:noAutofit/>
            </a:bodyPr>
            <a:lstStyle/>
            <a:p>
              <a:pPr marL="285750" lvl="1" indent="-285750" algn="l" defTabSz="1244600">
                <a:lnSpc>
                  <a:spcPct val="90000"/>
                </a:lnSpc>
                <a:spcBef>
                  <a:spcPct val="0"/>
                </a:spcBef>
                <a:spcAft>
                  <a:spcPct val="15000"/>
                </a:spcAft>
                <a:buFont typeface="Arial" pitchFamily="34" charset="0"/>
                <a:buChar char="•"/>
              </a:pPr>
              <a:r>
                <a:rPr lang="zh-TW" altLang="en-US" sz="2800" kern="1200" dirty="0" smtClean="0">
                  <a:latin typeface="華康中圓體" pitchFamily="49" charset="-120"/>
                  <a:ea typeface="華康中圓體" pitchFamily="49" charset="-120"/>
                </a:rPr>
                <a:t>除了成績之外，什麼都要有</a:t>
              </a:r>
              <a:endParaRPr lang="zh-TW" altLang="en-US" sz="2800" kern="1200" dirty="0">
                <a:latin typeface="華康中圓體" pitchFamily="49" charset="-120"/>
                <a:ea typeface="華康中圓體" pitchFamily="49" charset="-120"/>
              </a:endParaRPr>
            </a:p>
          </p:txBody>
        </p:sp>
        <p:sp>
          <p:nvSpPr>
            <p:cNvPr id="6" name="手繪多邊形 5"/>
            <p:cNvSpPr/>
            <p:nvPr/>
          </p:nvSpPr>
          <p:spPr>
            <a:xfrm>
              <a:off x="706752" y="3909372"/>
              <a:ext cx="1724191" cy="685654"/>
            </a:xfrm>
            <a:custGeom>
              <a:avLst/>
              <a:gdLst>
                <a:gd name="connsiteX0" fmla="*/ 0 w 1724191"/>
                <a:gd name="connsiteY0" fmla="*/ 68565 h 685654"/>
                <a:gd name="connsiteX1" fmla="*/ 20082 w 1724191"/>
                <a:gd name="connsiteY1" fmla="*/ 20082 h 685654"/>
                <a:gd name="connsiteX2" fmla="*/ 68565 w 1724191"/>
                <a:gd name="connsiteY2" fmla="*/ 0 h 685654"/>
                <a:gd name="connsiteX3" fmla="*/ 1655626 w 1724191"/>
                <a:gd name="connsiteY3" fmla="*/ 0 h 685654"/>
                <a:gd name="connsiteX4" fmla="*/ 1704109 w 1724191"/>
                <a:gd name="connsiteY4" fmla="*/ 20082 h 685654"/>
                <a:gd name="connsiteX5" fmla="*/ 1724191 w 1724191"/>
                <a:gd name="connsiteY5" fmla="*/ 68565 h 685654"/>
                <a:gd name="connsiteX6" fmla="*/ 1724191 w 1724191"/>
                <a:gd name="connsiteY6" fmla="*/ 617089 h 685654"/>
                <a:gd name="connsiteX7" fmla="*/ 1704109 w 1724191"/>
                <a:gd name="connsiteY7" fmla="*/ 665572 h 685654"/>
                <a:gd name="connsiteX8" fmla="*/ 1655626 w 1724191"/>
                <a:gd name="connsiteY8" fmla="*/ 685654 h 685654"/>
                <a:gd name="connsiteX9" fmla="*/ 68565 w 1724191"/>
                <a:gd name="connsiteY9" fmla="*/ 685654 h 685654"/>
                <a:gd name="connsiteX10" fmla="*/ 20082 w 1724191"/>
                <a:gd name="connsiteY10" fmla="*/ 665572 h 685654"/>
                <a:gd name="connsiteX11" fmla="*/ 0 w 1724191"/>
                <a:gd name="connsiteY11" fmla="*/ 617089 h 685654"/>
                <a:gd name="connsiteX12" fmla="*/ 0 w 1724191"/>
                <a:gd name="connsiteY12" fmla="*/ 68565 h 685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24191" h="685654">
                  <a:moveTo>
                    <a:pt x="0" y="68565"/>
                  </a:moveTo>
                  <a:cubicBezTo>
                    <a:pt x="0" y="50380"/>
                    <a:pt x="7224" y="32941"/>
                    <a:pt x="20082" y="20082"/>
                  </a:cubicBezTo>
                  <a:cubicBezTo>
                    <a:pt x="32940" y="7224"/>
                    <a:pt x="50380" y="0"/>
                    <a:pt x="68565" y="0"/>
                  </a:cubicBezTo>
                  <a:lnTo>
                    <a:pt x="1655626" y="0"/>
                  </a:lnTo>
                  <a:cubicBezTo>
                    <a:pt x="1673811" y="0"/>
                    <a:pt x="1691250" y="7224"/>
                    <a:pt x="1704109" y="20082"/>
                  </a:cubicBezTo>
                  <a:cubicBezTo>
                    <a:pt x="1716967" y="32940"/>
                    <a:pt x="1724191" y="50380"/>
                    <a:pt x="1724191" y="68565"/>
                  </a:cubicBezTo>
                  <a:lnTo>
                    <a:pt x="1724191" y="617089"/>
                  </a:lnTo>
                  <a:cubicBezTo>
                    <a:pt x="1724191" y="635274"/>
                    <a:pt x="1716967" y="652713"/>
                    <a:pt x="1704109" y="665572"/>
                  </a:cubicBezTo>
                  <a:cubicBezTo>
                    <a:pt x="1691251" y="678430"/>
                    <a:pt x="1673811" y="685654"/>
                    <a:pt x="1655626" y="685654"/>
                  </a:cubicBezTo>
                  <a:lnTo>
                    <a:pt x="68565" y="685654"/>
                  </a:lnTo>
                  <a:cubicBezTo>
                    <a:pt x="50380" y="685654"/>
                    <a:pt x="32941" y="678430"/>
                    <a:pt x="20082" y="665572"/>
                  </a:cubicBezTo>
                  <a:cubicBezTo>
                    <a:pt x="7224" y="652714"/>
                    <a:pt x="0" y="635274"/>
                    <a:pt x="0" y="617089"/>
                  </a:cubicBezTo>
                  <a:lnTo>
                    <a:pt x="0" y="68565"/>
                  </a:lnTo>
                  <a:close/>
                </a:path>
              </a:pathLst>
            </a:custGeom>
            <a:solidFill>
              <a:srgbClr val="002060"/>
            </a:solidFill>
            <a:ln>
              <a:solidFill>
                <a:srgbClr val="002060"/>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7232" tIns="58182" rIns="77232" bIns="58182" numCol="1" spcCol="1270" anchor="ctr" anchorCtr="0">
              <a:noAutofit/>
            </a:bodyPr>
            <a:lstStyle/>
            <a:p>
              <a:pPr lvl="0" algn="ctr" defTabSz="1333500">
                <a:lnSpc>
                  <a:spcPct val="90000"/>
                </a:lnSpc>
                <a:spcBef>
                  <a:spcPct val="0"/>
                </a:spcBef>
                <a:spcAft>
                  <a:spcPct val="35000"/>
                </a:spcAft>
              </a:pPr>
              <a:r>
                <a:rPr lang="zh-TW" altLang="en-US" sz="3000" dirty="0" smtClean="0">
                  <a:solidFill>
                    <a:srgbClr val="F8F8F8"/>
                  </a:solidFill>
                  <a:latin typeface="微軟正黑體" panose="020B0604030504040204" pitchFamily="34" charset="-120"/>
                  <a:ea typeface="微軟正黑體" panose="020B0604030504040204" pitchFamily="34" charset="-120"/>
                </a:rPr>
                <a:t>醫學系</a:t>
              </a:r>
              <a:endParaRPr lang="zh-TW" altLang="en-US" sz="3000" kern="1200" dirty="0">
                <a:solidFill>
                  <a:srgbClr val="F8F8F8"/>
                </a:solidFill>
                <a:latin typeface="微軟正黑體" panose="020B0604030504040204" pitchFamily="34" charset="-120"/>
                <a:ea typeface="微軟正黑體" panose="020B0604030504040204" pitchFamily="34" charset="-120"/>
              </a:endParaRPr>
            </a:p>
          </p:txBody>
        </p:sp>
      </p:grpSp>
      <p:sp>
        <p:nvSpPr>
          <p:cNvPr id="8" name="圓形箭號 7"/>
          <p:cNvSpPr/>
          <p:nvPr/>
        </p:nvSpPr>
        <p:spPr>
          <a:xfrm rot="16797915">
            <a:off x="3308288" y="2302081"/>
            <a:ext cx="2859352" cy="2503757"/>
          </a:xfrm>
          <a:prstGeom prst="circularArrow">
            <a:avLst>
              <a:gd name="adj1" fmla="val 1986"/>
              <a:gd name="adj2" fmla="val 237897"/>
              <a:gd name="adj3" fmla="val 21206970"/>
              <a:gd name="adj4" fmla="val 14195889"/>
              <a:gd name="adj5" fmla="val 2317"/>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16" name="群組 16"/>
          <p:cNvGrpSpPr/>
          <p:nvPr/>
        </p:nvGrpSpPr>
        <p:grpSpPr>
          <a:xfrm>
            <a:off x="2750289" y="3662237"/>
            <a:ext cx="2660295" cy="2966226"/>
            <a:chOff x="2750289" y="3662237"/>
            <a:chExt cx="2660295" cy="2966226"/>
          </a:xfrm>
        </p:grpSpPr>
        <p:sp>
          <p:nvSpPr>
            <p:cNvPr id="7" name="手繪多邊形 6"/>
            <p:cNvSpPr/>
            <p:nvPr/>
          </p:nvSpPr>
          <p:spPr>
            <a:xfrm>
              <a:off x="2750289" y="3909372"/>
              <a:ext cx="2660295" cy="2719091"/>
            </a:xfrm>
            <a:custGeom>
              <a:avLst/>
              <a:gdLst>
                <a:gd name="connsiteX0" fmla="*/ 0 w 2401833"/>
                <a:gd name="connsiteY0" fmla="*/ 196832 h 1968323"/>
                <a:gd name="connsiteX1" fmla="*/ 57651 w 2401833"/>
                <a:gd name="connsiteY1" fmla="*/ 57651 h 1968323"/>
                <a:gd name="connsiteX2" fmla="*/ 196832 w 2401833"/>
                <a:gd name="connsiteY2" fmla="*/ 0 h 1968323"/>
                <a:gd name="connsiteX3" fmla="*/ 2205001 w 2401833"/>
                <a:gd name="connsiteY3" fmla="*/ 0 h 1968323"/>
                <a:gd name="connsiteX4" fmla="*/ 2344182 w 2401833"/>
                <a:gd name="connsiteY4" fmla="*/ 57651 h 1968323"/>
                <a:gd name="connsiteX5" fmla="*/ 2401833 w 2401833"/>
                <a:gd name="connsiteY5" fmla="*/ 196832 h 1968323"/>
                <a:gd name="connsiteX6" fmla="*/ 2401833 w 2401833"/>
                <a:gd name="connsiteY6" fmla="*/ 1771491 h 1968323"/>
                <a:gd name="connsiteX7" fmla="*/ 2344182 w 2401833"/>
                <a:gd name="connsiteY7" fmla="*/ 1910672 h 1968323"/>
                <a:gd name="connsiteX8" fmla="*/ 2205001 w 2401833"/>
                <a:gd name="connsiteY8" fmla="*/ 1968323 h 1968323"/>
                <a:gd name="connsiteX9" fmla="*/ 196832 w 2401833"/>
                <a:gd name="connsiteY9" fmla="*/ 1968323 h 1968323"/>
                <a:gd name="connsiteX10" fmla="*/ 57651 w 2401833"/>
                <a:gd name="connsiteY10" fmla="*/ 1910672 h 1968323"/>
                <a:gd name="connsiteX11" fmla="*/ 0 w 2401833"/>
                <a:gd name="connsiteY11" fmla="*/ 1771491 h 1968323"/>
                <a:gd name="connsiteX12" fmla="*/ 0 w 2401833"/>
                <a:gd name="connsiteY12" fmla="*/ 196832 h 1968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01833" h="1968323">
                  <a:moveTo>
                    <a:pt x="0" y="196832"/>
                  </a:moveTo>
                  <a:cubicBezTo>
                    <a:pt x="0" y="144629"/>
                    <a:pt x="20738" y="94564"/>
                    <a:pt x="57651" y="57651"/>
                  </a:cubicBezTo>
                  <a:cubicBezTo>
                    <a:pt x="94564" y="20738"/>
                    <a:pt x="144629" y="0"/>
                    <a:pt x="196832" y="0"/>
                  </a:cubicBezTo>
                  <a:lnTo>
                    <a:pt x="2205001" y="0"/>
                  </a:lnTo>
                  <a:cubicBezTo>
                    <a:pt x="2257204" y="0"/>
                    <a:pt x="2307269" y="20738"/>
                    <a:pt x="2344182" y="57651"/>
                  </a:cubicBezTo>
                  <a:cubicBezTo>
                    <a:pt x="2381095" y="94564"/>
                    <a:pt x="2401833" y="144629"/>
                    <a:pt x="2401833" y="196832"/>
                  </a:cubicBezTo>
                  <a:lnTo>
                    <a:pt x="2401833" y="1771491"/>
                  </a:lnTo>
                  <a:cubicBezTo>
                    <a:pt x="2401833" y="1823694"/>
                    <a:pt x="2381095" y="1873759"/>
                    <a:pt x="2344182" y="1910672"/>
                  </a:cubicBezTo>
                  <a:cubicBezTo>
                    <a:pt x="2307269" y="1947585"/>
                    <a:pt x="2257204" y="1968323"/>
                    <a:pt x="2205001" y="1968323"/>
                  </a:cubicBezTo>
                  <a:lnTo>
                    <a:pt x="196832" y="1968323"/>
                  </a:lnTo>
                  <a:cubicBezTo>
                    <a:pt x="144629" y="1968323"/>
                    <a:pt x="94564" y="1947585"/>
                    <a:pt x="57651" y="1910672"/>
                  </a:cubicBezTo>
                  <a:cubicBezTo>
                    <a:pt x="20738" y="1873759"/>
                    <a:pt x="0" y="1823694"/>
                    <a:pt x="0" y="1771491"/>
                  </a:cubicBezTo>
                  <a:lnTo>
                    <a:pt x="0" y="196832"/>
                  </a:lnTo>
                  <a:close/>
                </a:path>
              </a:pathLst>
            </a:custGeom>
            <a:ln/>
          </p:spPr>
          <p:style>
            <a:lnRef idx="2">
              <a:schemeClr val="accent1"/>
            </a:lnRef>
            <a:fillRef idx="1">
              <a:schemeClr val="lt1"/>
            </a:fillRef>
            <a:effectRef idx="0">
              <a:schemeClr val="accent1"/>
            </a:effectRef>
            <a:fontRef idx="minor">
              <a:schemeClr val="dk1"/>
            </a:fontRef>
          </p:style>
          <p:txBody>
            <a:bodyPr spcFirstLastPara="0" vert="horz" wrap="square" lIns="169122" tIns="590905" rIns="169122" bIns="169123" numCol="1" spcCol="1270" anchor="t" anchorCtr="0">
              <a:noAutofit/>
            </a:bodyPr>
            <a:lstStyle/>
            <a:p>
              <a:pPr marL="285750" lvl="1" indent="-285750" defTabSz="1244600">
                <a:lnSpc>
                  <a:spcPct val="90000"/>
                </a:lnSpc>
                <a:spcBef>
                  <a:spcPct val="0"/>
                </a:spcBef>
                <a:spcAft>
                  <a:spcPct val="15000"/>
                </a:spcAft>
                <a:buFont typeface="Arial" pitchFamily="34" charset="0"/>
                <a:buChar char="•"/>
              </a:pPr>
              <a:r>
                <a:rPr lang="zh-TW" altLang="en-US" sz="2800" kern="1200" dirty="0" smtClean="0">
                  <a:latin typeface="華康中圓體" pitchFamily="49" charset="-120"/>
                  <a:ea typeface="華康中圓體" pitchFamily="49" charset="-120"/>
                </a:rPr>
                <a:t>明確的成績</a:t>
              </a:r>
              <a:r>
                <a:rPr lang="en-US" altLang="zh-TW" sz="2800" kern="1200" dirty="0" smtClean="0">
                  <a:latin typeface="華康中圓體" pitchFamily="49" charset="-120"/>
                  <a:ea typeface="華康中圓體" pitchFamily="49" charset="-120"/>
                </a:rPr>
                <a:t>(</a:t>
              </a:r>
              <a:r>
                <a:rPr lang="zh-TW" altLang="en-US" sz="2800" kern="1200" dirty="0" smtClean="0">
                  <a:latin typeface="華康中圓體" pitchFamily="49" charset="-120"/>
                  <a:ea typeface="華康中圓體" pitchFamily="49" charset="-120"/>
                </a:rPr>
                <a:t>含模擬考）</a:t>
              </a:r>
              <a:endParaRPr lang="en-US" altLang="zh-TW" sz="2800" kern="1200" dirty="0" smtClean="0">
                <a:latin typeface="華康中圓體" pitchFamily="49" charset="-120"/>
                <a:ea typeface="華康中圓體" pitchFamily="49" charset="-120"/>
              </a:endParaRPr>
            </a:p>
            <a:p>
              <a:pPr marL="285750" lvl="1" indent="-285750" defTabSz="1244600">
                <a:lnSpc>
                  <a:spcPct val="90000"/>
                </a:lnSpc>
                <a:spcBef>
                  <a:spcPct val="0"/>
                </a:spcBef>
                <a:spcAft>
                  <a:spcPct val="15000"/>
                </a:spcAft>
                <a:buFont typeface="Arial" pitchFamily="34" charset="0"/>
                <a:buChar char="•"/>
              </a:pPr>
              <a:r>
                <a:rPr lang="zh-TW" altLang="en-US" sz="2800" dirty="0">
                  <a:latin typeface="華康中圓體" pitchFamily="49" charset="-120"/>
                  <a:ea typeface="華康中圓體" pitchFamily="49" charset="-120"/>
                </a:rPr>
                <a:t>具體的</a:t>
              </a:r>
              <a:r>
                <a:rPr lang="zh-TW" altLang="en-US" sz="2800" dirty="0" smtClean="0">
                  <a:latin typeface="華康中圓體" pitchFamily="49" charset="-120"/>
                  <a:ea typeface="華康中圓體" pitchFamily="49" charset="-120"/>
                </a:rPr>
                <a:t>表現</a:t>
              </a:r>
              <a:endParaRPr lang="en-US" altLang="zh-TW" sz="2800" dirty="0" smtClean="0">
                <a:latin typeface="華康中圓體" pitchFamily="49" charset="-120"/>
                <a:ea typeface="華康中圓體" pitchFamily="49" charset="-120"/>
              </a:endParaRPr>
            </a:p>
            <a:p>
              <a:pPr marL="285750" lvl="1" indent="-285750" defTabSz="1244600">
                <a:lnSpc>
                  <a:spcPct val="90000"/>
                </a:lnSpc>
                <a:spcBef>
                  <a:spcPct val="0"/>
                </a:spcBef>
                <a:spcAft>
                  <a:spcPct val="15000"/>
                </a:spcAft>
                <a:buFont typeface="Arial" pitchFamily="34" charset="0"/>
                <a:buChar char="•"/>
              </a:pPr>
              <a:r>
                <a:rPr lang="zh-TW" altLang="en-US" sz="2800" kern="1200" dirty="0" smtClean="0">
                  <a:latin typeface="華康中圓體" pitchFamily="49" charset="-120"/>
                  <a:ea typeface="華康中圓體" pitchFamily="49" charset="-120"/>
                </a:rPr>
                <a:t>區域型以上的競賽成果</a:t>
              </a:r>
              <a:endParaRPr lang="zh-TW" altLang="en-US" sz="2800" kern="1200" dirty="0">
                <a:latin typeface="華康中圓體" pitchFamily="49" charset="-120"/>
                <a:ea typeface="華康中圓體" pitchFamily="49" charset="-120"/>
              </a:endParaRPr>
            </a:p>
          </p:txBody>
        </p:sp>
        <p:sp>
          <p:nvSpPr>
            <p:cNvPr id="9" name="手繪多邊形 8"/>
            <p:cNvSpPr/>
            <p:nvPr/>
          </p:nvSpPr>
          <p:spPr>
            <a:xfrm>
              <a:off x="3115326" y="3662237"/>
              <a:ext cx="1724191" cy="685654"/>
            </a:xfrm>
            <a:custGeom>
              <a:avLst/>
              <a:gdLst>
                <a:gd name="connsiteX0" fmla="*/ 0 w 1724191"/>
                <a:gd name="connsiteY0" fmla="*/ 68565 h 685654"/>
                <a:gd name="connsiteX1" fmla="*/ 20082 w 1724191"/>
                <a:gd name="connsiteY1" fmla="*/ 20082 h 685654"/>
                <a:gd name="connsiteX2" fmla="*/ 68565 w 1724191"/>
                <a:gd name="connsiteY2" fmla="*/ 0 h 685654"/>
                <a:gd name="connsiteX3" fmla="*/ 1655626 w 1724191"/>
                <a:gd name="connsiteY3" fmla="*/ 0 h 685654"/>
                <a:gd name="connsiteX4" fmla="*/ 1704109 w 1724191"/>
                <a:gd name="connsiteY4" fmla="*/ 20082 h 685654"/>
                <a:gd name="connsiteX5" fmla="*/ 1724191 w 1724191"/>
                <a:gd name="connsiteY5" fmla="*/ 68565 h 685654"/>
                <a:gd name="connsiteX6" fmla="*/ 1724191 w 1724191"/>
                <a:gd name="connsiteY6" fmla="*/ 617089 h 685654"/>
                <a:gd name="connsiteX7" fmla="*/ 1704109 w 1724191"/>
                <a:gd name="connsiteY7" fmla="*/ 665572 h 685654"/>
                <a:gd name="connsiteX8" fmla="*/ 1655626 w 1724191"/>
                <a:gd name="connsiteY8" fmla="*/ 685654 h 685654"/>
                <a:gd name="connsiteX9" fmla="*/ 68565 w 1724191"/>
                <a:gd name="connsiteY9" fmla="*/ 685654 h 685654"/>
                <a:gd name="connsiteX10" fmla="*/ 20082 w 1724191"/>
                <a:gd name="connsiteY10" fmla="*/ 665572 h 685654"/>
                <a:gd name="connsiteX11" fmla="*/ 0 w 1724191"/>
                <a:gd name="connsiteY11" fmla="*/ 617089 h 685654"/>
                <a:gd name="connsiteX12" fmla="*/ 0 w 1724191"/>
                <a:gd name="connsiteY12" fmla="*/ 68565 h 685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24191" h="685654">
                  <a:moveTo>
                    <a:pt x="0" y="68565"/>
                  </a:moveTo>
                  <a:cubicBezTo>
                    <a:pt x="0" y="50380"/>
                    <a:pt x="7224" y="32941"/>
                    <a:pt x="20082" y="20082"/>
                  </a:cubicBezTo>
                  <a:cubicBezTo>
                    <a:pt x="32940" y="7224"/>
                    <a:pt x="50380" y="0"/>
                    <a:pt x="68565" y="0"/>
                  </a:cubicBezTo>
                  <a:lnTo>
                    <a:pt x="1655626" y="0"/>
                  </a:lnTo>
                  <a:cubicBezTo>
                    <a:pt x="1673811" y="0"/>
                    <a:pt x="1691250" y="7224"/>
                    <a:pt x="1704109" y="20082"/>
                  </a:cubicBezTo>
                  <a:cubicBezTo>
                    <a:pt x="1716967" y="32940"/>
                    <a:pt x="1724191" y="50380"/>
                    <a:pt x="1724191" y="68565"/>
                  </a:cubicBezTo>
                  <a:lnTo>
                    <a:pt x="1724191" y="617089"/>
                  </a:lnTo>
                  <a:cubicBezTo>
                    <a:pt x="1724191" y="635274"/>
                    <a:pt x="1716967" y="652713"/>
                    <a:pt x="1704109" y="665572"/>
                  </a:cubicBezTo>
                  <a:cubicBezTo>
                    <a:pt x="1691251" y="678430"/>
                    <a:pt x="1673811" y="685654"/>
                    <a:pt x="1655626" y="685654"/>
                  </a:cubicBezTo>
                  <a:lnTo>
                    <a:pt x="68565" y="685654"/>
                  </a:lnTo>
                  <a:cubicBezTo>
                    <a:pt x="50380" y="685654"/>
                    <a:pt x="32941" y="678430"/>
                    <a:pt x="20082" y="665572"/>
                  </a:cubicBezTo>
                  <a:cubicBezTo>
                    <a:pt x="7224" y="652714"/>
                    <a:pt x="0" y="635274"/>
                    <a:pt x="0" y="617089"/>
                  </a:cubicBezTo>
                  <a:lnTo>
                    <a:pt x="0" y="68565"/>
                  </a:lnTo>
                  <a:close/>
                </a:path>
              </a:pathLst>
            </a:custGeom>
            <a:solidFill>
              <a:srgbClr val="002060"/>
            </a:solidFill>
            <a:ln>
              <a:solidFill>
                <a:srgbClr val="002060"/>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7232" tIns="58182" rIns="77232" bIns="58182" numCol="1" spcCol="1270" anchor="ctr" anchorCtr="0">
              <a:noAutofit/>
            </a:bodyPr>
            <a:lstStyle/>
            <a:p>
              <a:pPr lvl="0" algn="ctr" defTabSz="1333500">
                <a:lnSpc>
                  <a:spcPct val="90000"/>
                </a:lnSpc>
                <a:spcBef>
                  <a:spcPct val="0"/>
                </a:spcBef>
                <a:spcAft>
                  <a:spcPct val="35000"/>
                </a:spcAft>
              </a:pPr>
              <a:r>
                <a:rPr lang="zh-TW" altLang="en-US" sz="3000" dirty="0">
                  <a:solidFill>
                    <a:srgbClr val="F8F8F8"/>
                  </a:solidFill>
                  <a:latin typeface="微軟正黑體" panose="020B0604030504040204" pitchFamily="34" charset="-120"/>
                  <a:ea typeface="微軟正黑體" panose="020B0604030504040204" pitchFamily="34" charset="-120"/>
                </a:rPr>
                <a:t>理工科系</a:t>
              </a:r>
              <a:endParaRPr lang="zh-TW" altLang="en-US" sz="3000" kern="1200" dirty="0">
                <a:solidFill>
                  <a:srgbClr val="F8F8F8"/>
                </a:solidFill>
                <a:latin typeface="微軟正黑體" panose="020B0604030504040204" pitchFamily="34" charset="-120"/>
                <a:ea typeface="微軟正黑體" panose="020B0604030504040204" pitchFamily="34" charset="-120"/>
              </a:endParaRPr>
            </a:p>
          </p:txBody>
        </p:sp>
      </p:grpSp>
      <p:grpSp>
        <p:nvGrpSpPr>
          <p:cNvPr id="17" name="群組 17"/>
          <p:cNvGrpSpPr/>
          <p:nvPr/>
        </p:nvGrpSpPr>
        <p:grpSpPr>
          <a:xfrm>
            <a:off x="4931321" y="1211335"/>
            <a:ext cx="2737024" cy="2617805"/>
            <a:chOff x="4931321" y="1211335"/>
            <a:chExt cx="2493470" cy="2617805"/>
          </a:xfrm>
        </p:grpSpPr>
        <p:sp>
          <p:nvSpPr>
            <p:cNvPr id="10" name="手繪多邊形 9"/>
            <p:cNvSpPr/>
            <p:nvPr/>
          </p:nvSpPr>
          <p:spPr>
            <a:xfrm>
              <a:off x="4931321" y="1211335"/>
              <a:ext cx="2493470" cy="2054760"/>
            </a:xfrm>
            <a:custGeom>
              <a:avLst/>
              <a:gdLst>
                <a:gd name="connsiteX0" fmla="*/ 0 w 3125812"/>
                <a:gd name="connsiteY0" fmla="*/ 312288 h 3122877"/>
                <a:gd name="connsiteX1" fmla="*/ 91467 w 3125812"/>
                <a:gd name="connsiteY1" fmla="*/ 91467 h 3122877"/>
                <a:gd name="connsiteX2" fmla="*/ 312288 w 3125812"/>
                <a:gd name="connsiteY2" fmla="*/ 0 h 3122877"/>
                <a:gd name="connsiteX3" fmla="*/ 2813524 w 3125812"/>
                <a:gd name="connsiteY3" fmla="*/ 0 h 3122877"/>
                <a:gd name="connsiteX4" fmla="*/ 3034345 w 3125812"/>
                <a:gd name="connsiteY4" fmla="*/ 91467 h 3122877"/>
                <a:gd name="connsiteX5" fmla="*/ 3125812 w 3125812"/>
                <a:gd name="connsiteY5" fmla="*/ 312288 h 3122877"/>
                <a:gd name="connsiteX6" fmla="*/ 3125812 w 3125812"/>
                <a:gd name="connsiteY6" fmla="*/ 2810589 h 3122877"/>
                <a:gd name="connsiteX7" fmla="*/ 3034345 w 3125812"/>
                <a:gd name="connsiteY7" fmla="*/ 3031410 h 3122877"/>
                <a:gd name="connsiteX8" fmla="*/ 2813524 w 3125812"/>
                <a:gd name="connsiteY8" fmla="*/ 3122877 h 3122877"/>
                <a:gd name="connsiteX9" fmla="*/ 312288 w 3125812"/>
                <a:gd name="connsiteY9" fmla="*/ 3122877 h 3122877"/>
                <a:gd name="connsiteX10" fmla="*/ 91467 w 3125812"/>
                <a:gd name="connsiteY10" fmla="*/ 3031410 h 3122877"/>
                <a:gd name="connsiteX11" fmla="*/ 0 w 3125812"/>
                <a:gd name="connsiteY11" fmla="*/ 2810589 h 3122877"/>
                <a:gd name="connsiteX12" fmla="*/ 0 w 3125812"/>
                <a:gd name="connsiteY12" fmla="*/ 312288 h 3122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25812" h="3122877">
                  <a:moveTo>
                    <a:pt x="0" y="312288"/>
                  </a:moveTo>
                  <a:cubicBezTo>
                    <a:pt x="0" y="229464"/>
                    <a:pt x="32902" y="150032"/>
                    <a:pt x="91467" y="91467"/>
                  </a:cubicBezTo>
                  <a:cubicBezTo>
                    <a:pt x="150032" y="32902"/>
                    <a:pt x="229464" y="0"/>
                    <a:pt x="312288" y="0"/>
                  </a:cubicBezTo>
                  <a:lnTo>
                    <a:pt x="2813524" y="0"/>
                  </a:lnTo>
                  <a:cubicBezTo>
                    <a:pt x="2896348" y="0"/>
                    <a:pt x="2975780" y="32902"/>
                    <a:pt x="3034345" y="91467"/>
                  </a:cubicBezTo>
                  <a:cubicBezTo>
                    <a:pt x="3092910" y="150032"/>
                    <a:pt x="3125812" y="229464"/>
                    <a:pt x="3125812" y="312288"/>
                  </a:cubicBezTo>
                  <a:lnTo>
                    <a:pt x="3125812" y="2810589"/>
                  </a:lnTo>
                  <a:cubicBezTo>
                    <a:pt x="3125812" y="2893413"/>
                    <a:pt x="3092910" y="2972845"/>
                    <a:pt x="3034345" y="3031410"/>
                  </a:cubicBezTo>
                  <a:cubicBezTo>
                    <a:pt x="2975780" y="3089975"/>
                    <a:pt x="2896348" y="3122877"/>
                    <a:pt x="2813524" y="3122877"/>
                  </a:cubicBezTo>
                  <a:lnTo>
                    <a:pt x="312288" y="3122877"/>
                  </a:lnTo>
                  <a:cubicBezTo>
                    <a:pt x="229464" y="3122877"/>
                    <a:pt x="150032" y="3089975"/>
                    <a:pt x="91467" y="3031410"/>
                  </a:cubicBezTo>
                  <a:cubicBezTo>
                    <a:pt x="32902" y="2972845"/>
                    <a:pt x="0" y="2893413"/>
                    <a:pt x="0" y="2810589"/>
                  </a:cubicBezTo>
                  <a:lnTo>
                    <a:pt x="0" y="312288"/>
                  </a:lnTo>
                  <a:close/>
                </a:path>
              </a:pathLst>
            </a:custGeom>
            <a:ln/>
          </p:spPr>
          <p:style>
            <a:lnRef idx="2">
              <a:schemeClr val="accent1"/>
            </a:lnRef>
            <a:fillRef idx="1">
              <a:schemeClr val="lt1"/>
            </a:fillRef>
            <a:effectRef idx="0">
              <a:schemeClr val="accent1"/>
            </a:effectRef>
            <a:fontRef idx="minor">
              <a:schemeClr val="dk1"/>
            </a:fontRef>
          </p:style>
          <p:txBody>
            <a:bodyPr spcFirstLastPara="0" vert="horz" wrap="square" lIns="195691" tIns="195691" rIns="195691" bIns="864879" numCol="1" spcCol="1270" anchor="t" anchorCtr="0">
              <a:noAutofit/>
            </a:bodyPr>
            <a:lstStyle/>
            <a:p>
              <a:pPr marL="285750" lvl="1" indent="-285750" algn="l" defTabSz="1244600">
                <a:lnSpc>
                  <a:spcPct val="90000"/>
                </a:lnSpc>
                <a:spcBef>
                  <a:spcPct val="0"/>
                </a:spcBef>
                <a:spcAft>
                  <a:spcPct val="15000"/>
                </a:spcAft>
                <a:buFont typeface="Arial" pitchFamily="34" charset="0"/>
                <a:buChar char="•"/>
              </a:pPr>
              <a:r>
                <a:rPr lang="zh-TW" altLang="en-US" sz="2800" dirty="0" smtClean="0">
                  <a:latin typeface="華康中圓體" pitchFamily="49" charset="-120"/>
                  <a:ea typeface="華康中圓體" pitchFamily="49" charset="-120"/>
                </a:rPr>
                <a:t>語言與思辨能力</a:t>
              </a:r>
              <a:endParaRPr lang="en-US" altLang="zh-TW" sz="2800" dirty="0" smtClean="0">
                <a:latin typeface="華康中圓體" pitchFamily="49" charset="-120"/>
                <a:ea typeface="華康中圓體" pitchFamily="49" charset="-120"/>
              </a:endParaRPr>
            </a:p>
            <a:p>
              <a:pPr marL="285750" lvl="1" indent="-285750" algn="l" defTabSz="1244600">
                <a:lnSpc>
                  <a:spcPct val="90000"/>
                </a:lnSpc>
                <a:spcBef>
                  <a:spcPct val="0"/>
                </a:spcBef>
                <a:spcAft>
                  <a:spcPct val="15000"/>
                </a:spcAft>
                <a:buFont typeface="Arial" pitchFamily="34" charset="0"/>
                <a:buChar char="•"/>
              </a:pPr>
              <a:r>
                <a:rPr lang="zh-TW" altLang="en-US" sz="2800" dirty="0">
                  <a:latin typeface="華康中圓體" pitchFamily="49" charset="-120"/>
                  <a:ea typeface="華康中圓體" pitchFamily="49" charset="-120"/>
                </a:rPr>
                <a:t>人際</a:t>
              </a:r>
              <a:r>
                <a:rPr lang="zh-TW" altLang="en-US" sz="2800" dirty="0" smtClean="0">
                  <a:latin typeface="華康中圓體" pitchFamily="49" charset="-120"/>
                  <a:ea typeface="華康中圓體" pitchFamily="49" charset="-120"/>
                </a:rPr>
                <a:t>互動與觀察</a:t>
              </a:r>
              <a:endParaRPr lang="en-US" altLang="zh-TW" sz="2800" dirty="0" smtClean="0">
                <a:latin typeface="華康中圓體" pitchFamily="49" charset="-120"/>
                <a:ea typeface="華康中圓體" pitchFamily="49" charset="-120"/>
              </a:endParaRPr>
            </a:p>
          </p:txBody>
        </p:sp>
        <p:sp>
          <p:nvSpPr>
            <p:cNvPr id="11" name="手繪多邊形 10"/>
            <p:cNvSpPr/>
            <p:nvPr/>
          </p:nvSpPr>
          <p:spPr>
            <a:xfrm>
              <a:off x="5148064" y="3143486"/>
              <a:ext cx="1724191" cy="685654"/>
            </a:xfrm>
            <a:custGeom>
              <a:avLst/>
              <a:gdLst>
                <a:gd name="connsiteX0" fmla="*/ 0 w 1724191"/>
                <a:gd name="connsiteY0" fmla="*/ 68565 h 685654"/>
                <a:gd name="connsiteX1" fmla="*/ 20082 w 1724191"/>
                <a:gd name="connsiteY1" fmla="*/ 20082 h 685654"/>
                <a:gd name="connsiteX2" fmla="*/ 68565 w 1724191"/>
                <a:gd name="connsiteY2" fmla="*/ 0 h 685654"/>
                <a:gd name="connsiteX3" fmla="*/ 1655626 w 1724191"/>
                <a:gd name="connsiteY3" fmla="*/ 0 h 685654"/>
                <a:gd name="connsiteX4" fmla="*/ 1704109 w 1724191"/>
                <a:gd name="connsiteY4" fmla="*/ 20082 h 685654"/>
                <a:gd name="connsiteX5" fmla="*/ 1724191 w 1724191"/>
                <a:gd name="connsiteY5" fmla="*/ 68565 h 685654"/>
                <a:gd name="connsiteX6" fmla="*/ 1724191 w 1724191"/>
                <a:gd name="connsiteY6" fmla="*/ 617089 h 685654"/>
                <a:gd name="connsiteX7" fmla="*/ 1704109 w 1724191"/>
                <a:gd name="connsiteY7" fmla="*/ 665572 h 685654"/>
                <a:gd name="connsiteX8" fmla="*/ 1655626 w 1724191"/>
                <a:gd name="connsiteY8" fmla="*/ 685654 h 685654"/>
                <a:gd name="connsiteX9" fmla="*/ 68565 w 1724191"/>
                <a:gd name="connsiteY9" fmla="*/ 685654 h 685654"/>
                <a:gd name="connsiteX10" fmla="*/ 20082 w 1724191"/>
                <a:gd name="connsiteY10" fmla="*/ 665572 h 685654"/>
                <a:gd name="connsiteX11" fmla="*/ 0 w 1724191"/>
                <a:gd name="connsiteY11" fmla="*/ 617089 h 685654"/>
                <a:gd name="connsiteX12" fmla="*/ 0 w 1724191"/>
                <a:gd name="connsiteY12" fmla="*/ 68565 h 685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24191" h="685654">
                  <a:moveTo>
                    <a:pt x="0" y="68565"/>
                  </a:moveTo>
                  <a:cubicBezTo>
                    <a:pt x="0" y="50380"/>
                    <a:pt x="7224" y="32941"/>
                    <a:pt x="20082" y="20082"/>
                  </a:cubicBezTo>
                  <a:cubicBezTo>
                    <a:pt x="32940" y="7224"/>
                    <a:pt x="50380" y="0"/>
                    <a:pt x="68565" y="0"/>
                  </a:cubicBezTo>
                  <a:lnTo>
                    <a:pt x="1655626" y="0"/>
                  </a:lnTo>
                  <a:cubicBezTo>
                    <a:pt x="1673811" y="0"/>
                    <a:pt x="1691250" y="7224"/>
                    <a:pt x="1704109" y="20082"/>
                  </a:cubicBezTo>
                  <a:cubicBezTo>
                    <a:pt x="1716967" y="32940"/>
                    <a:pt x="1724191" y="50380"/>
                    <a:pt x="1724191" y="68565"/>
                  </a:cubicBezTo>
                  <a:lnTo>
                    <a:pt x="1724191" y="617089"/>
                  </a:lnTo>
                  <a:cubicBezTo>
                    <a:pt x="1724191" y="635274"/>
                    <a:pt x="1716967" y="652713"/>
                    <a:pt x="1704109" y="665572"/>
                  </a:cubicBezTo>
                  <a:cubicBezTo>
                    <a:pt x="1691251" y="678430"/>
                    <a:pt x="1673811" y="685654"/>
                    <a:pt x="1655626" y="685654"/>
                  </a:cubicBezTo>
                  <a:lnTo>
                    <a:pt x="68565" y="685654"/>
                  </a:lnTo>
                  <a:cubicBezTo>
                    <a:pt x="50380" y="685654"/>
                    <a:pt x="32941" y="678430"/>
                    <a:pt x="20082" y="665572"/>
                  </a:cubicBezTo>
                  <a:cubicBezTo>
                    <a:pt x="7224" y="652714"/>
                    <a:pt x="0" y="635274"/>
                    <a:pt x="0" y="617089"/>
                  </a:cubicBezTo>
                  <a:lnTo>
                    <a:pt x="0" y="68565"/>
                  </a:lnTo>
                  <a:close/>
                </a:path>
              </a:pathLst>
            </a:custGeom>
            <a:solidFill>
              <a:srgbClr val="002060"/>
            </a:solidFill>
            <a:ln>
              <a:solidFill>
                <a:srgbClr val="002060"/>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7232" tIns="58182" rIns="77232" bIns="58182" numCol="1" spcCol="1270" anchor="ctr" anchorCtr="0">
              <a:noAutofit/>
            </a:bodyPr>
            <a:lstStyle/>
            <a:p>
              <a:pPr lvl="0" algn="ctr" defTabSz="1333500">
                <a:lnSpc>
                  <a:spcPct val="90000"/>
                </a:lnSpc>
                <a:spcBef>
                  <a:spcPct val="0"/>
                </a:spcBef>
                <a:spcAft>
                  <a:spcPct val="35000"/>
                </a:spcAft>
              </a:pPr>
              <a:r>
                <a:rPr lang="zh-TW" altLang="en-US" sz="3000" dirty="0">
                  <a:solidFill>
                    <a:srgbClr val="F8F8F8"/>
                  </a:solidFill>
                  <a:latin typeface="微軟正黑體" panose="020B0604030504040204" pitchFamily="34" charset="-120"/>
                  <a:ea typeface="微軟正黑體" panose="020B0604030504040204" pitchFamily="34" charset="-120"/>
                </a:rPr>
                <a:t>人文社會</a:t>
              </a:r>
              <a:endParaRPr lang="zh-TW" altLang="en-US" sz="3000" kern="1200" dirty="0">
                <a:solidFill>
                  <a:srgbClr val="F8F8F8"/>
                </a:solidFill>
                <a:latin typeface="微軟正黑體" panose="020B0604030504040204" pitchFamily="34" charset="-120"/>
                <a:ea typeface="微軟正黑體" panose="020B0604030504040204" pitchFamily="34" charset="-120"/>
              </a:endParaRPr>
            </a:p>
          </p:txBody>
        </p:sp>
      </p:grpSp>
      <p:grpSp>
        <p:nvGrpSpPr>
          <p:cNvPr id="18" name="群組 18"/>
          <p:cNvGrpSpPr/>
          <p:nvPr/>
        </p:nvGrpSpPr>
        <p:grpSpPr>
          <a:xfrm>
            <a:off x="6258515" y="3662237"/>
            <a:ext cx="2885485" cy="2647083"/>
            <a:chOff x="6258515" y="3662237"/>
            <a:chExt cx="2885485" cy="2647083"/>
          </a:xfrm>
        </p:grpSpPr>
        <p:sp>
          <p:nvSpPr>
            <p:cNvPr id="12" name="手繪多邊形 11"/>
            <p:cNvSpPr/>
            <p:nvPr/>
          </p:nvSpPr>
          <p:spPr>
            <a:xfrm>
              <a:off x="6258515" y="4254560"/>
              <a:ext cx="2493470" cy="2054760"/>
            </a:xfrm>
            <a:custGeom>
              <a:avLst/>
              <a:gdLst>
                <a:gd name="connsiteX0" fmla="*/ 0 w 3125812"/>
                <a:gd name="connsiteY0" fmla="*/ 312288 h 3122877"/>
                <a:gd name="connsiteX1" fmla="*/ 91467 w 3125812"/>
                <a:gd name="connsiteY1" fmla="*/ 91467 h 3122877"/>
                <a:gd name="connsiteX2" fmla="*/ 312288 w 3125812"/>
                <a:gd name="connsiteY2" fmla="*/ 0 h 3122877"/>
                <a:gd name="connsiteX3" fmla="*/ 2813524 w 3125812"/>
                <a:gd name="connsiteY3" fmla="*/ 0 h 3122877"/>
                <a:gd name="connsiteX4" fmla="*/ 3034345 w 3125812"/>
                <a:gd name="connsiteY4" fmla="*/ 91467 h 3122877"/>
                <a:gd name="connsiteX5" fmla="*/ 3125812 w 3125812"/>
                <a:gd name="connsiteY5" fmla="*/ 312288 h 3122877"/>
                <a:gd name="connsiteX6" fmla="*/ 3125812 w 3125812"/>
                <a:gd name="connsiteY6" fmla="*/ 2810589 h 3122877"/>
                <a:gd name="connsiteX7" fmla="*/ 3034345 w 3125812"/>
                <a:gd name="connsiteY7" fmla="*/ 3031410 h 3122877"/>
                <a:gd name="connsiteX8" fmla="*/ 2813524 w 3125812"/>
                <a:gd name="connsiteY8" fmla="*/ 3122877 h 3122877"/>
                <a:gd name="connsiteX9" fmla="*/ 312288 w 3125812"/>
                <a:gd name="connsiteY9" fmla="*/ 3122877 h 3122877"/>
                <a:gd name="connsiteX10" fmla="*/ 91467 w 3125812"/>
                <a:gd name="connsiteY10" fmla="*/ 3031410 h 3122877"/>
                <a:gd name="connsiteX11" fmla="*/ 0 w 3125812"/>
                <a:gd name="connsiteY11" fmla="*/ 2810589 h 3122877"/>
                <a:gd name="connsiteX12" fmla="*/ 0 w 3125812"/>
                <a:gd name="connsiteY12" fmla="*/ 312288 h 3122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25812" h="3122877">
                  <a:moveTo>
                    <a:pt x="0" y="312288"/>
                  </a:moveTo>
                  <a:cubicBezTo>
                    <a:pt x="0" y="229464"/>
                    <a:pt x="32902" y="150032"/>
                    <a:pt x="91467" y="91467"/>
                  </a:cubicBezTo>
                  <a:cubicBezTo>
                    <a:pt x="150032" y="32902"/>
                    <a:pt x="229464" y="0"/>
                    <a:pt x="312288" y="0"/>
                  </a:cubicBezTo>
                  <a:lnTo>
                    <a:pt x="2813524" y="0"/>
                  </a:lnTo>
                  <a:cubicBezTo>
                    <a:pt x="2896348" y="0"/>
                    <a:pt x="2975780" y="32902"/>
                    <a:pt x="3034345" y="91467"/>
                  </a:cubicBezTo>
                  <a:cubicBezTo>
                    <a:pt x="3092910" y="150032"/>
                    <a:pt x="3125812" y="229464"/>
                    <a:pt x="3125812" y="312288"/>
                  </a:cubicBezTo>
                  <a:lnTo>
                    <a:pt x="3125812" y="2810589"/>
                  </a:lnTo>
                  <a:cubicBezTo>
                    <a:pt x="3125812" y="2893413"/>
                    <a:pt x="3092910" y="2972845"/>
                    <a:pt x="3034345" y="3031410"/>
                  </a:cubicBezTo>
                  <a:cubicBezTo>
                    <a:pt x="2975780" y="3089975"/>
                    <a:pt x="2896348" y="3122877"/>
                    <a:pt x="2813524" y="3122877"/>
                  </a:cubicBezTo>
                  <a:lnTo>
                    <a:pt x="312288" y="3122877"/>
                  </a:lnTo>
                  <a:cubicBezTo>
                    <a:pt x="229464" y="3122877"/>
                    <a:pt x="150032" y="3089975"/>
                    <a:pt x="91467" y="3031410"/>
                  </a:cubicBezTo>
                  <a:cubicBezTo>
                    <a:pt x="32902" y="2972845"/>
                    <a:pt x="0" y="2893413"/>
                    <a:pt x="0" y="2810589"/>
                  </a:cubicBezTo>
                  <a:lnTo>
                    <a:pt x="0" y="312288"/>
                  </a:lnTo>
                  <a:close/>
                </a:path>
              </a:pathLst>
            </a:custGeom>
            <a:ln/>
          </p:spPr>
          <p:style>
            <a:lnRef idx="2">
              <a:schemeClr val="accent1"/>
            </a:lnRef>
            <a:fillRef idx="1">
              <a:schemeClr val="lt1"/>
            </a:fillRef>
            <a:effectRef idx="0">
              <a:schemeClr val="accent1"/>
            </a:effectRef>
            <a:fontRef idx="minor">
              <a:schemeClr val="dk1"/>
            </a:fontRef>
          </p:style>
          <p:txBody>
            <a:bodyPr spcFirstLastPara="0" vert="horz" wrap="square" lIns="195691" tIns="195691" rIns="195691" bIns="864879" numCol="1" spcCol="1270" anchor="t" anchorCtr="0">
              <a:noAutofit/>
            </a:bodyPr>
            <a:lstStyle/>
            <a:p>
              <a:pPr marL="285750" lvl="1" indent="-285750" algn="l" defTabSz="1244600">
                <a:lnSpc>
                  <a:spcPct val="90000"/>
                </a:lnSpc>
                <a:spcBef>
                  <a:spcPct val="0"/>
                </a:spcBef>
                <a:spcAft>
                  <a:spcPct val="15000"/>
                </a:spcAft>
                <a:buFont typeface="Arial" pitchFamily="34" charset="0"/>
                <a:buChar char="•"/>
              </a:pPr>
              <a:r>
                <a:rPr lang="zh-TW" altLang="en-US" sz="2800" dirty="0" smtClean="0">
                  <a:latin typeface="華康中圓體" pitchFamily="49" charset="-120"/>
                  <a:ea typeface="華康中圓體" pitchFamily="49" charset="-120"/>
                </a:rPr>
                <a:t>數學表現</a:t>
              </a:r>
              <a:endParaRPr lang="en-US" altLang="zh-TW" sz="2800" dirty="0" smtClean="0">
                <a:latin typeface="華康中圓體" pitchFamily="49" charset="-120"/>
                <a:ea typeface="華康中圓體" pitchFamily="49" charset="-120"/>
              </a:endParaRPr>
            </a:p>
            <a:p>
              <a:pPr marL="285750" lvl="1" indent="-285750" algn="l" defTabSz="1244600">
                <a:lnSpc>
                  <a:spcPct val="90000"/>
                </a:lnSpc>
                <a:spcBef>
                  <a:spcPct val="0"/>
                </a:spcBef>
                <a:spcAft>
                  <a:spcPct val="15000"/>
                </a:spcAft>
                <a:buFont typeface="Arial" pitchFamily="34" charset="0"/>
                <a:buChar char="•"/>
              </a:pPr>
              <a:r>
                <a:rPr lang="zh-TW" altLang="en-US" sz="2800" dirty="0" smtClean="0">
                  <a:latin typeface="華康中圓體" pitchFamily="49" charset="-120"/>
                  <a:ea typeface="華康中圓體" pitchFamily="49" charset="-120"/>
                </a:rPr>
                <a:t>幹部與管理經驗</a:t>
              </a:r>
              <a:endParaRPr lang="en-US" altLang="zh-TW" sz="2800" dirty="0" smtClean="0">
                <a:latin typeface="華康中圓體" pitchFamily="49" charset="-120"/>
                <a:ea typeface="華康中圓體" pitchFamily="49" charset="-120"/>
              </a:endParaRPr>
            </a:p>
          </p:txBody>
        </p:sp>
        <p:sp>
          <p:nvSpPr>
            <p:cNvPr id="13" name="手繪多邊形 12"/>
            <p:cNvSpPr/>
            <p:nvPr/>
          </p:nvSpPr>
          <p:spPr>
            <a:xfrm>
              <a:off x="7419809" y="3662237"/>
              <a:ext cx="1724191" cy="685654"/>
            </a:xfrm>
            <a:custGeom>
              <a:avLst/>
              <a:gdLst>
                <a:gd name="connsiteX0" fmla="*/ 0 w 1724191"/>
                <a:gd name="connsiteY0" fmla="*/ 68565 h 685654"/>
                <a:gd name="connsiteX1" fmla="*/ 20082 w 1724191"/>
                <a:gd name="connsiteY1" fmla="*/ 20082 h 685654"/>
                <a:gd name="connsiteX2" fmla="*/ 68565 w 1724191"/>
                <a:gd name="connsiteY2" fmla="*/ 0 h 685654"/>
                <a:gd name="connsiteX3" fmla="*/ 1655626 w 1724191"/>
                <a:gd name="connsiteY3" fmla="*/ 0 h 685654"/>
                <a:gd name="connsiteX4" fmla="*/ 1704109 w 1724191"/>
                <a:gd name="connsiteY4" fmla="*/ 20082 h 685654"/>
                <a:gd name="connsiteX5" fmla="*/ 1724191 w 1724191"/>
                <a:gd name="connsiteY5" fmla="*/ 68565 h 685654"/>
                <a:gd name="connsiteX6" fmla="*/ 1724191 w 1724191"/>
                <a:gd name="connsiteY6" fmla="*/ 617089 h 685654"/>
                <a:gd name="connsiteX7" fmla="*/ 1704109 w 1724191"/>
                <a:gd name="connsiteY7" fmla="*/ 665572 h 685654"/>
                <a:gd name="connsiteX8" fmla="*/ 1655626 w 1724191"/>
                <a:gd name="connsiteY8" fmla="*/ 685654 h 685654"/>
                <a:gd name="connsiteX9" fmla="*/ 68565 w 1724191"/>
                <a:gd name="connsiteY9" fmla="*/ 685654 h 685654"/>
                <a:gd name="connsiteX10" fmla="*/ 20082 w 1724191"/>
                <a:gd name="connsiteY10" fmla="*/ 665572 h 685654"/>
                <a:gd name="connsiteX11" fmla="*/ 0 w 1724191"/>
                <a:gd name="connsiteY11" fmla="*/ 617089 h 685654"/>
                <a:gd name="connsiteX12" fmla="*/ 0 w 1724191"/>
                <a:gd name="connsiteY12" fmla="*/ 68565 h 685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24191" h="685654">
                  <a:moveTo>
                    <a:pt x="0" y="68565"/>
                  </a:moveTo>
                  <a:cubicBezTo>
                    <a:pt x="0" y="50380"/>
                    <a:pt x="7224" y="32941"/>
                    <a:pt x="20082" y="20082"/>
                  </a:cubicBezTo>
                  <a:cubicBezTo>
                    <a:pt x="32940" y="7224"/>
                    <a:pt x="50380" y="0"/>
                    <a:pt x="68565" y="0"/>
                  </a:cubicBezTo>
                  <a:lnTo>
                    <a:pt x="1655626" y="0"/>
                  </a:lnTo>
                  <a:cubicBezTo>
                    <a:pt x="1673811" y="0"/>
                    <a:pt x="1691250" y="7224"/>
                    <a:pt x="1704109" y="20082"/>
                  </a:cubicBezTo>
                  <a:cubicBezTo>
                    <a:pt x="1716967" y="32940"/>
                    <a:pt x="1724191" y="50380"/>
                    <a:pt x="1724191" y="68565"/>
                  </a:cubicBezTo>
                  <a:lnTo>
                    <a:pt x="1724191" y="617089"/>
                  </a:lnTo>
                  <a:cubicBezTo>
                    <a:pt x="1724191" y="635274"/>
                    <a:pt x="1716967" y="652713"/>
                    <a:pt x="1704109" y="665572"/>
                  </a:cubicBezTo>
                  <a:cubicBezTo>
                    <a:pt x="1691251" y="678430"/>
                    <a:pt x="1673811" y="685654"/>
                    <a:pt x="1655626" y="685654"/>
                  </a:cubicBezTo>
                  <a:lnTo>
                    <a:pt x="68565" y="685654"/>
                  </a:lnTo>
                  <a:cubicBezTo>
                    <a:pt x="50380" y="685654"/>
                    <a:pt x="32941" y="678430"/>
                    <a:pt x="20082" y="665572"/>
                  </a:cubicBezTo>
                  <a:cubicBezTo>
                    <a:pt x="7224" y="652714"/>
                    <a:pt x="0" y="635274"/>
                    <a:pt x="0" y="617089"/>
                  </a:cubicBezTo>
                  <a:lnTo>
                    <a:pt x="0" y="68565"/>
                  </a:lnTo>
                  <a:close/>
                </a:path>
              </a:pathLst>
            </a:custGeom>
            <a:solidFill>
              <a:srgbClr val="002060"/>
            </a:solidFill>
            <a:ln>
              <a:solidFill>
                <a:srgbClr val="002060"/>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7232" tIns="58182" rIns="77232" bIns="58182" numCol="1" spcCol="1270" anchor="ctr" anchorCtr="0">
              <a:noAutofit/>
            </a:bodyPr>
            <a:lstStyle/>
            <a:p>
              <a:pPr lvl="0" algn="ctr" defTabSz="1333500">
                <a:lnSpc>
                  <a:spcPct val="90000"/>
                </a:lnSpc>
                <a:spcBef>
                  <a:spcPct val="0"/>
                </a:spcBef>
                <a:spcAft>
                  <a:spcPct val="35000"/>
                </a:spcAft>
              </a:pPr>
              <a:r>
                <a:rPr lang="zh-TW" altLang="en-US" sz="3000" dirty="0" smtClean="0">
                  <a:solidFill>
                    <a:srgbClr val="F8F8F8"/>
                  </a:solidFill>
                  <a:latin typeface="微軟正黑體" panose="020B0604030504040204" pitchFamily="34" charset="-120"/>
                  <a:ea typeface="微軟正黑體" panose="020B0604030504040204" pitchFamily="34" charset="-120"/>
                </a:rPr>
                <a:t>商管學系</a:t>
              </a:r>
              <a:endParaRPr lang="zh-TW" altLang="en-US" sz="3000" kern="1200" dirty="0">
                <a:solidFill>
                  <a:srgbClr val="F8F8F8"/>
                </a:solidFill>
                <a:latin typeface="微軟正黑體" panose="020B0604030504040204" pitchFamily="34" charset="-120"/>
                <a:ea typeface="微軟正黑體" panose="020B0604030504040204" pitchFamily="34" charset="-120"/>
              </a:endParaRPr>
            </a:p>
          </p:txBody>
        </p:sp>
      </p:grpSp>
    </p:spTree>
    <p:extLst>
      <p:ext uri="{BB962C8B-B14F-4D97-AF65-F5344CB8AC3E}">
        <p14:creationId xmlns:p14="http://schemas.microsoft.com/office/powerpoint/2010/main" val="3180506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7"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900" decel="100000" fill="hold"/>
                                        <p:tgtEl>
                                          <p:spTgt spid="5"/>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par>
                          <p:cTn id="18" fill="hold">
                            <p:stCondLst>
                              <p:cond delay="1000"/>
                            </p:stCondLst>
                            <p:childTnLst>
                              <p:par>
                                <p:cTn id="19" presetID="10" presetClass="entr" presetSubtype="0" fill="hold"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childTnLst>
                          </p:cTn>
                        </p:par>
                      </p:childTnLst>
                    </p:cTn>
                  </p:par>
                  <p:par>
                    <p:cTn id="22" fill="hold">
                      <p:stCondLst>
                        <p:cond delay="indefinite"/>
                      </p:stCondLst>
                      <p:childTnLst>
                        <p:par>
                          <p:cTn id="23" fill="hold">
                            <p:stCondLst>
                              <p:cond delay="0"/>
                            </p:stCondLst>
                            <p:childTnLst>
                              <p:par>
                                <p:cTn id="24" presetID="47" presetClass="entr" presetSubtype="0"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1000"/>
                                        <p:tgtEl>
                                          <p:spTgt spid="8"/>
                                        </p:tgtEl>
                                      </p:cBhvr>
                                    </p:animEffect>
                                    <p:anim calcmode="lin" valueType="num">
                                      <p:cBhvr>
                                        <p:cTn id="27" dur="1000" fill="hold"/>
                                        <p:tgtEl>
                                          <p:spTgt spid="8"/>
                                        </p:tgtEl>
                                        <p:attrNameLst>
                                          <p:attrName>ppt_x</p:attrName>
                                        </p:attrNameLst>
                                      </p:cBhvr>
                                      <p:tavLst>
                                        <p:tav tm="0">
                                          <p:val>
                                            <p:strVal val="#ppt_x"/>
                                          </p:val>
                                        </p:tav>
                                        <p:tav tm="100000">
                                          <p:val>
                                            <p:strVal val="#ppt_x"/>
                                          </p:val>
                                        </p:tav>
                                      </p:tavLst>
                                    </p:anim>
                                    <p:anim calcmode="lin" valueType="num">
                                      <p:cBhvr>
                                        <p:cTn id="28" dur="1000" fill="hold"/>
                                        <p:tgtEl>
                                          <p:spTgt spid="8"/>
                                        </p:tgtEl>
                                        <p:attrNameLst>
                                          <p:attrName>ppt_y</p:attrName>
                                        </p:attrNameLst>
                                      </p:cBhvr>
                                      <p:tavLst>
                                        <p:tav tm="0">
                                          <p:val>
                                            <p:strVal val="#ppt_y-.1"/>
                                          </p:val>
                                        </p:tav>
                                        <p:tav tm="100000">
                                          <p:val>
                                            <p:strVal val="#ppt_y"/>
                                          </p:val>
                                        </p:tav>
                                      </p:tavLst>
                                    </p:anim>
                                  </p:childTnLst>
                                </p:cTn>
                              </p:par>
                            </p:childTnLst>
                          </p:cTn>
                        </p:par>
                        <p:par>
                          <p:cTn id="29" fill="hold">
                            <p:stCondLst>
                              <p:cond delay="1000"/>
                            </p:stCondLst>
                            <p:childTnLst>
                              <p:par>
                                <p:cTn id="30" presetID="42" presetClass="entr" presetSubtype="0" fill="hold" nodeType="after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1000"/>
                                        <p:tgtEl>
                                          <p:spTgt spid="17"/>
                                        </p:tgtEl>
                                      </p:cBhvr>
                                    </p:animEffect>
                                    <p:anim calcmode="lin" valueType="num">
                                      <p:cBhvr>
                                        <p:cTn id="33" dur="1000" fill="hold"/>
                                        <p:tgtEl>
                                          <p:spTgt spid="17"/>
                                        </p:tgtEl>
                                        <p:attrNameLst>
                                          <p:attrName>ppt_x</p:attrName>
                                        </p:attrNameLst>
                                      </p:cBhvr>
                                      <p:tavLst>
                                        <p:tav tm="0">
                                          <p:val>
                                            <p:strVal val="#ppt_x"/>
                                          </p:val>
                                        </p:tav>
                                        <p:tav tm="100000">
                                          <p:val>
                                            <p:strVal val="#ppt_x"/>
                                          </p:val>
                                        </p:tav>
                                      </p:tavLst>
                                    </p:anim>
                                    <p:anim calcmode="lin" valueType="num">
                                      <p:cBhvr>
                                        <p:cTn id="34"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7" presetClass="entr" presetSubtype="0" fill="hold" nodeType="click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1000"/>
                                        <p:tgtEl>
                                          <p:spTgt spid="14"/>
                                        </p:tgtEl>
                                      </p:cBhvr>
                                    </p:animEffect>
                                    <p:anim calcmode="lin" valueType="num">
                                      <p:cBhvr>
                                        <p:cTn id="40" dur="1000" fill="hold"/>
                                        <p:tgtEl>
                                          <p:spTgt spid="14"/>
                                        </p:tgtEl>
                                        <p:attrNameLst>
                                          <p:attrName>ppt_x</p:attrName>
                                        </p:attrNameLst>
                                      </p:cBhvr>
                                      <p:tavLst>
                                        <p:tav tm="0">
                                          <p:val>
                                            <p:strVal val="#ppt_x"/>
                                          </p:val>
                                        </p:tav>
                                        <p:tav tm="100000">
                                          <p:val>
                                            <p:strVal val="#ppt_x"/>
                                          </p:val>
                                        </p:tav>
                                      </p:tavLst>
                                    </p:anim>
                                    <p:anim calcmode="lin" valueType="num">
                                      <p:cBhvr>
                                        <p:cTn id="41" dur="1000" fill="hold"/>
                                        <p:tgtEl>
                                          <p:spTgt spid="14"/>
                                        </p:tgtEl>
                                        <p:attrNameLst>
                                          <p:attrName>ppt_y</p:attrName>
                                        </p:attrNameLst>
                                      </p:cBhvr>
                                      <p:tavLst>
                                        <p:tav tm="0">
                                          <p:val>
                                            <p:strVal val="#ppt_y-.1"/>
                                          </p:val>
                                        </p:tav>
                                        <p:tav tm="100000">
                                          <p:val>
                                            <p:strVal val="#ppt_y"/>
                                          </p:val>
                                        </p:tav>
                                      </p:tavLst>
                                    </p:anim>
                                  </p:childTnLst>
                                </p:cTn>
                              </p:par>
                            </p:childTnLst>
                          </p:cTn>
                        </p:par>
                        <p:par>
                          <p:cTn id="42" fill="hold">
                            <p:stCondLst>
                              <p:cond delay="1000"/>
                            </p:stCondLst>
                            <p:childTnLst>
                              <p:par>
                                <p:cTn id="43" presetID="42" presetClass="entr" presetSubtype="0" fill="hold"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fade">
                                      <p:cBhvr>
                                        <p:cTn id="45" dur="1000"/>
                                        <p:tgtEl>
                                          <p:spTgt spid="18"/>
                                        </p:tgtEl>
                                      </p:cBhvr>
                                    </p:animEffect>
                                    <p:anim calcmode="lin" valueType="num">
                                      <p:cBhvr>
                                        <p:cTn id="46" dur="1000" fill="hold"/>
                                        <p:tgtEl>
                                          <p:spTgt spid="18"/>
                                        </p:tgtEl>
                                        <p:attrNameLst>
                                          <p:attrName>ppt_x</p:attrName>
                                        </p:attrNameLst>
                                      </p:cBhvr>
                                      <p:tavLst>
                                        <p:tav tm="0">
                                          <p:val>
                                            <p:strVal val="#ppt_x"/>
                                          </p:val>
                                        </p:tav>
                                        <p:tav tm="100000">
                                          <p:val>
                                            <p:strVal val="#ppt_x"/>
                                          </p:val>
                                        </p:tav>
                                      </p:tavLst>
                                    </p:anim>
                                    <p:anim calcmode="lin" valueType="num">
                                      <p:cBhvr>
                                        <p:cTn id="47"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84"/>
            <a:ext cx="8229600" cy="1143000"/>
          </a:xfrm>
        </p:spPr>
        <p:txBody>
          <a:bodyPr>
            <a:normAutofit/>
          </a:bodyPr>
          <a:lstStyle/>
          <a:p>
            <a:pPr>
              <a:defRPr/>
            </a:pPr>
            <a:r>
              <a:rPr lang="zh-TW" altLang="en-US" b="1" dirty="0" smtClean="0">
                <a:solidFill>
                  <a:srgbClr val="FFFF00"/>
                </a:solidFill>
                <a:latin typeface="華康POP1體W7(P)" pitchFamily="82" charset="-120"/>
                <a:ea typeface="華康POP1體W7(P)" pitchFamily="82" charset="-120"/>
              </a:rPr>
              <a:t>備審資料</a:t>
            </a:r>
            <a:r>
              <a:rPr lang="en-US" altLang="zh-TW" b="1" dirty="0" smtClean="0">
                <a:solidFill>
                  <a:srgbClr val="FFFF00"/>
                </a:solidFill>
                <a:latin typeface="華康POP1體W7(P)" pitchFamily="82" charset="-120"/>
                <a:ea typeface="華康POP1體W7(P)" pitchFamily="82" charset="-120"/>
              </a:rPr>
              <a:t>-</a:t>
            </a:r>
            <a:r>
              <a:rPr lang="zh-TW" altLang="en-US" b="1" dirty="0" smtClean="0">
                <a:solidFill>
                  <a:srgbClr val="FFFF00"/>
                </a:solidFill>
                <a:latin typeface="華康POP1體W7(P)" pitchFamily="82" charset="-120"/>
                <a:ea typeface="華康POP1體W7(P)" pitchFamily="82" charset="-120"/>
              </a:rPr>
              <a:t>全面電子上傳</a:t>
            </a:r>
            <a:endParaRPr lang="zh-TW" altLang="en-US" b="1" dirty="0">
              <a:solidFill>
                <a:srgbClr val="FFFF00"/>
              </a:solidFill>
              <a:latin typeface="華康POP1體W7(P)" pitchFamily="82" charset="-120"/>
              <a:ea typeface="華康POP1體W7(P)" pitchFamily="82" charset="-120"/>
            </a:endParaRPr>
          </a:p>
        </p:txBody>
      </p:sp>
      <p:sp>
        <p:nvSpPr>
          <p:cNvPr id="3" name="內容版面配置區 2"/>
          <p:cNvSpPr>
            <a:spLocks noGrp="1"/>
          </p:cNvSpPr>
          <p:nvPr>
            <p:ph idx="1"/>
          </p:nvPr>
        </p:nvSpPr>
        <p:spPr/>
        <p:txBody>
          <a:bodyPr/>
          <a:lstStyle/>
          <a:p>
            <a:endParaRPr lang="zh-TW" altLang="en-US"/>
          </a:p>
        </p:txBody>
      </p:sp>
      <p:pic>
        <p:nvPicPr>
          <p:cNvPr id="5" name="Picture 2"/>
          <p:cNvPicPr>
            <a:picLocks noChangeAspect="1" noChangeArrowheads="1"/>
          </p:cNvPicPr>
          <p:nvPr/>
        </p:nvPicPr>
        <p:blipFill>
          <a:blip r:embed="rId2" cstate="print"/>
          <a:srcRect/>
          <a:stretch>
            <a:fillRect/>
          </a:stretch>
        </p:blipFill>
        <p:spPr bwMode="auto">
          <a:xfrm>
            <a:off x="0" y="980728"/>
            <a:ext cx="9196197" cy="594873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p:cNvSpPr>
            <a:spLocks noGrp="1" noChangeArrowheads="1"/>
          </p:cNvSpPr>
          <p:nvPr>
            <p:ph type="body" idx="1"/>
          </p:nvPr>
        </p:nvSpPr>
        <p:spPr>
          <a:xfrm>
            <a:off x="583865" y="117128"/>
            <a:ext cx="8164599" cy="863600"/>
          </a:xfrm>
          <a:noFill/>
        </p:spPr>
        <p:txBody>
          <a:bodyPr>
            <a:normAutofit/>
          </a:bodyPr>
          <a:lstStyle/>
          <a:p>
            <a:pPr eaLnBrk="1" hangingPunct="1">
              <a:buFont typeface="Wingdings" panose="05000000000000000000" pitchFamily="2" charset="2"/>
              <a:buNone/>
            </a:pPr>
            <a:r>
              <a:rPr lang="zh-TW" altLang="en-US" sz="3900" b="1" dirty="0" smtClean="0">
                <a:solidFill>
                  <a:srgbClr val="FFFF00"/>
                </a:solidFill>
                <a:latin typeface="華康中圓體" pitchFamily="49" charset="-120"/>
                <a:ea typeface="華康中圓體" pitchFamily="49" charset="-120"/>
              </a:rPr>
              <a:t>從備</a:t>
            </a:r>
            <a:r>
              <a:rPr lang="zh-TW" altLang="en-US" sz="3900" b="1" dirty="0">
                <a:solidFill>
                  <a:srgbClr val="FFFF00"/>
                </a:solidFill>
                <a:latin typeface="華康中圓體" pitchFamily="49" charset="-120"/>
                <a:ea typeface="華康中圓體" pitchFamily="49" charset="-120"/>
              </a:rPr>
              <a:t>審資料重要性</a:t>
            </a:r>
            <a:r>
              <a:rPr lang="zh-TW" altLang="en-US" sz="3900" b="1" dirty="0" smtClean="0">
                <a:solidFill>
                  <a:srgbClr val="FFFF00"/>
                </a:solidFill>
                <a:latin typeface="華康中圓體" pitchFamily="49" charset="-120"/>
                <a:ea typeface="華康中圓體" pitchFamily="49" charset="-120"/>
              </a:rPr>
              <a:t>階層看高中學習</a:t>
            </a:r>
            <a:r>
              <a:rPr lang="zh-TW" altLang="en-US" sz="2600" b="1" dirty="0" smtClean="0">
                <a:solidFill>
                  <a:srgbClr val="FFFF00"/>
                </a:solidFill>
                <a:latin typeface="華康中圓體" pitchFamily="49" charset="-120"/>
                <a:ea typeface="華康中圓體" pitchFamily="49" charset="-120"/>
              </a:rPr>
              <a:t> </a:t>
            </a:r>
            <a:endParaRPr lang="zh-TW" altLang="en-US" sz="2600" b="1" dirty="0">
              <a:solidFill>
                <a:srgbClr val="FFFF00"/>
              </a:solidFill>
              <a:latin typeface="華康中圓體" pitchFamily="49" charset="-120"/>
              <a:ea typeface="華康中圓體" pitchFamily="49" charset="-120"/>
            </a:endParaRPr>
          </a:p>
        </p:txBody>
      </p:sp>
      <p:grpSp>
        <p:nvGrpSpPr>
          <p:cNvPr id="11" name="群組 10"/>
          <p:cNvGrpSpPr/>
          <p:nvPr/>
        </p:nvGrpSpPr>
        <p:grpSpPr>
          <a:xfrm>
            <a:off x="915866" y="1484784"/>
            <a:ext cx="7688582" cy="4824536"/>
            <a:chOff x="915866" y="1484784"/>
            <a:chExt cx="7688582" cy="4824536"/>
          </a:xfrm>
        </p:grpSpPr>
        <p:sp>
          <p:nvSpPr>
            <p:cNvPr id="17410" name="Freeform 2"/>
            <p:cNvSpPr>
              <a:spLocks/>
            </p:cNvSpPr>
            <p:nvPr/>
          </p:nvSpPr>
          <p:spPr bwMode="auto">
            <a:xfrm>
              <a:off x="915866" y="2060848"/>
              <a:ext cx="7688582" cy="4248472"/>
            </a:xfrm>
            <a:custGeom>
              <a:avLst/>
              <a:gdLst>
                <a:gd name="T0" fmla="*/ 2147483647 w 4967"/>
                <a:gd name="T1" fmla="*/ 2147483647 h 2322"/>
                <a:gd name="T2" fmla="*/ 2147483647 w 4967"/>
                <a:gd name="T3" fmla="*/ 2147483647 h 2322"/>
                <a:gd name="T4" fmla="*/ 2147483647 w 4967"/>
                <a:gd name="T5" fmla="*/ 2147483647 h 2322"/>
                <a:gd name="T6" fmla="*/ 2147483647 w 4967"/>
                <a:gd name="T7" fmla="*/ 2147483647 h 2322"/>
                <a:gd name="T8" fmla="*/ 2147483647 w 4967"/>
                <a:gd name="T9" fmla="*/ 2147483647 h 2322"/>
                <a:gd name="T10" fmla="*/ 2147483647 w 4967"/>
                <a:gd name="T11" fmla="*/ 2147483647 h 2322"/>
                <a:gd name="T12" fmla="*/ 2147483647 w 4967"/>
                <a:gd name="T13" fmla="*/ 2147483647 h 2322"/>
                <a:gd name="T14" fmla="*/ 2147483647 w 4967"/>
                <a:gd name="T15" fmla="*/ 2147483647 h 2322"/>
                <a:gd name="T16" fmla="*/ 2147483647 w 4967"/>
                <a:gd name="T17" fmla="*/ 2147483647 h 2322"/>
                <a:gd name="T18" fmla="*/ 2147483647 w 4967"/>
                <a:gd name="T19" fmla="*/ 2147483647 h 2322"/>
                <a:gd name="T20" fmla="*/ 2147483647 w 4967"/>
                <a:gd name="T21" fmla="*/ 2147483647 h 2322"/>
                <a:gd name="T22" fmla="*/ 2147483647 w 4967"/>
                <a:gd name="T23" fmla="*/ 2147483647 h 2322"/>
                <a:gd name="T24" fmla="*/ 2147483647 w 4967"/>
                <a:gd name="T25" fmla="*/ 2147483647 h 2322"/>
                <a:gd name="T26" fmla="*/ 2147483647 w 4967"/>
                <a:gd name="T27" fmla="*/ 2147483647 h 2322"/>
                <a:gd name="T28" fmla="*/ 2147483647 w 4967"/>
                <a:gd name="T29" fmla="*/ 2147483647 h 2322"/>
                <a:gd name="T30" fmla="*/ 2147483647 w 4967"/>
                <a:gd name="T31" fmla="*/ 2147483647 h 2322"/>
                <a:gd name="T32" fmla="*/ 2147483647 w 4967"/>
                <a:gd name="T33" fmla="*/ 2147483647 h 2322"/>
                <a:gd name="T34" fmla="*/ 2147483647 w 4967"/>
                <a:gd name="T35" fmla="*/ 2147483647 h 2322"/>
                <a:gd name="T36" fmla="*/ 2147483647 w 4967"/>
                <a:gd name="T37" fmla="*/ 2147483647 h 2322"/>
                <a:gd name="T38" fmla="*/ 2147483647 w 4967"/>
                <a:gd name="T39" fmla="*/ 2147483647 h 2322"/>
                <a:gd name="T40" fmla="*/ 2147483647 w 4967"/>
                <a:gd name="T41" fmla="*/ 2147483647 h 232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967"/>
                <a:gd name="T64" fmla="*/ 0 h 2322"/>
                <a:gd name="T65" fmla="*/ 4967 w 4967"/>
                <a:gd name="T66" fmla="*/ 2322 h 232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967" h="2322">
                  <a:moveTo>
                    <a:pt x="250" y="2193"/>
                  </a:moveTo>
                  <a:cubicBezTo>
                    <a:pt x="114" y="2064"/>
                    <a:pt x="46" y="1671"/>
                    <a:pt x="23" y="1467"/>
                  </a:cubicBezTo>
                  <a:cubicBezTo>
                    <a:pt x="0" y="1263"/>
                    <a:pt x="23" y="1134"/>
                    <a:pt x="114" y="968"/>
                  </a:cubicBezTo>
                  <a:cubicBezTo>
                    <a:pt x="205" y="802"/>
                    <a:pt x="401" y="620"/>
                    <a:pt x="567" y="469"/>
                  </a:cubicBezTo>
                  <a:cubicBezTo>
                    <a:pt x="733" y="318"/>
                    <a:pt x="900" y="122"/>
                    <a:pt x="1112" y="61"/>
                  </a:cubicBezTo>
                  <a:cubicBezTo>
                    <a:pt x="1324" y="0"/>
                    <a:pt x="1595" y="99"/>
                    <a:pt x="1837" y="106"/>
                  </a:cubicBezTo>
                  <a:cubicBezTo>
                    <a:pt x="2079" y="113"/>
                    <a:pt x="2442" y="46"/>
                    <a:pt x="2563" y="106"/>
                  </a:cubicBezTo>
                  <a:cubicBezTo>
                    <a:pt x="2684" y="166"/>
                    <a:pt x="2540" y="386"/>
                    <a:pt x="2563" y="469"/>
                  </a:cubicBezTo>
                  <a:cubicBezTo>
                    <a:pt x="2586" y="552"/>
                    <a:pt x="2525" y="582"/>
                    <a:pt x="2699" y="605"/>
                  </a:cubicBezTo>
                  <a:cubicBezTo>
                    <a:pt x="2873" y="628"/>
                    <a:pt x="3281" y="612"/>
                    <a:pt x="3606" y="605"/>
                  </a:cubicBezTo>
                  <a:cubicBezTo>
                    <a:pt x="3931" y="598"/>
                    <a:pt x="4431" y="507"/>
                    <a:pt x="4650" y="560"/>
                  </a:cubicBezTo>
                  <a:cubicBezTo>
                    <a:pt x="4869" y="613"/>
                    <a:pt x="4877" y="742"/>
                    <a:pt x="4922" y="923"/>
                  </a:cubicBezTo>
                  <a:cubicBezTo>
                    <a:pt x="4967" y="1104"/>
                    <a:pt x="4952" y="1498"/>
                    <a:pt x="4922" y="1649"/>
                  </a:cubicBezTo>
                  <a:cubicBezTo>
                    <a:pt x="4892" y="1800"/>
                    <a:pt x="4831" y="1792"/>
                    <a:pt x="4740" y="1830"/>
                  </a:cubicBezTo>
                  <a:cubicBezTo>
                    <a:pt x="4649" y="1868"/>
                    <a:pt x="4596" y="1876"/>
                    <a:pt x="4377" y="1876"/>
                  </a:cubicBezTo>
                  <a:cubicBezTo>
                    <a:pt x="4158" y="1876"/>
                    <a:pt x="3931" y="1853"/>
                    <a:pt x="3425" y="1830"/>
                  </a:cubicBezTo>
                  <a:cubicBezTo>
                    <a:pt x="2919" y="1807"/>
                    <a:pt x="1792" y="1731"/>
                    <a:pt x="1338" y="1739"/>
                  </a:cubicBezTo>
                  <a:cubicBezTo>
                    <a:pt x="884" y="1747"/>
                    <a:pt x="854" y="1816"/>
                    <a:pt x="703" y="1876"/>
                  </a:cubicBezTo>
                  <a:cubicBezTo>
                    <a:pt x="552" y="1936"/>
                    <a:pt x="408" y="2042"/>
                    <a:pt x="431" y="2102"/>
                  </a:cubicBezTo>
                  <a:cubicBezTo>
                    <a:pt x="454" y="2162"/>
                    <a:pt x="869" y="2223"/>
                    <a:pt x="839" y="2238"/>
                  </a:cubicBezTo>
                  <a:cubicBezTo>
                    <a:pt x="809" y="2253"/>
                    <a:pt x="386" y="2322"/>
                    <a:pt x="250" y="2193"/>
                  </a:cubicBezTo>
                  <a:close/>
                </a:path>
              </a:pathLst>
            </a:custGeom>
            <a:solidFill>
              <a:srgbClr val="FFFF99"/>
            </a:solidFill>
            <a:ln w="9525">
              <a:noFill/>
              <a:round/>
              <a:headEnd/>
              <a:tailEnd/>
            </a:ln>
          </p:spPr>
          <p:txBody>
            <a:bodyPr/>
            <a:lstStyle/>
            <a:p>
              <a:endParaRPr lang="zh-TW" altLang="en-US">
                <a:latin typeface="+mj-ea"/>
                <a:ea typeface="+mj-ea"/>
              </a:endParaRPr>
            </a:p>
          </p:txBody>
        </p:sp>
        <p:sp>
          <p:nvSpPr>
            <p:cNvPr id="17412" name="Text Box 4"/>
            <p:cNvSpPr txBox="1">
              <a:spLocks noChangeArrowheads="1"/>
            </p:cNvSpPr>
            <p:nvPr/>
          </p:nvSpPr>
          <p:spPr bwMode="auto">
            <a:xfrm>
              <a:off x="1447801" y="4149725"/>
              <a:ext cx="6246935" cy="863600"/>
            </a:xfrm>
            <a:prstGeom prst="rect">
              <a:avLst/>
            </a:prstGeom>
            <a:gradFill flip="none" rotWithShape="1">
              <a:gsLst>
                <a:gs pos="0">
                  <a:srgbClr val="002060">
                    <a:tint val="66000"/>
                    <a:satMod val="160000"/>
                  </a:srgbClr>
                </a:gs>
                <a:gs pos="50000">
                  <a:srgbClr val="002060">
                    <a:tint val="44500"/>
                    <a:satMod val="160000"/>
                  </a:srgbClr>
                </a:gs>
                <a:gs pos="100000">
                  <a:srgbClr val="002060">
                    <a:tint val="23500"/>
                    <a:satMod val="160000"/>
                  </a:srgbClr>
                </a:gs>
              </a:gsLst>
              <a:lin ang="2700000" scaled="1"/>
              <a:tileRect/>
            </a:gradFill>
            <a:ln>
              <a:noFill/>
            </a:ln>
            <a:effectLst>
              <a:softEdge rad="635000"/>
            </a:effectLst>
            <a:scene3d>
              <a:camera prst="orthographicFront"/>
              <a:lightRig rig="threePt" dir="t"/>
            </a:scene3d>
            <a:sp3d>
              <a:bevelT/>
            </a:sp3d>
          </p:spPr>
          <p:txBody>
            <a:bodyPr/>
            <a:lstStyle>
              <a:lvl1pPr>
                <a:defRPr kumimoji="1" sz="3000">
                  <a:solidFill>
                    <a:srgbClr val="0000FF"/>
                  </a:solidFill>
                  <a:latin typeface="華康中圓體" pitchFamily="49" charset="-120"/>
                  <a:ea typeface="新細明體" panose="02020500000000000000" pitchFamily="18" charset="-120"/>
                </a:defRPr>
              </a:lvl1pPr>
              <a:lvl2pPr marL="742950" indent="-285750">
                <a:defRPr kumimoji="1" sz="3000">
                  <a:solidFill>
                    <a:srgbClr val="0000FF"/>
                  </a:solidFill>
                  <a:latin typeface="華康中圓體" pitchFamily="49" charset="-120"/>
                  <a:ea typeface="新細明體" panose="02020500000000000000" pitchFamily="18" charset="-120"/>
                </a:defRPr>
              </a:lvl2pPr>
              <a:lvl3pPr marL="1143000" indent="-228600">
                <a:defRPr kumimoji="1" sz="3000">
                  <a:solidFill>
                    <a:srgbClr val="0000FF"/>
                  </a:solidFill>
                  <a:latin typeface="華康中圓體" pitchFamily="49" charset="-120"/>
                  <a:ea typeface="新細明體" panose="02020500000000000000" pitchFamily="18" charset="-120"/>
                </a:defRPr>
              </a:lvl3pPr>
              <a:lvl4pPr marL="1600200" indent="-228600">
                <a:defRPr kumimoji="1" sz="3000">
                  <a:solidFill>
                    <a:srgbClr val="0000FF"/>
                  </a:solidFill>
                  <a:latin typeface="華康中圓體" pitchFamily="49" charset="-120"/>
                  <a:ea typeface="新細明體" panose="02020500000000000000" pitchFamily="18" charset="-120"/>
                </a:defRPr>
              </a:lvl4pPr>
              <a:lvl5pPr marL="2057400" indent="-228600">
                <a:defRPr kumimoji="1" sz="3000">
                  <a:solidFill>
                    <a:srgbClr val="0000FF"/>
                  </a:solidFill>
                  <a:latin typeface="華康中圓體" pitchFamily="49" charset="-120"/>
                  <a:ea typeface="新細明體" panose="02020500000000000000" pitchFamily="18" charset="-120"/>
                </a:defRPr>
              </a:lvl5pPr>
              <a:lvl6pPr marL="2514600" indent="-228600" eaLnBrk="0" fontAlgn="base" hangingPunct="0">
                <a:spcBef>
                  <a:spcPct val="0"/>
                </a:spcBef>
                <a:spcAft>
                  <a:spcPct val="0"/>
                </a:spcAft>
                <a:defRPr kumimoji="1" sz="3000">
                  <a:solidFill>
                    <a:srgbClr val="0000FF"/>
                  </a:solidFill>
                  <a:latin typeface="華康中圓體" pitchFamily="49" charset="-120"/>
                  <a:ea typeface="新細明體" panose="02020500000000000000" pitchFamily="18" charset="-120"/>
                </a:defRPr>
              </a:lvl6pPr>
              <a:lvl7pPr marL="2971800" indent="-228600" eaLnBrk="0" fontAlgn="base" hangingPunct="0">
                <a:spcBef>
                  <a:spcPct val="0"/>
                </a:spcBef>
                <a:spcAft>
                  <a:spcPct val="0"/>
                </a:spcAft>
                <a:defRPr kumimoji="1" sz="3000">
                  <a:solidFill>
                    <a:srgbClr val="0000FF"/>
                  </a:solidFill>
                  <a:latin typeface="華康中圓體" pitchFamily="49" charset="-120"/>
                  <a:ea typeface="新細明體" panose="02020500000000000000" pitchFamily="18" charset="-120"/>
                </a:defRPr>
              </a:lvl7pPr>
              <a:lvl8pPr marL="3429000" indent="-228600" eaLnBrk="0" fontAlgn="base" hangingPunct="0">
                <a:spcBef>
                  <a:spcPct val="0"/>
                </a:spcBef>
                <a:spcAft>
                  <a:spcPct val="0"/>
                </a:spcAft>
                <a:defRPr kumimoji="1" sz="3000">
                  <a:solidFill>
                    <a:srgbClr val="0000FF"/>
                  </a:solidFill>
                  <a:latin typeface="華康中圓體" pitchFamily="49" charset="-120"/>
                  <a:ea typeface="新細明體" panose="02020500000000000000" pitchFamily="18" charset="-120"/>
                </a:defRPr>
              </a:lvl8pPr>
              <a:lvl9pPr marL="3886200" indent="-228600" eaLnBrk="0" fontAlgn="base" hangingPunct="0">
                <a:spcBef>
                  <a:spcPct val="0"/>
                </a:spcBef>
                <a:spcAft>
                  <a:spcPct val="0"/>
                </a:spcAft>
                <a:defRPr kumimoji="1" sz="3000">
                  <a:solidFill>
                    <a:srgbClr val="0000FF"/>
                  </a:solidFill>
                  <a:latin typeface="華康中圓體" pitchFamily="49" charset="-120"/>
                  <a:ea typeface="新細明體" panose="02020500000000000000" pitchFamily="18" charset="-120"/>
                </a:defRPr>
              </a:lvl9pPr>
            </a:lstStyle>
            <a:p>
              <a:pPr algn="ctr" eaLnBrk="1" hangingPunct="1"/>
              <a:r>
                <a:rPr lang="zh-TW" altLang="en-US" sz="2400" b="1" dirty="0">
                  <a:solidFill>
                    <a:srgbClr val="1308EA"/>
                  </a:solidFill>
                  <a:latin typeface="+mj-ea"/>
                  <a:ea typeface="+mj-ea"/>
                  <a:cs typeface="Times New Roman" panose="02020603050405020304" pitchFamily="18" charset="0"/>
                </a:rPr>
                <a:t>在校重要相關科目成績</a:t>
              </a:r>
              <a:r>
                <a:rPr lang="en-US" altLang="zh-TW" sz="2400" b="1" dirty="0">
                  <a:solidFill>
                    <a:srgbClr val="1308EA"/>
                  </a:solidFill>
                  <a:latin typeface="+mj-ea"/>
                  <a:ea typeface="+mj-ea"/>
                  <a:cs typeface="Times New Roman" panose="02020603050405020304" pitchFamily="18" charset="0"/>
                </a:rPr>
                <a:t>/</a:t>
              </a:r>
              <a:r>
                <a:rPr lang="zh-TW" altLang="en-US" sz="2400" b="1" dirty="0">
                  <a:solidFill>
                    <a:srgbClr val="1308EA"/>
                  </a:solidFill>
                  <a:latin typeface="+mj-ea"/>
                  <a:ea typeface="+mj-ea"/>
                  <a:cs typeface="Times New Roman" panose="02020603050405020304" pitchFamily="18" charset="0"/>
                </a:rPr>
                <a:t>校外學術表現</a:t>
              </a:r>
              <a:r>
                <a:rPr lang="en-US" altLang="zh-TW" sz="2400" b="1" dirty="0">
                  <a:solidFill>
                    <a:srgbClr val="1308EA"/>
                  </a:solidFill>
                  <a:latin typeface="+mj-ea"/>
                  <a:ea typeface="+mj-ea"/>
                  <a:cs typeface="Times New Roman" panose="02020603050405020304" pitchFamily="18" charset="0"/>
                </a:rPr>
                <a:t>/</a:t>
              </a:r>
            </a:p>
            <a:p>
              <a:pPr algn="ctr"/>
              <a:r>
                <a:rPr lang="zh-TW" altLang="en-US" sz="2400" b="1" dirty="0">
                  <a:solidFill>
                    <a:srgbClr val="1308EA"/>
                  </a:solidFill>
                  <a:latin typeface="+mj-ea"/>
                  <a:ea typeface="+mj-ea"/>
                  <a:cs typeface="Times New Roman" panose="02020603050405020304" pitchFamily="18" charset="0"/>
                </a:rPr>
                <a:t>具指標性或可辨識性高的競賽</a:t>
              </a:r>
            </a:p>
          </p:txBody>
        </p:sp>
        <p:sp>
          <p:nvSpPr>
            <p:cNvPr id="17413" name="Text Box 5"/>
            <p:cNvSpPr txBox="1">
              <a:spLocks noChangeArrowheads="1"/>
            </p:cNvSpPr>
            <p:nvPr/>
          </p:nvSpPr>
          <p:spPr bwMode="auto">
            <a:xfrm>
              <a:off x="1475656" y="3502027"/>
              <a:ext cx="3084621" cy="576263"/>
            </a:xfrm>
            <a:prstGeom prst="rect">
              <a:avLst/>
            </a:prstGeom>
            <a:gradFill flip="none" rotWithShape="1">
              <a:gsLst>
                <a:gs pos="0">
                  <a:srgbClr val="1308EA">
                    <a:tint val="66000"/>
                    <a:satMod val="160000"/>
                  </a:srgbClr>
                </a:gs>
                <a:gs pos="50000">
                  <a:srgbClr val="1308EA">
                    <a:tint val="44500"/>
                    <a:satMod val="160000"/>
                  </a:srgbClr>
                </a:gs>
                <a:gs pos="100000">
                  <a:srgbClr val="1308EA">
                    <a:tint val="23500"/>
                    <a:satMod val="160000"/>
                  </a:srgbClr>
                </a:gs>
              </a:gsLst>
              <a:lin ang="2700000" scaled="1"/>
              <a:tileRect/>
            </a:gradFill>
            <a:ln>
              <a:noFill/>
            </a:ln>
            <a:scene3d>
              <a:camera prst="orthographicFront"/>
              <a:lightRig rig="threePt" dir="t"/>
            </a:scene3d>
            <a:sp3d>
              <a:bevelT/>
            </a:sp3d>
          </p:spPr>
          <p:txBody>
            <a:bodyPr/>
            <a:lstStyle>
              <a:lvl1pPr>
                <a:defRPr kumimoji="1" sz="3000">
                  <a:solidFill>
                    <a:srgbClr val="0000FF"/>
                  </a:solidFill>
                  <a:latin typeface="華康中圓體" pitchFamily="49" charset="-120"/>
                  <a:ea typeface="新細明體" panose="02020500000000000000" pitchFamily="18" charset="-120"/>
                </a:defRPr>
              </a:lvl1pPr>
              <a:lvl2pPr marL="742950" indent="-285750">
                <a:defRPr kumimoji="1" sz="3000">
                  <a:solidFill>
                    <a:srgbClr val="0000FF"/>
                  </a:solidFill>
                  <a:latin typeface="華康中圓體" pitchFamily="49" charset="-120"/>
                  <a:ea typeface="新細明體" panose="02020500000000000000" pitchFamily="18" charset="-120"/>
                </a:defRPr>
              </a:lvl2pPr>
              <a:lvl3pPr marL="1143000" indent="-228600">
                <a:defRPr kumimoji="1" sz="3000">
                  <a:solidFill>
                    <a:srgbClr val="0000FF"/>
                  </a:solidFill>
                  <a:latin typeface="華康中圓體" pitchFamily="49" charset="-120"/>
                  <a:ea typeface="新細明體" panose="02020500000000000000" pitchFamily="18" charset="-120"/>
                </a:defRPr>
              </a:lvl3pPr>
              <a:lvl4pPr marL="1600200" indent="-228600">
                <a:defRPr kumimoji="1" sz="3000">
                  <a:solidFill>
                    <a:srgbClr val="0000FF"/>
                  </a:solidFill>
                  <a:latin typeface="華康中圓體" pitchFamily="49" charset="-120"/>
                  <a:ea typeface="新細明體" panose="02020500000000000000" pitchFamily="18" charset="-120"/>
                </a:defRPr>
              </a:lvl4pPr>
              <a:lvl5pPr marL="2057400" indent="-228600">
                <a:defRPr kumimoji="1" sz="3000">
                  <a:solidFill>
                    <a:srgbClr val="0000FF"/>
                  </a:solidFill>
                  <a:latin typeface="華康中圓體" pitchFamily="49" charset="-120"/>
                  <a:ea typeface="新細明體" panose="02020500000000000000" pitchFamily="18" charset="-120"/>
                </a:defRPr>
              </a:lvl5pPr>
              <a:lvl6pPr marL="2514600" indent="-228600" eaLnBrk="0" fontAlgn="base" hangingPunct="0">
                <a:spcBef>
                  <a:spcPct val="0"/>
                </a:spcBef>
                <a:spcAft>
                  <a:spcPct val="0"/>
                </a:spcAft>
                <a:defRPr kumimoji="1" sz="3000">
                  <a:solidFill>
                    <a:srgbClr val="0000FF"/>
                  </a:solidFill>
                  <a:latin typeface="華康中圓體" pitchFamily="49" charset="-120"/>
                  <a:ea typeface="新細明體" panose="02020500000000000000" pitchFamily="18" charset="-120"/>
                </a:defRPr>
              </a:lvl6pPr>
              <a:lvl7pPr marL="2971800" indent="-228600" eaLnBrk="0" fontAlgn="base" hangingPunct="0">
                <a:spcBef>
                  <a:spcPct val="0"/>
                </a:spcBef>
                <a:spcAft>
                  <a:spcPct val="0"/>
                </a:spcAft>
                <a:defRPr kumimoji="1" sz="3000">
                  <a:solidFill>
                    <a:srgbClr val="0000FF"/>
                  </a:solidFill>
                  <a:latin typeface="華康中圓體" pitchFamily="49" charset="-120"/>
                  <a:ea typeface="新細明體" panose="02020500000000000000" pitchFamily="18" charset="-120"/>
                </a:defRPr>
              </a:lvl7pPr>
              <a:lvl8pPr marL="3429000" indent="-228600" eaLnBrk="0" fontAlgn="base" hangingPunct="0">
                <a:spcBef>
                  <a:spcPct val="0"/>
                </a:spcBef>
                <a:spcAft>
                  <a:spcPct val="0"/>
                </a:spcAft>
                <a:defRPr kumimoji="1" sz="3000">
                  <a:solidFill>
                    <a:srgbClr val="0000FF"/>
                  </a:solidFill>
                  <a:latin typeface="華康中圓體" pitchFamily="49" charset="-120"/>
                  <a:ea typeface="新細明體" panose="02020500000000000000" pitchFamily="18" charset="-120"/>
                </a:defRPr>
              </a:lvl8pPr>
              <a:lvl9pPr marL="3886200" indent="-228600" eaLnBrk="0" fontAlgn="base" hangingPunct="0">
                <a:spcBef>
                  <a:spcPct val="0"/>
                </a:spcBef>
                <a:spcAft>
                  <a:spcPct val="0"/>
                </a:spcAft>
                <a:defRPr kumimoji="1" sz="3000">
                  <a:solidFill>
                    <a:srgbClr val="0000FF"/>
                  </a:solidFill>
                  <a:latin typeface="華康中圓體" pitchFamily="49" charset="-120"/>
                  <a:ea typeface="新細明體" panose="02020500000000000000" pitchFamily="18" charset="-120"/>
                </a:defRPr>
              </a:lvl9pPr>
            </a:lstStyle>
            <a:p>
              <a:pPr algn="ctr" eaLnBrk="1" hangingPunct="1"/>
              <a:r>
                <a:rPr lang="zh-TW" altLang="en-US" sz="2400" b="1" dirty="0">
                  <a:solidFill>
                    <a:srgbClr val="002060"/>
                  </a:solidFill>
                  <a:latin typeface="+mj-ea"/>
                  <a:ea typeface="+mj-ea"/>
                  <a:cs typeface="Times New Roman" panose="02020603050405020304" pitchFamily="18" charset="0"/>
                </a:rPr>
                <a:t>相關競賽或活動証明</a:t>
              </a:r>
            </a:p>
          </p:txBody>
        </p:sp>
        <p:sp>
          <p:nvSpPr>
            <p:cNvPr id="17414" name="Text Box 6"/>
            <p:cNvSpPr txBox="1">
              <a:spLocks noChangeArrowheads="1"/>
            </p:cNvSpPr>
            <p:nvPr/>
          </p:nvSpPr>
          <p:spPr bwMode="auto">
            <a:xfrm>
              <a:off x="4860032" y="3501008"/>
              <a:ext cx="2791558" cy="576263"/>
            </a:xfrm>
            <a:prstGeom prst="rect">
              <a:avLst/>
            </a:prstGeom>
            <a:gradFill flip="none" rotWithShape="1">
              <a:gsLst>
                <a:gs pos="0">
                  <a:srgbClr val="1308EA">
                    <a:tint val="66000"/>
                    <a:satMod val="160000"/>
                  </a:srgbClr>
                </a:gs>
                <a:gs pos="50000">
                  <a:srgbClr val="1308EA">
                    <a:tint val="44500"/>
                    <a:satMod val="160000"/>
                  </a:srgbClr>
                </a:gs>
                <a:gs pos="100000">
                  <a:srgbClr val="1308EA">
                    <a:tint val="23500"/>
                    <a:satMod val="160000"/>
                  </a:srgbClr>
                </a:gs>
              </a:gsLst>
              <a:lin ang="2700000" scaled="1"/>
              <a:tileRect/>
            </a:gradFill>
            <a:ln>
              <a:noFill/>
            </a:ln>
            <a:effectLst>
              <a:softEdge rad="635000"/>
            </a:effectLst>
            <a:scene3d>
              <a:camera prst="orthographicFront"/>
              <a:lightRig rig="threePt" dir="t"/>
            </a:scene3d>
            <a:sp3d>
              <a:bevelT/>
            </a:sp3d>
          </p:spPr>
          <p:txBody>
            <a:bodyPr/>
            <a:lstStyle>
              <a:lvl1pPr>
                <a:defRPr kumimoji="1" sz="3000">
                  <a:solidFill>
                    <a:srgbClr val="0000FF"/>
                  </a:solidFill>
                  <a:latin typeface="華康中圓體" pitchFamily="49" charset="-120"/>
                  <a:ea typeface="新細明體" panose="02020500000000000000" pitchFamily="18" charset="-120"/>
                </a:defRPr>
              </a:lvl1pPr>
              <a:lvl2pPr marL="742950" indent="-285750">
                <a:defRPr kumimoji="1" sz="3000">
                  <a:solidFill>
                    <a:srgbClr val="0000FF"/>
                  </a:solidFill>
                  <a:latin typeface="華康中圓體" pitchFamily="49" charset="-120"/>
                  <a:ea typeface="新細明體" panose="02020500000000000000" pitchFamily="18" charset="-120"/>
                </a:defRPr>
              </a:lvl2pPr>
              <a:lvl3pPr marL="1143000" indent="-228600">
                <a:defRPr kumimoji="1" sz="3000">
                  <a:solidFill>
                    <a:srgbClr val="0000FF"/>
                  </a:solidFill>
                  <a:latin typeface="華康中圓體" pitchFamily="49" charset="-120"/>
                  <a:ea typeface="新細明體" panose="02020500000000000000" pitchFamily="18" charset="-120"/>
                </a:defRPr>
              </a:lvl3pPr>
              <a:lvl4pPr marL="1600200" indent="-228600">
                <a:defRPr kumimoji="1" sz="3000">
                  <a:solidFill>
                    <a:srgbClr val="0000FF"/>
                  </a:solidFill>
                  <a:latin typeface="華康中圓體" pitchFamily="49" charset="-120"/>
                  <a:ea typeface="新細明體" panose="02020500000000000000" pitchFamily="18" charset="-120"/>
                </a:defRPr>
              </a:lvl4pPr>
              <a:lvl5pPr marL="2057400" indent="-228600">
                <a:defRPr kumimoji="1" sz="3000">
                  <a:solidFill>
                    <a:srgbClr val="0000FF"/>
                  </a:solidFill>
                  <a:latin typeface="華康中圓體" pitchFamily="49" charset="-120"/>
                  <a:ea typeface="新細明體" panose="02020500000000000000" pitchFamily="18" charset="-120"/>
                </a:defRPr>
              </a:lvl5pPr>
              <a:lvl6pPr marL="2514600" indent="-228600" eaLnBrk="0" fontAlgn="base" hangingPunct="0">
                <a:spcBef>
                  <a:spcPct val="0"/>
                </a:spcBef>
                <a:spcAft>
                  <a:spcPct val="0"/>
                </a:spcAft>
                <a:defRPr kumimoji="1" sz="3000">
                  <a:solidFill>
                    <a:srgbClr val="0000FF"/>
                  </a:solidFill>
                  <a:latin typeface="華康中圓體" pitchFamily="49" charset="-120"/>
                  <a:ea typeface="新細明體" panose="02020500000000000000" pitchFamily="18" charset="-120"/>
                </a:defRPr>
              </a:lvl6pPr>
              <a:lvl7pPr marL="2971800" indent="-228600" eaLnBrk="0" fontAlgn="base" hangingPunct="0">
                <a:spcBef>
                  <a:spcPct val="0"/>
                </a:spcBef>
                <a:spcAft>
                  <a:spcPct val="0"/>
                </a:spcAft>
                <a:defRPr kumimoji="1" sz="3000">
                  <a:solidFill>
                    <a:srgbClr val="0000FF"/>
                  </a:solidFill>
                  <a:latin typeface="華康中圓體" pitchFamily="49" charset="-120"/>
                  <a:ea typeface="新細明體" panose="02020500000000000000" pitchFamily="18" charset="-120"/>
                </a:defRPr>
              </a:lvl7pPr>
              <a:lvl8pPr marL="3429000" indent="-228600" eaLnBrk="0" fontAlgn="base" hangingPunct="0">
                <a:spcBef>
                  <a:spcPct val="0"/>
                </a:spcBef>
                <a:spcAft>
                  <a:spcPct val="0"/>
                </a:spcAft>
                <a:defRPr kumimoji="1" sz="3000">
                  <a:solidFill>
                    <a:srgbClr val="0000FF"/>
                  </a:solidFill>
                  <a:latin typeface="華康中圓體" pitchFamily="49" charset="-120"/>
                  <a:ea typeface="新細明體" panose="02020500000000000000" pitchFamily="18" charset="-120"/>
                </a:defRPr>
              </a:lvl8pPr>
              <a:lvl9pPr marL="3886200" indent="-228600" eaLnBrk="0" fontAlgn="base" hangingPunct="0">
                <a:spcBef>
                  <a:spcPct val="0"/>
                </a:spcBef>
                <a:spcAft>
                  <a:spcPct val="0"/>
                </a:spcAft>
                <a:defRPr kumimoji="1" sz="3000">
                  <a:solidFill>
                    <a:srgbClr val="0000FF"/>
                  </a:solidFill>
                  <a:latin typeface="華康中圓體" pitchFamily="49" charset="-120"/>
                  <a:ea typeface="新細明體" panose="02020500000000000000" pitchFamily="18" charset="-120"/>
                </a:defRPr>
              </a:lvl9pPr>
            </a:lstStyle>
            <a:p>
              <a:pPr algn="ctr" eaLnBrk="1" hangingPunct="1"/>
              <a:r>
                <a:rPr lang="zh-TW" altLang="en-US" sz="2400" b="1" dirty="0">
                  <a:solidFill>
                    <a:srgbClr val="002060"/>
                  </a:solidFill>
                  <a:latin typeface="+mj-ea"/>
                  <a:ea typeface="+mj-ea"/>
                  <a:cs typeface="Times New Roman" panose="02020603050405020304" pitchFamily="18" charset="0"/>
                </a:rPr>
                <a:t>相關領域行動表現</a:t>
              </a:r>
            </a:p>
          </p:txBody>
        </p:sp>
        <p:sp>
          <p:nvSpPr>
            <p:cNvPr id="17415" name="Text Box 7"/>
            <p:cNvSpPr txBox="1">
              <a:spLocks noChangeArrowheads="1"/>
            </p:cNvSpPr>
            <p:nvPr/>
          </p:nvSpPr>
          <p:spPr bwMode="auto">
            <a:xfrm>
              <a:off x="5292080" y="2420888"/>
              <a:ext cx="1926981" cy="576262"/>
            </a:xfrm>
            <a:prstGeom prst="rect">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w="9525">
              <a:noFill/>
              <a:miter lim="800000"/>
              <a:headEnd/>
              <a:tailEnd/>
            </a:ln>
            <a:effectLst>
              <a:softEdge rad="635000"/>
            </a:effectLst>
            <a:scene3d>
              <a:camera prst="orthographicFront"/>
              <a:lightRig rig="threePt" dir="t"/>
            </a:scene3d>
            <a:sp3d>
              <a:bevelT/>
            </a:sp3d>
          </p:spPr>
          <p:txBody>
            <a:bodyPr/>
            <a:lstStyle>
              <a:lvl1pPr>
                <a:defRPr kumimoji="1" sz="3000">
                  <a:solidFill>
                    <a:srgbClr val="0000FF"/>
                  </a:solidFill>
                  <a:latin typeface="華康中圓體" pitchFamily="49" charset="-120"/>
                  <a:ea typeface="新細明體" panose="02020500000000000000" pitchFamily="18" charset="-120"/>
                </a:defRPr>
              </a:lvl1pPr>
              <a:lvl2pPr marL="742950" indent="-285750">
                <a:defRPr kumimoji="1" sz="3000">
                  <a:solidFill>
                    <a:srgbClr val="0000FF"/>
                  </a:solidFill>
                  <a:latin typeface="華康中圓體" pitchFamily="49" charset="-120"/>
                  <a:ea typeface="新細明體" panose="02020500000000000000" pitchFamily="18" charset="-120"/>
                </a:defRPr>
              </a:lvl2pPr>
              <a:lvl3pPr marL="1143000" indent="-228600">
                <a:defRPr kumimoji="1" sz="3000">
                  <a:solidFill>
                    <a:srgbClr val="0000FF"/>
                  </a:solidFill>
                  <a:latin typeface="華康中圓體" pitchFamily="49" charset="-120"/>
                  <a:ea typeface="新細明體" panose="02020500000000000000" pitchFamily="18" charset="-120"/>
                </a:defRPr>
              </a:lvl3pPr>
              <a:lvl4pPr marL="1600200" indent="-228600">
                <a:defRPr kumimoji="1" sz="3000">
                  <a:solidFill>
                    <a:srgbClr val="0000FF"/>
                  </a:solidFill>
                  <a:latin typeface="華康中圓體" pitchFamily="49" charset="-120"/>
                  <a:ea typeface="新細明體" panose="02020500000000000000" pitchFamily="18" charset="-120"/>
                </a:defRPr>
              </a:lvl4pPr>
              <a:lvl5pPr marL="2057400" indent="-228600">
                <a:defRPr kumimoji="1" sz="3000">
                  <a:solidFill>
                    <a:srgbClr val="0000FF"/>
                  </a:solidFill>
                  <a:latin typeface="華康中圓體" pitchFamily="49" charset="-120"/>
                  <a:ea typeface="新細明體" panose="02020500000000000000" pitchFamily="18" charset="-120"/>
                </a:defRPr>
              </a:lvl5pPr>
              <a:lvl6pPr marL="2514600" indent="-228600" eaLnBrk="0" fontAlgn="base" hangingPunct="0">
                <a:spcBef>
                  <a:spcPct val="0"/>
                </a:spcBef>
                <a:spcAft>
                  <a:spcPct val="0"/>
                </a:spcAft>
                <a:defRPr kumimoji="1" sz="3000">
                  <a:solidFill>
                    <a:srgbClr val="0000FF"/>
                  </a:solidFill>
                  <a:latin typeface="華康中圓體" pitchFamily="49" charset="-120"/>
                  <a:ea typeface="新細明體" panose="02020500000000000000" pitchFamily="18" charset="-120"/>
                </a:defRPr>
              </a:lvl6pPr>
              <a:lvl7pPr marL="2971800" indent="-228600" eaLnBrk="0" fontAlgn="base" hangingPunct="0">
                <a:spcBef>
                  <a:spcPct val="0"/>
                </a:spcBef>
                <a:spcAft>
                  <a:spcPct val="0"/>
                </a:spcAft>
                <a:defRPr kumimoji="1" sz="3000">
                  <a:solidFill>
                    <a:srgbClr val="0000FF"/>
                  </a:solidFill>
                  <a:latin typeface="華康中圓體" pitchFamily="49" charset="-120"/>
                  <a:ea typeface="新細明體" panose="02020500000000000000" pitchFamily="18" charset="-120"/>
                </a:defRPr>
              </a:lvl7pPr>
              <a:lvl8pPr marL="3429000" indent="-228600" eaLnBrk="0" fontAlgn="base" hangingPunct="0">
                <a:spcBef>
                  <a:spcPct val="0"/>
                </a:spcBef>
                <a:spcAft>
                  <a:spcPct val="0"/>
                </a:spcAft>
                <a:defRPr kumimoji="1" sz="3000">
                  <a:solidFill>
                    <a:srgbClr val="0000FF"/>
                  </a:solidFill>
                  <a:latin typeface="華康中圓體" pitchFamily="49" charset="-120"/>
                  <a:ea typeface="新細明體" panose="02020500000000000000" pitchFamily="18" charset="-120"/>
                </a:defRPr>
              </a:lvl8pPr>
              <a:lvl9pPr marL="3886200" indent="-228600" eaLnBrk="0" fontAlgn="base" hangingPunct="0">
                <a:spcBef>
                  <a:spcPct val="0"/>
                </a:spcBef>
                <a:spcAft>
                  <a:spcPct val="0"/>
                </a:spcAft>
                <a:defRPr kumimoji="1" sz="3000">
                  <a:solidFill>
                    <a:srgbClr val="0000FF"/>
                  </a:solidFill>
                  <a:latin typeface="華康中圓體" pitchFamily="49" charset="-120"/>
                  <a:ea typeface="新細明體" panose="02020500000000000000" pitchFamily="18" charset="-120"/>
                </a:defRPr>
              </a:lvl9pPr>
            </a:lstStyle>
            <a:p>
              <a:pPr algn="ctr" eaLnBrk="1" hangingPunct="1"/>
              <a:r>
                <a:rPr lang="zh-TW" altLang="en-US" sz="2800" dirty="0">
                  <a:solidFill>
                    <a:schemeClr val="tx1"/>
                  </a:solidFill>
                  <a:latin typeface="+mj-ea"/>
                  <a:ea typeface="+mj-ea"/>
                  <a:cs typeface="Times New Roman" panose="02020603050405020304" pitchFamily="18" charset="0"/>
                </a:rPr>
                <a:t>撰寫方式</a:t>
              </a:r>
            </a:p>
          </p:txBody>
        </p:sp>
        <p:sp>
          <p:nvSpPr>
            <p:cNvPr id="17416" name="Text Box 8"/>
            <p:cNvSpPr txBox="1">
              <a:spLocks noChangeArrowheads="1"/>
            </p:cNvSpPr>
            <p:nvPr/>
          </p:nvSpPr>
          <p:spPr bwMode="auto">
            <a:xfrm>
              <a:off x="2051720" y="2636840"/>
              <a:ext cx="2508557" cy="606425"/>
            </a:xfrm>
            <a:prstGeom prst="rect">
              <a:avLst/>
            </a:prstGeom>
            <a:gradFill flip="none" rotWithShape="1">
              <a:gsLst>
                <a:gs pos="0">
                  <a:srgbClr val="75FD6B">
                    <a:tint val="66000"/>
                    <a:satMod val="160000"/>
                  </a:srgbClr>
                </a:gs>
                <a:gs pos="50000">
                  <a:srgbClr val="75FD6B">
                    <a:tint val="44500"/>
                    <a:satMod val="160000"/>
                  </a:srgbClr>
                </a:gs>
                <a:gs pos="100000">
                  <a:srgbClr val="75FD6B">
                    <a:tint val="23500"/>
                    <a:satMod val="160000"/>
                  </a:srgbClr>
                </a:gs>
              </a:gsLst>
              <a:lin ang="2700000" scaled="1"/>
              <a:tileRect/>
            </a:gradFill>
            <a:ln>
              <a:noFill/>
            </a:ln>
            <a:effectLst>
              <a:softEdge rad="635000"/>
            </a:effectLst>
            <a:scene3d>
              <a:camera prst="orthographicFront"/>
              <a:lightRig rig="threePt" dir="t"/>
            </a:scene3d>
            <a:sp3d>
              <a:bevelT/>
            </a:sp3d>
          </p:spPr>
          <p:txBody>
            <a:bodyPr/>
            <a:lstStyle>
              <a:lvl1pPr>
                <a:defRPr kumimoji="1" sz="3000">
                  <a:solidFill>
                    <a:srgbClr val="0000FF"/>
                  </a:solidFill>
                  <a:latin typeface="華康中圓體" pitchFamily="49" charset="-120"/>
                  <a:ea typeface="新細明體" panose="02020500000000000000" pitchFamily="18" charset="-120"/>
                </a:defRPr>
              </a:lvl1pPr>
              <a:lvl2pPr marL="742950" indent="-285750">
                <a:defRPr kumimoji="1" sz="3000">
                  <a:solidFill>
                    <a:srgbClr val="0000FF"/>
                  </a:solidFill>
                  <a:latin typeface="華康中圓體" pitchFamily="49" charset="-120"/>
                  <a:ea typeface="新細明體" panose="02020500000000000000" pitchFamily="18" charset="-120"/>
                </a:defRPr>
              </a:lvl2pPr>
              <a:lvl3pPr marL="1143000" indent="-228600">
                <a:defRPr kumimoji="1" sz="3000">
                  <a:solidFill>
                    <a:srgbClr val="0000FF"/>
                  </a:solidFill>
                  <a:latin typeface="華康中圓體" pitchFamily="49" charset="-120"/>
                  <a:ea typeface="新細明體" panose="02020500000000000000" pitchFamily="18" charset="-120"/>
                </a:defRPr>
              </a:lvl3pPr>
              <a:lvl4pPr marL="1600200" indent="-228600">
                <a:defRPr kumimoji="1" sz="3000">
                  <a:solidFill>
                    <a:srgbClr val="0000FF"/>
                  </a:solidFill>
                  <a:latin typeface="華康中圓體" pitchFamily="49" charset="-120"/>
                  <a:ea typeface="新細明體" panose="02020500000000000000" pitchFamily="18" charset="-120"/>
                </a:defRPr>
              </a:lvl4pPr>
              <a:lvl5pPr marL="2057400" indent="-228600">
                <a:defRPr kumimoji="1" sz="3000">
                  <a:solidFill>
                    <a:srgbClr val="0000FF"/>
                  </a:solidFill>
                  <a:latin typeface="華康中圓體" pitchFamily="49" charset="-120"/>
                  <a:ea typeface="新細明體" panose="02020500000000000000" pitchFamily="18" charset="-120"/>
                </a:defRPr>
              </a:lvl5pPr>
              <a:lvl6pPr marL="2514600" indent="-228600" eaLnBrk="0" fontAlgn="base" hangingPunct="0">
                <a:spcBef>
                  <a:spcPct val="0"/>
                </a:spcBef>
                <a:spcAft>
                  <a:spcPct val="0"/>
                </a:spcAft>
                <a:defRPr kumimoji="1" sz="3000">
                  <a:solidFill>
                    <a:srgbClr val="0000FF"/>
                  </a:solidFill>
                  <a:latin typeface="華康中圓體" pitchFamily="49" charset="-120"/>
                  <a:ea typeface="新細明體" panose="02020500000000000000" pitchFamily="18" charset="-120"/>
                </a:defRPr>
              </a:lvl6pPr>
              <a:lvl7pPr marL="2971800" indent="-228600" eaLnBrk="0" fontAlgn="base" hangingPunct="0">
                <a:spcBef>
                  <a:spcPct val="0"/>
                </a:spcBef>
                <a:spcAft>
                  <a:spcPct val="0"/>
                </a:spcAft>
                <a:defRPr kumimoji="1" sz="3000">
                  <a:solidFill>
                    <a:srgbClr val="0000FF"/>
                  </a:solidFill>
                  <a:latin typeface="華康中圓體" pitchFamily="49" charset="-120"/>
                  <a:ea typeface="新細明體" panose="02020500000000000000" pitchFamily="18" charset="-120"/>
                </a:defRPr>
              </a:lvl7pPr>
              <a:lvl8pPr marL="3429000" indent="-228600" eaLnBrk="0" fontAlgn="base" hangingPunct="0">
                <a:spcBef>
                  <a:spcPct val="0"/>
                </a:spcBef>
                <a:spcAft>
                  <a:spcPct val="0"/>
                </a:spcAft>
                <a:defRPr kumimoji="1" sz="3000">
                  <a:solidFill>
                    <a:srgbClr val="0000FF"/>
                  </a:solidFill>
                  <a:latin typeface="華康中圓體" pitchFamily="49" charset="-120"/>
                  <a:ea typeface="新細明體" panose="02020500000000000000" pitchFamily="18" charset="-120"/>
                </a:defRPr>
              </a:lvl8pPr>
              <a:lvl9pPr marL="3886200" indent="-228600" eaLnBrk="0" fontAlgn="base" hangingPunct="0">
                <a:spcBef>
                  <a:spcPct val="0"/>
                </a:spcBef>
                <a:spcAft>
                  <a:spcPct val="0"/>
                </a:spcAft>
                <a:defRPr kumimoji="1" sz="3000">
                  <a:solidFill>
                    <a:srgbClr val="0000FF"/>
                  </a:solidFill>
                  <a:latin typeface="華康中圓體" pitchFamily="49" charset="-120"/>
                  <a:ea typeface="新細明體" panose="02020500000000000000" pitchFamily="18" charset="-120"/>
                </a:defRPr>
              </a:lvl9pPr>
            </a:lstStyle>
            <a:p>
              <a:pPr algn="ctr" eaLnBrk="1" hangingPunct="1">
                <a:spcBef>
                  <a:spcPts val="600"/>
                </a:spcBef>
              </a:pPr>
              <a:r>
                <a:rPr lang="zh-TW" altLang="en-US" sz="2400" b="1" dirty="0">
                  <a:solidFill>
                    <a:srgbClr val="002060"/>
                  </a:solidFill>
                  <a:latin typeface="+mj-ea"/>
                  <a:ea typeface="+mj-ea"/>
                  <a:cs typeface="Times New Roman" panose="02020603050405020304" pitchFamily="18" charset="0"/>
                </a:rPr>
                <a:t>多元能力</a:t>
              </a:r>
              <a:r>
                <a:rPr lang="zh-TW" altLang="en-US" sz="2800" b="1" dirty="0">
                  <a:solidFill>
                    <a:srgbClr val="FF0000"/>
                  </a:solidFill>
                  <a:latin typeface="華康中特圓體" pitchFamily="49" charset="-120"/>
                  <a:ea typeface="華康中特圓體" pitchFamily="49" charset="-120"/>
                  <a:cs typeface="Times New Roman" panose="02020603050405020304" pitchFamily="18" charset="0"/>
                </a:rPr>
                <a:t>証明</a:t>
              </a:r>
            </a:p>
          </p:txBody>
        </p:sp>
        <p:sp>
          <p:nvSpPr>
            <p:cNvPr id="17417" name="Text Box 9"/>
            <p:cNvSpPr txBox="1">
              <a:spLocks noChangeArrowheads="1"/>
            </p:cNvSpPr>
            <p:nvPr/>
          </p:nvSpPr>
          <p:spPr bwMode="auto">
            <a:xfrm>
              <a:off x="3203848" y="1484784"/>
              <a:ext cx="1861038" cy="596900"/>
            </a:xfrm>
            <a:prstGeom prst="rect">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w="9525">
              <a:noFill/>
              <a:miter lim="800000"/>
              <a:headEnd/>
              <a:tailEnd/>
            </a:ln>
            <a:effectLst>
              <a:softEdge rad="635000"/>
            </a:effectLst>
            <a:scene3d>
              <a:camera prst="orthographicFront"/>
              <a:lightRig rig="threePt" dir="t"/>
            </a:scene3d>
            <a:sp3d>
              <a:bevelT/>
            </a:sp3d>
          </p:spPr>
          <p:txBody>
            <a:bodyPr/>
            <a:lstStyle>
              <a:lvl1pPr>
                <a:defRPr kumimoji="1" sz="3000">
                  <a:solidFill>
                    <a:srgbClr val="0000FF"/>
                  </a:solidFill>
                  <a:latin typeface="華康中圓體" pitchFamily="49" charset="-120"/>
                  <a:ea typeface="新細明體" panose="02020500000000000000" pitchFamily="18" charset="-120"/>
                </a:defRPr>
              </a:lvl1pPr>
              <a:lvl2pPr marL="742950" indent="-285750">
                <a:defRPr kumimoji="1" sz="3000">
                  <a:solidFill>
                    <a:srgbClr val="0000FF"/>
                  </a:solidFill>
                  <a:latin typeface="華康中圓體" pitchFamily="49" charset="-120"/>
                  <a:ea typeface="新細明體" panose="02020500000000000000" pitchFamily="18" charset="-120"/>
                </a:defRPr>
              </a:lvl2pPr>
              <a:lvl3pPr marL="1143000" indent="-228600">
                <a:defRPr kumimoji="1" sz="3000">
                  <a:solidFill>
                    <a:srgbClr val="0000FF"/>
                  </a:solidFill>
                  <a:latin typeface="華康中圓體" pitchFamily="49" charset="-120"/>
                  <a:ea typeface="新細明體" panose="02020500000000000000" pitchFamily="18" charset="-120"/>
                </a:defRPr>
              </a:lvl3pPr>
              <a:lvl4pPr marL="1600200" indent="-228600">
                <a:defRPr kumimoji="1" sz="3000">
                  <a:solidFill>
                    <a:srgbClr val="0000FF"/>
                  </a:solidFill>
                  <a:latin typeface="華康中圓體" pitchFamily="49" charset="-120"/>
                  <a:ea typeface="新細明體" panose="02020500000000000000" pitchFamily="18" charset="-120"/>
                </a:defRPr>
              </a:lvl4pPr>
              <a:lvl5pPr marL="2057400" indent="-228600">
                <a:defRPr kumimoji="1" sz="3000">
                  <a:solidFill>
                    <a:srgbClr val="0000FF"/>
                  </a:solidFill>
                  <a:latin typeface="華康中圓體" pitchFamily="49" charset="-120"/>
                  <a:ea typeface="新細明體" panose="02020500000000000000" pitchFamily="18" charset="-120"/>
                </a:defRPr>
              </a:lvl5pPr>
              <a:lvl6pPr marL="2514600" indent="-228600" eaLnBrk="0" fontAlgn="base" hangingPunct="0">
                <a:spcBef>
                  <a:spcPct val="0"/>
                </a:spcBef>
                <a:spcAft>
                  <a:spcPct val="0"/>
                </a:spcAft>
                <a:defRPr kumimoji="1" sz="3000">
                  <a:solidFill>
                    <a:srgbClr val="0000FF"/>
                  </a:solidFill>
                  <a:latin typeface="華康中圓體" pitchFamily="49" charset="-120"/>
                  <a:ea typeface="新細明體" panose="02020500000000000000" pitchFamily="18" charset="-120"/>
                </a:defRPr>
              </a:lvl6pPr>
              <a:lvl7pPr marL="2971800" indent="-228600" eaLnBrk="0" fontAlgn="base" hangingPunct="0">
                <a:spcBef>
                  <a:spcPct val="0"/>
                </a:spcBef>
                <a:spcAft>
                  <a:spcPct val="0"/>
                </a:spcAft>
                <a:defRPr kumimoji="1" sz="3000">
                  <a:solidFill>
                    <a:srgbClr val="0000FF"/>
                  </a:solidFill>
                  <a:latin typeface="華康中圓體" pitchFamily="49" charset="-120"/>
                  <a:ea typeface="新細明體" panose="02020500000000000000" pitchFamily="18" charset="-120"/>
                </a:defRPr>
              </a:lvl7pPr>
              <a:lvl8pPr marL="3429000" indent="-228600" eaLnBrk="0" fontAlgn="base" hangingPunct="0">
                <a:spcBef>
                  <a:spcPct val="0"/>
                </a:spcBef>
                <a:spcAft>
                  <a:spcPct val="0"/>
                </a:spcAft>
                <a:defRPr kumimoji="1" sz="3000">
                  <a:solidFill>
                    <a:srgbClr val="0000FF"/>
                  </a:solidFill>
                  <a:latin typeface="華康中圓體" pitchFamily="49" charset="-120"/>
                  <a:ea typeface="新細明體" panose="02020500000000000000" pitchFamily="18" charset="-120"/>
                </a:defRPr>
              </a:lvl8pPr>
              <a:lvl9pPr marL="3886200" indent="-228600" eaLnBrk="0" fontAlgn="base" hangingPunct="0">
                <a:spcBef>
                  <a:spcPct val="0"/>
                </a:spcBef>
                <a:spcAft>
                  <a:spcPct val="0"/>
                </a:spcAft>
                <a:defRPr kumimoji="1" sz="3000">
                  <a:solidFill>
                    <a:srgbClr val="0000FF"/>
                  </a:solidFill>
                  <a:latin typeface="華康中圓體" pitchFamily="49" charset="-120"/>
                  <a:ea typeface="新細明體" panose="02020500000000000000" pitchFamily="18" charset="-120"/>
                </a:defRPr>
              </a:lvl9pPr>
            </a:lstStyle>
            <a:p>
              <a:pPr algn="ctr" eaLnBrk="1" hangingPunct="1"/>
              <a:r>
                <a:rPr lang="zh-TW" altLang="en-US" sz="2800" dirty="0">
                  <a:solidFill>
                    <a:schemeClr val="tx1"/>
                  </a:solidFill>
                  <a:latin typeface="+mj-ea"/>
                  <a:ea typeface="+mj-ea"/>
                  <a:cs typeface="Times New Roman" panose="02020603050405020304" pitchFamily="18" charset="0"/>
                </a:rPr>
                <a:t>排版</a:t>
              </a:r>
              <a:r>
                <a:rPr lang="en-US" altLang="zh-TW" sz="2800" dirty="0">
                  <a:solidFill>
                    <a:schemeClr val="tx1"/>
                  </a:solidFill>
                  <a:latin typeface="+mj-ea"/>
                  <a:ea typeface="+mj-ea"/>
                  <a:cs typeface="Times New Roman" panose="02020603050405020304" pitchFamily="18" charset="0"/>
                </a:rPr>
                <a:t>/</a:t>
              </a:r>
              <a:r>
                <a:rPr lang="zh-TW" altLang="en-US" sz="2800" dirty="0">
                  <a:solidFill>
                    <a:schemeClr val="tx1"/>
                  </a:solidFill>
                  <a:latin typeface="+mj-ea"/>
                  <a:ea typeface="+mj-ea"/>
                  <a:cs typeface="Times New Roman" panose="02020603050405020304" pitchFamily="18" charset="0"/>
                </a:rPr>
                <a:t>美編</a:t>
              </a:r>
            </a:p>
          </p:txBody>
        </p:sp>
      </p:grpSp>
      <p:sp>
        <p:nvSpPr>
          <p:cNvPr id="17418" name="Rectangle 10"/>
          <p:cNvSpPr>
            <a:spLocks noChangeArrowheads="1"/>
          </p:cNvSpPr>
          <p:nvPr/>
        </p:nvSpPr>
        <p:spPr bwMode="auto">
          <a:xfrm>
            <a:off x="2179026" y="5589588"/>
            <a:ext cx="6569437"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69900" indent="-469900">
              <a:defRPr kumimoji="1" sz="3000">
                <a:solidFill>
                  <a:srgbClr val="0000FF"/>
                </a:solidFill>
                <a:latin typeface="華康中圓體" pitchFamily="49" charset="-120"/>
                <a:ea typeface="新細明體" panose="02020500000000000000" pitchFamily="18" charset="-120"/>
              </a:defRPr>
            </a:lvl1pPr>
            <a:lvl2pPr marL="742950" indent="-285750">
              <a:defRPr kumimoji="1" sz="3000">
                <a:solidFill>
                  <a:srgbClr val="0000FF"/>
                </a:solidFill>
                <a:latin typeface="華康中圓體" pitchFamily="49" charset="-120"/>
                <a:ea typeface="新細明體" panose="02020500000000000000" pitchFamily="18" charset="-120"/>
              </a:defRPr>
            </a:lvl2pPr>
            <a:lvl3pPr marL="1143000" indent="-228600">
              <a:defRPr kumimoji="1" sz="3000">
                <a:solidFill>
                  <a:srgbClr val="0000FF"/>
                </a:solidFill>
                <a:latin typeface="華康中圓體" pitchFamily="49" charset="-120"/>
                <a:ea typeface="新細明體" panose="02020500000000000000" pitchFamily="18" charset="-120"/>
              </a:defRPr>
            </a:lvl3pPr>
            <a:lvl4pPr marL="1600200" indent="-228600">
              <a:defRPr kumimoji="1" sz="3000">
                <a:solidFill>
                  <a:srgbClr val="0000FF"/>
                </a:solidFill>
                <a:latin typeface="華康中圓體" pitchFamily="49" charset="-120"/>
                <a:ea typeface="新細明體" panose="02020500000000000000" pitchFamily="18" charset="-120"/>
              </a:defRPr>
            </a:lvl4pPr>
            <a:lvl5pPr marL="2057400" indent="-228600">
              <a:defRPr kumimoji="1" sz="3000">
                <a:solidFill>
                  <a:srgbClr val="0000FF"/>
                </a:solidFill>
                <a:latin typeface="華康中圓體" pitchFamily="49" charset="-120"/>
                <a:ea typeface="新細明體" panose="02020500000000000000" pitchFamily="18" charset="-120"/>
              </a:defRPr>
            </a:lvl5pPr>
            <a:lvl6pPr marL="2514600" indent="-228600" eaLnBrk="0" fontAlgn="base" hangingPunct="0">
              <a:spcBef>
                <a:spcPct val="0"/>
              </a:spcBef>
              <a:spcAft>
                <a:spcPct val="0"/>
              </a:spcAft>
              <a:defRPr kumimoji="1" sz="3000">
                <a:solidFill>
                  <a:srgbClr val="0000FF"/>
                </a:solidFill>
                <a:latin typeface="華康中圓體" pitchFamily="49" charset="-120"/>
                <a:ea typeface="新細明體" panose="02020500000000000000" pitchFamily="18" charset="-120"/>
              </a:defRPr>
            </a:lvl6pPr>
            <a:lvl7pPr marL="2971800" indent="-228600" eaLnBrk="0" fontAlgn="base" hangingPunct="0">
              <a:spcBef>
                <a:spcPct val="0"/>
              </a:spcBef>
              <a:spcAft>
                <a:spcPct val="0"/>
              </a:spcAft>
              <a:defRPr kumimoji="1" sz="3000">
                <a:solidFill>
                  <a:srgbClr val="0000FF"/>
                </a:solidFill>
                <a:latin typeface="華康中圓體" pitchFamily="49" charset="-120"/>
                <a:ea typeface="新細明體" panose="02020500000000000000" pitchFamily="18" charset="-120"/>
              </a:defRPr>
            </a:lvl7pPr>
            <a:lvl8pPr marL="3429000" indent="-228600" eaLnBrk="0" fontAlgn="base" hangingPunct="0">
              <a:spcBef>
                <a:spcPct val="0"/>
              </a:spcBef>
              <a:spcAft>
                <a:spcPct val="0"/>
              </a:spcAft>
              <a:defRPr kumimoji="1" sz="3000">
                <a:solidFill>
                  <a:srgbClr val="0000FF"/>
                </a:solidFill>
                <a:latin typeface="華康中圓體" pitchFamily="49" charset="-120"/>
                <a:ea typeface="新細明體" panose="02020500000000000000" pitchFamily="18" charset="-120"/>
              </a:defRPr>
            </a:lvl8pPr>
            <a:lvl9pPr marL="3886200" indent="-228600" eaLnBrk="0" fontAlgn="base" hangingPunct="0">
              <a:spcBef>
                <a:spcPct val="0"/>
              </a:spcBef>
              <a:spcAft>
                <a:spcPct val="0"/>
              </a:spcAft>
              <a:defRPr kumimoji="1" sz="3000">
                <a:solidFill>
                  <a:srgbClr val="0000FF"/>
                </a:solidFill>
                <a:latin typeface="華康中圓體" pitchFamily="49" charset="-120"/>
                <a:ea typeface="新細明體" panose="02020500000000000000" pitchFamily="18" charset="-120"/>
              </a:defRPr>
            </a:lvl9pPr>
          </a:lstStyle>
          <a:p>
            <a:pPr eaLnBrk="1" hangingPunct="1">
              <a:spcBef>
                <a:spcPct val="20000"/>
              </a:spcBef>
              <a:buClr>
                <a:schemeClr val="accent2"/>
              </a:buClr>
              <a:buFont typeface="Wingdings" panose="05000000000000000000" pitchFamily="2" charset="2"/>
              <a:buChar char="o"/>
            </a:pPr>
            <a:r>
              <a:rPr lang="zh-TW" altLang="en-US" b="1" dirty="0">
                <a:solidFill>
                  <a:srgbClr val="FFFF00"/>
                </a:solidFill>
                <a:latin typeface="華康POP1體W7(P)" pitchFamily="82" charset="-120"/>
                <a:ea typeface="華康POP1體W7(P)" pitchFamily="82" charset="-120"/>
              </a:rPr>
              <a:t>學習歷程展現的能力、特質和潛力 </a:t>
            </a:r>
          </a:p>
        </p:txBody>
      </p:sp>
      <p:sp>
        <p:nvSpPr>
          <p:cNvPr id="12" name="橢圓形圖說文字 11"/>
          <p:cNvSpPr/>
          <p:nvPr/>
        </p:nvSpPr>
        <p:spPr>
          <a:xfrm>
            <a:off x="5724128" y="836712"/>
            <a:ext cx="3096344" cy="1296144"/>
          </a:xfrm>
          <a:prstGeom prst="wedgeEllipseCallout">
            <a:avLst>
              <a:gd name="adj1" fmla="val -68633"/>
              <a:gd name="adj2" fmla="val 14857"/>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zh-TW" altLang="en-US" sz="2400" b="1" dirty="0" smtClean="0"/>
              <a:t>電子化後</a:t>
            </a:r>
            <a:endParaRPr lang="en-US" altLang="zh-TW" sz="2400" b="1" dirty="0" smtClean="0"/>
          </a:p>
          <a:p>
            <a:pPr algn="ctr"/>
            <a:r>
              <a:rPr lang="zh-TW" altLang="en-US" sz="2400" b="1" dirty="0" smtClean="0"/>
              <a:t>重視乾淨</a:t>
            </a:r>
            <a:r>
              <a:rPr lang="en-US" altLang="zh-TW" sz="2400" b="1" dirty="0" smtClean="0"/>
              <a:t>.</a:t>
            </a:r>
            <a:r>
              <a:rPr lang="zh-TW" altLang="en-US" sz="2400" b="1" dirty="0" smtClean="0"/>
              <a:t>清楚</a:t>
            </a:r>
            <a:endParaRPr lang="en-US" altLang="zh-TW" sz="2400" b="1" dirty="0" smtClean="0"/>
          </a:p>
          <a:p>
            <a:pPr algn="ctr"/>
            <a:r>
              <a:rPr lang="zh-TW" altLang="en-US" sz="2400" b="1" dirty="0" smtClean="0"/>
              <a:t>不在於精緻</a:t>
            </a:r>
            <a:endParaRPr lang="zh-TW" altLang="en-US" sz="2400" b="1" dirty="0"/>
          </a:p>
        </p:txBody>
      </p:sp>
    </p:spTree>
    <p:extLst>
      <p:ext uri="{BB962C8B-B14F-4D97-AF65-F5344CB8AC3E}">
        <p14:creationId xmlns:p14="http://schemas.microsoft.com/office/powerpoint/2010/main" val="2165324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ox(in)">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7418"/>
                                        </p:tgtEl>
                                        <p:attrNameLst>
                                          <p:attrName>style.visibility</p:attrName>
                                        </p:attrNameLst>
                                      </p:cBhvr>
                                      <p:to>
                                        <p:strVal val="visible"/>
                                      </p:to>
                                    </p:set>
                                    <p:animEffect transition="in" filter="box(in)">
                                      <p:cBhvr>
                                        <p:cTn id="12" dur="500"/>
                                        <p:tgtEl>
                                          <p:spTgt spid="174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8" grpId="0"/>
      <p:bldP spid="12"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99392"/>
            <a:ext cx="8229600" cy="922114"/>
          </a:xfrm>
        </p:spPr>
        <p:txBody>
          <a:bodyPr>
            <a:normAutofit/>
          </a:bodyPr>
          <a:lstStyle/>
          <a:p>
            <a:pPr marL="342900" indent="-342900">
              <a:spcBef>
                <a:spcPct val="20000"/>
              </a:spcBef>
            </a:pPr>
            <a:r>
              <a:rPr lang="zh-TW" altLang="en-US" sz="3900" b="1" dirty="0" smtClean="0">
                <a:solidFill>
                  <a:srgbClr val="FFFF00"/>
                </a:solidFill>
                <a:latin typeface="標楷體" pitchFamily="65" charset="-120"/>
                <a:ea typeface="標楷體" pitchFamily="65" charset="-120"/>
                <a:cs typeface="+mn-cs"/>
              </a:rPr>
              <a:t>自傳－想讓別人看見什麼？</a:t>
            </a:r>
          </a:p>
        </p:txBody>
      </p:sp>
      <p:sp>
        <p:nvSpPr>
          <p:cNvPr id="3" name="內容版面配置區 2"/>
          <p:cNvSpPr>
            <a:spLocks noGrp="1"/>
          </p:cNvSpPr>
          <p:nvPr>
            <p:ph idx="1"/>
          </p:nvPr>
        </p:nvSpPr>
        <p:spPr/>
        <p:txBody>
          <a:bodyPr/>
          <a:lstStyle/>
          <a:p>
            <a:endParaRPr lang="zh-TW" altLang="en-US"/>
          </a:p>
        </p:txBody>
      </p:sp>
      <p:pic>
        <p:nvPicPr>
          <p:cNvPr id="3074" name="Picture 2"/>
          <p:cNvPicPr>
            <a:picLocks noChangeAspect="1" noChangeArrowheads="1"/>
          </p:cNvPicPr>
          <p:nvPr/>
        </p:nvPicPr>
        <p:blipFill>
          <a:blip r:embed="rId2" cstate="print"/>
          <a:srcRect l="28498" t="26203" r="27781" b="14735"/>
          <a:stretch>
            <a:fillRect/>
          </a:stretch>
        </p:blipFill>
        <p:spPr bwMode="auto">
          <a:xfrm>
            <a:off x="395536" y="764704"/>
            <a:ext cx="7668344" cy="5824059"/>
          </a:xfrm>
          <a:prstGeom prst="rect">
            <a:avLst/>
          </a:prstGeom>
          <a:noFill/>
          <a:ln w="9525">
            <a:noFill/>
            <a:miter lim="800000"/>
            <a:headEnd/>
            <a:tailEnd/>
          </a:ln>
        </p:spPr>
      </p:pic>
      <p:pic>
        <p:nvPicPr>
          <p:cNvPr id="3075" name="Picture 3"/>
          <p:cNvPicPr>
            <a:picLocks noChangeAspect="1" noChangeArrowheads="1"/>
          </p:cNvPicPr>
          <p:nvPr/>
        </p:nvPicPr>
        <p:blipFill>
          <a:blip r:embed="rId3" cstate="print"/>
          <a:srcRect l="28498" t="33094" r="27227" b="17688"/>
          <a:stretch>
            <a:fillRect/>
          </a:stretch>
        </p:blipFill>
        <p:spPr bwMode="auto">
          <a:xfrm>
            <a:off x="1691680" y="908720"/>
            <a:ext cx="7200800" cy="5616624"/>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box(in)">
                                      <p:cBhvr>
                                        <p:cTn id="7" dur="500"/>
                                        <p:tgtEl>
                                          <p:spTgt spid="307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3075"/>
                                        </p:tgtEl>
                                        <p:attrNameLst>
                                          <p:attrName>style.visibility</p:attrName>
                                        </p:attrNameLst>
                                      </p:cBhvr>
                                      <p:to>
                                        <p:strVal val="visible"/>
                                      </p:to>
                                    </p:set>
                                    <p:animEffect transition="in" filter="box(in)">
                                      <p:cBhvr>
                                        <p:cTn id="12" dur="500"/>
                                        <p:tgtEl>
                                          <p:spTgt spid="30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517396" y="476672"/>
            <a:ext cx="8242146" cy="990600"/>
          </a:xfrm>
        </p:spPr>
        <p:txBody>
          <a:bodyPr>
            <a:normAutofit/>
          </a:bodyPr>
          <a:lstStyle/>
          <a:p>
            <a:r>
              <a:rPr lang="zh-TW" altLang="en-US" b="1" dirty="0" smtClean="0">
                <a:solidFill>
                  <a:srgbClr val="FFFF00"/>
                </a:solidFill>
                <a:latin typeface="華康POP1體W7(P)" pitchFamily="82" charset="-120"/>
                <a:ea typeface="華康POP1體W7(P)" pitchFamily="82" charset="-120"/>
              </a:rPr>
              <a:t>影響申請入學上榜的因素</a:t>
            </a:r>
            <a:endParaRPr lang="zh-TW" altLang="en-US" sz="3200" dirty="0">
              <a:solidFill>
                <a:srgbClr val="FF0000"/>
              </a:solidFill>
              <a:latin typeface="微軟正黑體" panose="020B0604030504040204" pitchFamily="34" charset="-120"/>
              <a:ea typeface="微軟正黑體" panose="020B0604030504040204" pitchFamily="34" charset="-120"/>
            </a:endParaRPr>
          </a:p>
        </p:txBody>
      </p:sp>
      <p:sp>
        <p:nvSpPr>
          <p:cNvPr id="4" name="Text Box 3"/>
          <p:cNvSpPr txBox="1">
            <a:spLocks noChangeArrowheads="1"/>
          </p:cNvSpPr>
          <p:nvPr/>
        </p:nvSpPr>
        <p:spPr bwMode="auto">
          <a:xfrm>
            <a:off x="755576" y="2011487"/>
            <a:ext cx="3611639" cy="769441"/>
          </a:xfrm>
          <a:prstGeom prst="rect">
            <a:avLst/>
          </a:prstGeom>
          <a:gradFill flip="none" rotWithShape="1">
            <a:gsLst>
              <a:gs pos="0">
                <a:schemeClr val="accent2">
                  <a:lumMod val="60000"/>
                  <a:lumOff val="40000"/>
                  <a:tint val="66000"/>
                  <a:satMod val="160000"/>
                </a:schemeClr>
              </a:gs>
              <a:gs pos="50000">
                <a:schemeClr val="accent2">
                  <a:lumMod val="60000"/>
                  <a:lumOff val="40000"/>
                  <a:tint val="44500"/>
                  <a:satMod val="160000"/>
                </a:schemeClr>
              </a:gs>
              <a:gs pos="100000">
                <a:schemeClr val="accent2">
                  <a:lumMod val="60000"/>
                  <a:lumOff val="40000"/>
                  <a:tint val="23500"/>
                  <a:satMod val="160000"/>
                </a:schemeClr>
              </a:gs>
            </a:gsLst>
            <a:lin ang="2700000" scaled="1"/>
            <a:tileRect/>
          </a:gradFill>
          <a:ln w="19050">
            <a:noFill/>
            <a:miter lim="800000"/>
            <a:headEnd/>
            <a:tailEnd/>
          </a:ln>
          <a:effectLst>
            <a:glow rad="228600">
              <a:schemeClr val="accent2">
                <a:satMod val="175000"/>
                <a:alpha val="40000"/>
              </a:schemeClr>
            </a:glow>
          </a:effectLst>
          <a:scene3d>
            <a:camera prst="orthographicFront"/>
            <a:lightRig rig="threePt" dir="t"/>
          </a:scene3d>
          <a:sp3d>
            <a:bevelT/>
          </a:sp3d>
        </p:spPr>
        <p:txBody>
          <a:bodyPr wrap="square">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r>
              <a:rPr lang="zh-TW" altLang="en-US" sz="4400" dirty="0" smtClean="0">
                <a:solidFill>
                  <a:srgbClr val="0000FF"/>
                </a:solidFill>
                <a:latin typeface="標楷體" pitchFamily="65" charset="-120"/>
                <a:ea typeface="標楷體" pitchFamily="65" charset="-120"/>
              </a:rPr>
              <a:t>學測門檻</a:t>
            </a:r>
            <a:endParaRPr lang="zh-TW" altLang="en-US" sz="4400" dirty="0">
              <a:solidFill>
                <a:srgbClr val="0000FF"/>
              </a:solidFill>
              <a:latin typeface="標楷體" pitchFamily="65" charset="-120"/>
              <a:ea typeface="標楷體" pitchFamily="65" charset="-120"/>
            </a:endParaRPr>
          </a:p>
        </p:txBody>
      </p:sp>
      <p:sp>
        <p:nvSpPr>
          <p:cNvPr id="6" name="Text Box 5"/>
          <p:cNvSpPr txBox="1">
            <a:spLocks noChangeArrowheads="1"/>
          </p:cNvSpPr>
          <p:nvPr/>
        </p:nvSpPr>
        <p:spPr bwMode="auto">
          <a:xfrm>
            <a:off x="755576" y="3739679"/>
            <a:ext cx="5040560" cy="769441"/>
          </a:xfrm>
          <a:prstGeom prst="rect">
            <a:avLst/>
          </a:prstGeom>
          <a:gradFill flip="none" rotWithShape="1">
            <a:gsLst>
              <a:gs pos="0">
                <a:srgbClr val="75FD6B">
                  <a:tint val="66000"/>
                  <a:satMod val="160000"/>
                </a:srgbClr>
              </a:gs>
              <a:gs pos="50000">
                <a:srgbClr val="75FD6B">
                  <a:tint val="44500"/>
                  <a:satMod val="160000"/>
                </a:srgbClr>
              </a:gs>
              <a:gs pos="100000">
                <a:srgbClr val="75FD6B">
                  <a:tint val="23500"/>
                  <a:satMod val="160000"/>
                </a:srgbClr>
              </a:gs>
            </a:gsLst>
            <a:lin ang="2700000" scaled="1"/>
            <a:tileRect/>
          </a:gradFill>
          <a:ln w="19050">
            <a:noFill/>
            <a:miter lim="800000"/>
            <a:headEnd/>
            <a:tailEnd/>
          </a:ln>
          <a:effectLst>
            <a:glow rad="228600">
              <a:schemeClr val="accent1">
                <a:satMod val="175000"/>
                <a:alpha val="40000"/>
              </a:schemeClr>
            </a:glow>
          </a:effectLst>
          <a:scene3d>
            <a:camera prst="orthographicFront"/>
            <a:lightRig rig="threePt" dir="t"/>
          </a:scene3d>
          <a:sp3d>
            <a:bevelT/>
          </a:sp3d>
        </p:spPr>
        <p:txBody>
          <a:bodyPr wrap="square">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r>
              <a:rPr lang="zh-TW" altLang="en-US" sz="4400" dirty="0" smtClean="0">
                <a:solidFill>
                  <a:srgbClr val="0000FF"/>
                </a:solidFill>
                <a:latin typeface="標楷體" pitchFamily="65" charset="-120"/>
                <a:ea typeface="標楷體" pitchFamily="65" charset="-120"/>
              </a:rPr>
              <a:t>第二階段甄試內容</a:t>
            </a:r>
            <a:endParaRPr lang="zh-TW" altLang="en-US" sz="4400" dirty="0">
              <a:solidFill>
                <a:srgbClr val="0000FF"/>
              </a:solidFill>
              <a:latin typeface="標楷體" pitchFamily="65" charset="-120"/>
              <a:ea typeface="標楷體" pitchFamily="65" charset="-120"/>
            </a:endParaRPr>
          </a:p>
        </p:txBody>
      </p:sp>
      <p:sp>
        <p:nvSpPr>
          <p:cNvPr id="7" name="Text Box 6"/>
          <p:cNvSpPr txBox="1">
            <a:spLocks noChangeArrowheads="1"/>
          </p:cNvSpPr>
          <p:nvPr/>
        </p:nvSpPr>
        <p:spPr bwMode="auto">
          <a:xfrm>
            <a:off x="755576" y="5683895"/>
            <a:ext cx="5904656" cy="769441"/>
          </a:xfrm>
          <a:prstGeom prst="rect">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w="19050">
            <a:noFill/>
            <a:miter lim="800000"/>
            <a:headEnd/>
            <a:tailEnd/>
          </a:ln>
          <a:effectLst>
            <a:glow rad="228600">
              <a:schemeClr val="accent6">
                <a:satMod val="175000"/>
                <a:alpha val="40000"/>
              </a:schemeClr>
            </a:glow>
          </a:effectLst>
          <a:scene3d>
            <a:camera prst="orthographicFront"/>
            <a:lightRig rig="threePt" dir="t"/>
          </a:scene3d>
          <a:sp3d>
            <a:bevelT/>
          </a:sp3d>
        </p:spPr>
        <p:txBody>
          <a:bodyPr wrap="square">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r>
              <a:rPr lang="zh-TW" altLang="en-US" sz="4400" b="1" dirty="0" smtClean="0">
                <a:solidFill>
                  <a:srgbClr val="0000FF"/>
                </a:solidFill>
                <a:latin typeface="標楷體" pitchFamily="65" charset="-120"/>
                <a:ea typeface="標楷體" pitchFamily="65" charset="-120"/>
              </a:rPr>
              <a:t>一二階段採計分數比例</a:t>
            </a:r>
            <a:endParaRPr lang="zh-TW" altLang="en-US" sz="4400" b="1" dirty="0">
              <a:solidFill>
                <a:srgbClr val="0000FF"/>
              </a:solidFill>
              <a:latin typeface="標楷體" pitchFamily="65" charset="-120"/>
              <a:ea typeface="標楷體" pitchFamily="65" charset="-120"/>
            </a:endParaRPr>
          </a:p>
        </p:txBody>
      </p:sp>
      <p:sp>
        <p:nvSpPr>
          <p:cNvPr id="8" name="橢圓形圖說文字 7"/>
          <p:cNvSpPr/>
          <p:nvPr/>
        </p:nvSpPr>
        <p:spPr>
          <a:xfrm>
            <a:off x="6228184" y="3212976"/>
            <a:ext cx="2664296" cy="1152128"/>
          </a:xfrm>
          <a:prstGeom prst="wedgeEllipseCallout">
            <a:avLst>
              <a:gd name="adj1" fmla="val -65505"/>
              <a:gd name="adj2" fmla="val 12109"/>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zh-TW" altLang="en-US" sz="3200" dirty="0" smtClean="0">
                <a:latin typeface="華康POP1體W7(P)" pitchFamily="82" charset="-120"/>
                <a:ea typeface="華康POP1體W7(P)" pitchFamily="82" charset="-120"/>
              </a:rPr>
              <a:t>備審資料</a:t>
            </a:r>
            <a:endParaRPr lang="zh-TW" altLang="en-US" sz="3200" dirty="0">
              <a:latin typeface="華康POP1體W7(P)" pitchFamily="82" charset="-120"/>
              <a:ea typeface="華康POP1體W7(P)" pitchFamily="82" charset="-120"/>
            </a:endParaRPr>
          </a:p>
        </p:txBody>
      </p:sp>
      <p:sp>
        <p:nvSpPr>
          <p:cNvPr id="9" name="橢圓形圖說文字 8"/>
          <p:cNvSpPr/>
          <p:nvPr/>
        </p:nvSpPr>
        <p:spPr>
          <a:xfrm>
            <a:off x="6300192" y="4509120"/>
            <a:ext cx="2736304" cy="1152128"/>
          </a:xfrm>
          <a:prstGeom prst="wedgeEllipseCallout">
            <a:avLst>
              <a:gd name="adj1" fmla="val -61262"/>
              <a:gd name="adj2" fmla="val -58439"/>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zh-TW" altLang="en-US" sz="2800" dirty="0" smtClean="0">
                <a:latin typeface="華康POP1體W7(P)" pitchFamily="82" charset="-120"/>
                <a:ea typeface="華康POP1體W7(P)" pitchFamily="82" charset="-120"/>
              </a:rPr>
              <a:t>指定項目甄試</a:t>
            </a:r>
            <a:endParaRPr lang="zh-TW" altLang="en-US" sz="2800" dirty="0">
              <a:latin typeface="華康POP1體W7(P)" pitchFamily="82" charset="-120"/>
              <a:ea typeface="華康POP1體W7(P)" pitchFamily="82" charset="-120"/>
            </a:endParaRPr>
          </a:p>
        </p:txBody>
      </p:sp>
      <p:sp>
        <p:nvSpPr>
          <p:cNvPr id="10" name="橢圓形圖說文字 9"/>
          <p:cNvSpPr/>
          <p:nvPr/>
        </p:nvSpPr>
        <p:spPr>
          <a:xfrm>
            <a:off x="4932040" y="1628800"/>
            <a:ext cx="2664296" cy="1152128"/>
          </a:xfrm>
          <a:prstGeom prst="wedgeEllipseCallout">
            <a:avLst>
              <a:gd name="adj1" fmla="val -65505"/>
              <a:gd name="adj2" fmla="val 15888"/>
            </a:avLst>
          </a:prstGeom>
          <a:solidFill>
            <a:srgbClr val="FF6699"/>
          </a:solidFill>
        </p:spPr>
        <p:style>
          <a:lnRef idx="3">
            <a:schemeClr val="lt1"/>
          </a:lnRef>
          <a:fillRef idx="1">
            <a:schemeClr val="accent6"/>
          </a:fillRef>
          <a:effectRef idx="1">
            <a:schemeClr val="accent6"/>
          </a:effectRef>
          <a:fontRef idx="minor">
            <a:schemeClr val="lt1"/>
          </a:fontRef>
        </p:style>
        <p:txBody>
          <a:bodyPr rtlCol="0" anchor="ctr"/>
          <a:lstStyle/>
          <a:p>
            <a:pPr algn="ctr"/>
            <a:r>
              <a:rPr lang="zh-TW" altLang="en-US" sz="3200" dirty="0" smtClean="0">
                <a:latin typeface="華康POP1體W7(P)" pitchFamily="82" charset="-120"/>
                <a:ea typeface="華康POP1體W7(P)" pitchFamily="82" charset="-120"/>
              </a:rPr>
              <a:t>篩選倍率</a:t>
            </a:r>
            <a:endParaRPr lang="zh-TW" altLang="en-US" sz="3200" dirty="0">
              <a:latin typeface="華康POP1體W7(P)" pitchFamily="82" charset="-120"/>
              <a:ea typeface="華康POP1體W7(P)" pitchFamily="82" charset="-120"/>
            </a:endParaRPr>
          </a:p>
        </p:txBody>
      </p:sp>
    </p:spTree>
    <p:extLst>
      <p:ext uri="{BB962C8B-B14F-4D97-AF65-F5344CB8AC3E}">
        <p14:creationId xmlns:p14="http://schemas.microsoft.com/office/powerpoint/2010/main" val="2679524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par>
                          <p:cTn id="13" fill="hold">
                            <p:stCondLst>
                              <p:cond delay="500"/>
                            </p:stCondLst>
                            <p:childTnLst>
                              <p:par>
                                <p:cTn id="14" presetID="3" presetClass="entr" presetSubtype="1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blinds(horizontal)">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Rectangle 42"/>
          <p:cNvSpPr txBox="1">
            <a:spLocks noChangeArrowheads="1"/>
          </p:cNvSpPr>
          <p:nvPr/>
        </p:nvSpPr>
        <p:spPr>
          <a:xfrm>
            <a:off x="251520" y="44624"/>
            <a:ext cx="8626604" cy="719931"/>
          </a:xfrm>
          <a:prstGeom prst="rect">
            <a:avLst/>
          </a:prstGeom>
          <a:noFill/>
        </p:spPr>
        <p:txBody>
          <a:bodyPr/>
          <a:lstStyle/>
          <a:p>
            <a:pPr algn="ctr" fontAlgn="auto">
              <a:spcBef>
                <a:spcPct val="0"/>
              </a:spcBef>
              <a:spcAft>
                <a:spcPts val="0"/>
              </a:spcAft>
              <a:defRPr/>
            </a:pPr>
            <a:r>
              <a:rPr lang="zh-TW" altLang="en-US" sz="4400" b="1" dirty="0">
                <a:solidFill>
                  <a:srgbClr val="FFFF00"/>
                </a:solidFill>
                <a:latin typeface="華康中特圓體" pitchFamily="49" charset="-120"/>
                <a:ea typeface="華康中特圓體" pitchFamily="49" charset="-120"/>
                <a:cs typeface="+mj-cs"/>
              </a:rPr>
              <a:t>甄選總</a:t>
            </a:r>
            <a:r>
              <a:rPr lang="zh-TW" altLang="en-US" sz="4400" b="1" dirty="0" smtClean="0">
                <a:solidFill>
                  <a:srgbClr val="FFFF00"/>
                </a:solidFill>
                <a:latin typeface="華康中特圓體" pitchFamily="49" charset="-120"/>
                <a:ea typeface="華康中特圓體" pitchFamily="49" charset="-120"/>
                <a:cs typeface="+mj-cs"/>
              </a:rPr>
              <a:t>成績採計的差異</a:t>
            </a:r>
            <a:endParaRPr lang="en-US" altLang="zh-TW" sz="4400" b="1" dirty="0" smtClean="0">
              <a:solidFill>
                <a:srgbClr val="FFFF00"/>
              </a:solidFill>
              <a:latin typeface="華康中特圓體" pitchFamily="49" charset="-120"/>
              <a:ea typeface="華康中特圓體" pitchFamily="49" charset="-120"/>
              <a:cs typeface="+mj-cs"/>
            </a:endParaRPr>
          </a:p>
          <a:p>
            <a:pPr algn="ctr" fontAlgn="auto">
              <a:spcBef>
                <a:spcPct val="0"/>
              </a:spcBef>
              <a:spcAft>
                <a:spcPts val="0"/>
              </a:spcAft>
              <a:defRPr/>
            </a:pPr>
            <a:r>
              <a:rPr lang="en-US" altLang="zh-TW" sz="4400" b="1" dirty="0" smtClean="0">
                <a:solidFill>
                  <a:srgbClr val="FFFF00"/>
                </a:solidFill>
                <a:latin typeface="華康中特圓體" pitchFamily="49" charset="-120"/>
                <a:ea typeface="華康中特圓體" pitchFamily="49" charset="-120"/>
                <a:cs typeface="+mj-cs"/>
              </a:rPr>
              <a:t>-</a:t>
            </a:r>
            <a:r>
              <a:rPr lang="zh-TW" altLang="en-US" sz="4400" b="1" dirty="0" smtClean="0">
                <a:solidFill>
                  <a:srgbClr val="FFFF00"/>
                </a:solidFill>
                <a:latin typeface="華康中特圓體" pitchFamily="49" charset="-120"/>
                <a:ea typeface="華康中特圓體" pitchFamily="49" charset="-120"/>
                <a:cs typeface="+mj-cs"/>
              </a:rPr>
              <a:t>校系選才</a:t>
            </a:r>
            <a:r>
              <a:rPr lang="zh-TW" altLang="en-US" sz="4400" b="1" dirty="0" smtClean="0">
                <a:solidFill>
                  <a:srgbClr val="FFFF00"/>
                </a:solidFill>
                <a:latin typeface="華康POP1體W7(P)" pitchFamily="82" charset="-120"/>
                <a:ea typeface="華康POP1體W7(P)" pitchFamily="82" charset="-120"/>
                <a:cs typeface="+mj-cs"/>
              </a:rPr>
              <a:t>特色</a:t>
            </a:r>
            <a:endParaRPr lang="en-US" altLang="zh-TW" sz="4400" b="1" dirty="0">
              <a:solidFill>
                <a:srgbClr val="FFFF00"/>
              </a:solidFill>
              <a:latin typeface="華康POP1體W7(P)" pitchFamily="82" charset="-120"/>
              <a:ea typeface="華康POP1體W7(P)" pitchFamily="82" charset="-120"/>
              <a:cs typeface="+mj-cs"/>
            </a:endParaRPr>
          </a:p>
        </p:txBody>
      </p:sp>
      <p:graphicFrame>
        <p:nvGraphicFramePr>
          <p:cNvPr id="4" name="表格 3"/>
          <p:cNvGraphicFramePr>
            <a:graphicFrameLocks noGrp="1"/>
          </p:cNvGraphicFramePr>
          <p:nvPr>
            <p:extLst>
              <p:ext uri="{D42A27DB-BD31-4B8C-83A1-F6EECF244321}">
                <p14:modId xmlns:p14="http://schemas.microsoft.com/office/powerpoint/2010/main" val="346952315"/>
              </p:ext>
            </p:extLst>
          </p:nvPr>
        </p:nvGraphicFramePr>
        <p:xfrm>
          <a:off x="395533" y="1546335"/>
          <a:ext cx="8280922" cy="5195033"/>
        </p:xfrm>
        <a:graphic>
          <a:graphicData uri="http://schemas.openxmlformats.org/drawingml/2006/table">
            <a:tbl>
              <a:tblPr>
                <a:tableStyleId>{5C22544A-7EE6-4342-B048-85BDC9FD1C3A}</a:tableStyleId>
              </a:tblPr>
              <a:tblGrid>
                <a:gridCol w="624107"/>
                <a:gridCol w="1248104"/>
                <a:gridCol w="2156414"/>
                <a:gridCol w="2356363"/>
                <a:gridCol w="1895934"/>
              </a:tblGrid>
              <a:tr h="677663">
                <a:tc rowSpan="2">
                  <a:txBody>
                    <a:bodyPr/>
                    <a:lstStyle/>
                    <a:p>
                      <a:pPr algn="ctr">
                        <a:lnSpc>
                          <a:spcPct val="100000"/>
                        </a:lnSpc>
                        <a:spcAft>
                          <a:spcPts val="0"/>
                        </a:spcAft>
                      </a:pPr>
                      <a:r>
                        <a:rPr lang="zh-TW" sz="2000" kern="0" dirty="0">
                          <a:effectLst/>
                        </a:rPr>
                        <a:t>校</a:t>
                      </a:r>
                      <a:r>
                        <a:rPr lang="zh-TW" sz="2000" kern="0" dirty="0" smtClean="0">
                          <a:effectLst/>
                        </a:rPr>
                        <a:t>系</a:t>
                      </a:r>
                      <a:endParaRPr lang="zh-TW" sz="2000" kern="100" dirty="0">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4">
                  <a:txBody>
                    <a:bodyPr/>
                    <a:lstStyle/>
                    <a:p>
                      <a:pPr algn="ctr">
                        <a:lnSpc>
                          <a:spcPct val="100000"/>
                        </a:lnSpc>
                        <a:spcAft>
                          <a:spcPts val="0"/>
                        </a:spcAft>
                      </a:pPr>
                      <a:r>
                        <a:rPr lang="zh-TW" sz="2400" kern="0" dirty="0">
                          <a:effectLst/>
                          <a:latin typeface="華康中特圓體" pitchFamily="49" charset="-120"/>
                          <a:ea typeface="華康中特圓體" pitchFamily="49" charset="-120"/>
                        </a:rPr>
                        <a:t>甄選總成績採計方式及佔總成績</a:t>
                      </a:r>
                      <a:r>
                        <a:rPr lang="zh-TW" sz="2400" kern="0" dirty="0" smtClean="0">
                          <a:effectLst/>
                          <a:latin typeface="華康中特圓體" pitchFamily="49" charset="-120"/>
                          <a:ea typeface="華康中特圓體" pitchFamily="49" charset="-120"/>
                        </a:rPr>
                        <a:t>比例</a:t>
                      </a:r>
                      <a:r>
                        <a:rPr lang="zh-TW" altLang="en-US" sz="2400" kern="0" dirty="0" smtClean="0">
                          <a:solidFill>
                            <a:srgbClr val="FF0000"/>
                          </a:solidFill>
                          <a:effectLst/>
                          <a:latin typeface="華康中特圓體" pitchFamily="49" charset="-120"/>
                          <a:ea typeface="華康中特圓體" pitchFamily="49" charset="-120"/>
                        </a:rPr>
                        <a:t>舉例說明</a:t>
                      </a:r>
                      <a:endParaRPr lang="zh-TW" sz="2400" kern="100" dirty="0">
                        <a:solidFill>
                          <a:srgbClr val="FF0000"/>
                        </a:solidFill>
                        <a:effectLst/>
                        <a:latin typeface="華康中特圓體" pitchFamily="49" charset="-120"/>
                        <a:ea typeface="華康中特圓體" pitchFamily="49" charset="-12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r>
              <a:tr h="1068489">
                <a:tc vMerge="1">
                  <a:txBody>
                    <a:bodyPr/>
                    <a:lstStyle/>
                    <a:p>
                      <a:endParaRPr lang="zh-TW" altLang="en-US"/>
                    </a:p>
                  </a:txBody>
                  <a:tcPr/>
                </a:tc>
                <a:tc>
                  <a:txBody>
                    <a:bodyPr/>
                    <a:lstStyle/>
                    <a:p>
                      <a:pPr algn="ctr">
                        <a:lnSpc>
                          <a:spcPct val="100000"/>
                        </a:lnSpc>
                        <a:spcAft>
                          <a:spcPts val="0"/>
                        </a:spcAft>
                      </a:pPr>
                      <a:r>
                        <a:rPr lang="zh-TW" sz="2000" kern="0" dirty="0">
                          <a:effectLst/>
                        </a:rPr>
                        <a:t>學測</a:t>
                      </a:r>
                      <a:r>
                        <a:rPr lang="zh-TW" sz="2000" kern="0" dirty="0" smtClean="0">
                          <a:effectLst/>
                        </a:rPr>
                        <a:t>成績</a:t>
                      </a:r>
                      <a:endParaRPr lang="en-US" altLang="zh-TW" sz="2000" kern="0" dirty="0" smtClean="0">
                        <a:effectLst/>
                      </a:endParaRPr>
                    </a:p>
                    <a:p>
                      <a:pPr algn="ctr">
                        <a:lnSpc>
                          <a:spcPct val="100000"/>
                        </a:lnSpc>
                        <a:spcAft>
                          <a:spcPts val="0"/>
                        </a:spcAft>
                      </a:pPr>
                      <a:r>
                        <a:rPr lang="zh-TW" sz="2000" kern="0" dirty="0" smtClean="0">
                          <a:effectLst/>
                        </a:rPr>
                        <a:t>採</a:t>
                      </a:r>
                      <a:r>
                        <a:rPr lang="zh-TW" sz="2000" kern="0" dirty="0">
                          <a:effectLst/>
                        </a:rPr>
                        <a:t>計方式</a:t>
                      </a:r>
                      <a:endParaRPr lang="zh-TW" sz="2000" kern="100" dirty="0">
                        <a:effectLst/>
                        <a:latin typeface="Times New Roman" panose="02020603050405020304" pitchFamily="18" charset="0"/>
                        <a:ea typeface="新細明體" panose="02020500000000000000" pitchFamily="18" charset="-12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0000"/>
                        </a:lnSpc>
                        <a:spcAft>
                          <a:spcPts val="0"/>
                        </a:spcAft>
                      </a:pPr>
                      <a:r>
                        <a:rPr lang="zh-TW" sz="2000" kern="0" dirty="0">
                          <a:effectLst/>
                        </a:rPr>
                        <a:t>佔甄選總成績比例</a:t>
                      </a:r>
                      <a:endParaRPr lang="zh-TW" sz="2000" kern="100" dirty="0">
                        <a:effectLst/>
                        <a:latin typeface="Times New Roman" panose="02020603050405020304" pitchFamily="18" charset="0"/>
                        <a:ea typeface="新細明體" panose="02020500000000000000" pitchFamily="18" charset="-12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0000"/>
                        </a:lnSpc>
                        <a:spcAft>
                          <a:spcPts val="0"/>
                        </a:spcAft>
                      </a:pPr>
                      <a:r>
                        <a:rPr lang="zh-TW" sz="2000" kern="0">
                          <a:effectLst/>
                        </a:rPr>
                        <a:t>指定項目</a:t>
                      </a:r>
                      <a:endParaRPr lang="zh-TW" sz="2000" kern="100">
                        <a:effectLst/>
                        <a:latin typeface="Times New Roman" panose="02020603050405020304" pitchFamily="18" charset="0"/>
                        <a:ea typeface="新細明體" panose="02020500000000000000" pitchFamily="18" charset="-12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0000"/>
                        </a:lnSpc>
                        <a:spcAft>
                          <a:spcPts val="0"/>
                        </a:spcAft>
                      </a:pPr>
                      <a:r>
                        <a:rPr lang="zh-TW" sz="2000" kern="0" dirty="0">
                          <a:effectLst/>
                        </a:rPr>
                        <a:t>佔甄選總</a:t>
                      </a:r>
                      <a:r>
                        <a:rPr lang="zh-TW" sz="2000" kern="0" dirty="0" smtClean="0">
                          <a:effectLst/>
                        </a:rPr>
                        <a:t>成績</a:t>
                      </a:r>
                      <a:endParaRPr lang="en-US" altLang="zh-TW" sz="2000" kern="0" dirty="0" smtClean="0">
                        <a:effectLst/>
                      </a:endParaRPr>
                    </a:p>
                    <a:p>
                      <a:pPr algn="ctr">
                        <a:lnSpc>
                          <a:spcPct val="100000"/>
                        </a:lnSpc>
                        <a:spcAft>
                          <a:spcPts val="0"/>
                        </a:spcAft>
                      </a:pPr>
                      <a:r>
                        <a:rPr lang="zh-TW" sz="2000" kern="0" dirty="0" smtClean="0">
                          <a:effectLst/>
                        </a:rPr>
                        <a:t>比例</a:t>
                      </a:r>
                      <a:endParaRPr lang="zh-TW" sz="2000" kern="100" dirty="0">
                        <a:effectLst/>
                        <a:latin typeface="Times New Roman" panose="02020603050405020304" pitchFamily="18" charset="0"/>
                        <a:ea typeface="新細明體" panose="02020500000000000000" pitchFamily="18" charset="-12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83209">
                <a:tc rowSpan="2">
                  <a:txBody>
                    <a:bodyPr/>
                    <a:lstStyle/>
                    <a:p>
                      <a:pPr algn="ctr">
                        <a:lnSpc>
                          <a:spcPct val="100000"/>
                        </a:lnSpc>
                        <a:spcAft>
                          <a:spcPts val="0"/>
                        </a:spcAft>
                      </a:pPr>
                      <a:r>
                        <a:rPr lang="en-US" sz="2000" b="0" kern="0" dirty="0">
                          <a:effectLst/>
                          <a:latin typeface="華康中特圓體" pitchFamily="49" charset="-120"/>
                          <a:ea typeface="華康中特圓體" pitchFamily="49" charset="-120"/>
                        </a:rPr>
                        <a:t>A</a:t>
                      </a:r>
                      <a:endParaRPr lang="zh-TW" sz="2000" b="0" kern="100" dirty="0">
                        <a:effectLst/>
                        <a:latin typeface="華康中特圓體" pitchFamily="49" charset="-120"/>
                        <a:ea typeface="華康中特圓體" pitchFamily="49" charset="-12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lnSpc>
                          <a:spcPct val="100000"/>
                        </a:lnSpc>
                        <a:spcAft>
                          <a:spcPts val="0"/>
                        </a:spcAft>
                      </a:pPr>
                      <a:r>
                        <a:rPr lang="zh-TW" sz="2400" b="0" kern="0" dirty="0">
                          <a:effectLst/>
                          <a:latin typeface="華康中特圓體" pitchFamily="49" charset="-120"/>
                          <a:ea typeface="華康中特圓體" pitchFamily="49" charset="-120"/>
                        </a:rPr>
                        <a:t>國</a:t>
                      </a:r>
                      <a:r>
                        <a:rPr lang="en-US" sz="2400" b="0" kern="0" dirty="0">
                          <a:effectLst/>
                          <a:latin typeface="華康中特圓體" pitchFamily="49" charset="-120"/>
                          <a:ea typeface="華康中特圓體" pitchFamily="49" charset="-120"/>
                        </a:rPr>
                        <a:t>*1.50 </a:t>
                      </a:r>
                      <a:endParaRPr lang="zh-TW" sz="2400" b="0" kern="100" dirty="0">
                        <a:effectLst/>
                        <a:latin typeface="華康中特圓體" pitchFamily="49" charset="-120"/>
                        <a:ea typeface="華康中特圓體" pitchFamily="49" charset="-12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rowSpan="2">
                  <a:txBody>
                    <a:bodyPr/>
                    <a:lstStyle/>
                    <a:p>
                      <a:pPr algn="ctr">
                        <a:lnSpc>
                          <a:spcPct val="100000"/>
                        </a:lnSpc>
                        <a:spcAft>
                          <a:spcPts val="0"/>
                        </a:spcAft>
                      </a:pPr>
                      <a:r>
                        <a:rPr lang="en-US" sz="2800" b="0" kern="0" dirty="0">
                          <a:effectLst/>
                          <a:latin typeface="華康中特圓體" pitchFamily="49" charset="-120"/>
                          <a:ea typeface="華康中特圓體" pitchFamily="49" charset="-120"/>
                        </a:rPr>
                        <a:t>40%</a:t>
                      </a:r>
                      <a:endParaRPr lang="zh-TW" sz="2800" b="0" kern="100" dirty="0">
                        <a:effectLst/>
                        <a:latin typeface="華康中特圓體" pitchFamily="49" charset="-120"/>
                        <a:ea typeface="華康中特圓體" pitchFamily="49" charset="-12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nSpc>
                          <a:spcPct val="100000"/>
                        </a:lnSpc>
                        <a:spcAft>
                          <a:spcPts val="0"/>
                        </a:spcAft>
                      </a:pPr>
                      <a:r>
                        <a:rPr lang="zh-TW" sz="2400" b="0" kern="0" dirty="0">
                          <a:effectLst/>
                          <a:latin typeface="華康中特圓體" pitchFamily="49" charset="-120"/>
                          <a:ea typeface="華康中特圓體" pitchFamily="49" charset="-120"/>
                        </a:rPr>
                        <a:t>審查資料</a:t>
                      </a:r>
                      <a:endParaRPr lang="zh-TW" sz="2400" b="0" kern="100" dirty="0">
                        <a:effectLst/>
                        <a:latin typeface="華康中特圓體" pitchFamily="49" charset="-120"/>
                        <a:ea typeface="華康中特圓體" pitchFamily="49" charset="-12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lnSpc>
                          <a:spcPct val="100000"/>
                        </a:lnSpc>
                        <a:spcAft>
                          <a:spcPts val="0"/>
                        </a:spcAft>
                      </a:pPr>
                      <a:r>
                        <a:rPr lang="en-US" sz="2400" b="0" kern="0" dirty="0">
                          <a:effectLst/>
                          <a:latin typeface="華康中特圓體" pitchFamily="49" charset="-120"/>
                          <a:ea typeface="華康中特圓體" pitchFamily="49" charset="-120"/>
                        </a:rPr>
                        <a:t>10% </a:t>
                      </a:r>
                      <a:endParaRPr lang="zh-TW" sz="2400" b="0" kern="100" dirty="0">
                        <a:effectLst/>
                        <a:latin typeface="華康中特圓體" pitchFamily="49" charset="-120"/>
                        <a:ea typeface="華康中特圓體" pitchFamily="49" charset="-12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r>
              <a:tr h="383209">
                <a:tc vMerge="1">
                  <a:txBody>
                    <a:bodyPr/>
                    <a:lstStyle/>
                    <a:p>
                      <a:endParaRPr lang="zh-TW" altLang="en-US"/>
                    </a:p>
                  </a:txBody>
                  <a:tcPr/>
                </a:tc>
                <a:tc>
                  <a:txBody>
                    <a:bodyPr/>
                    <a:lstStyle/>
                    <a:p>
                      <a:pPr algn="ctr">
                        <a:lnSpc>
                          <a:spcPct val="100000"/>
                        </a:lnSpc>
                        <a:spcAft>
                          <a:spcPts val="0"/>
                        </a:spcAft>
                      </a:pPr>
                      <a:r>
                        <a:rPr lang="zh-TW" sz="2400" b="0" kern="0" dirty="0">
                          <a:effectLst/>
                          <a:latin typeface="華康中特圓體" pitchFamily="49" charset="-120"/>
                          <a:ea typeface="華康中特圓體" pitchFamily="49" charset="-120"/>
                        </a:rPr>
                        <a:t>英</a:t>
                      </a:r>
                      <a:r>
                        <a:rPr lang="en-US" sz="2400" b="0" kern="0" dirty="0">
                          <a:effectLst/>
                          <a:latin typeface="華康中特圓體" pitchFamily="49" charset="-120"/>
                          <a:ea typeface="華康中特圓體" pitchFamily="49" charset="-120"/>
                        </a:rPr>
                        <a:t>*2.00 </a:t>
                      </a:r>
                      <a:endParaRPr lang="zh-TW" sz="2400" b="0" kern="100" dirty="0">
                        <a:effectLst/>
                        <a:latin typeface="華康中特圓體" pitchFamily="49" charset="-120"/>
                        <a:ea typeface="華康中特圓體" pitchFamily="49" charset="-12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vMerge="1">
                  <a:txBody>
                    <a:bodyPr/>
                    <a:lstStyle/>
                    <a:p>
                      <a:endParaRPr lang="zh-TW" altLang="en-US"/>
                    </a:p>
                  </a:txBody>
                  <a:tcPr/>
                </a:tc>
                <a:tc>
                  <a:txBody>
                    <a:bodyPr/>
                    <a:lstStyle/>
                    <a:p>
                      <a:pPr>
                        <a:lnSpc>
                          <a:spcPct val="100000"/>
                        </a:lnSpc>
                        <a:spcAft>
                          <a:spcPts val="0"/>
                        </a:spcAft>
                      </a:pPr>
                      <a:r>
                        <a:rPr lang="zh-TW" sz="2400" b="0" kern="0" dirty="0">
                          <a:effectLst/>
                          <a:latin typeface="華康中特圓體" pitchFamily="49" charset="-120"/>
                          <a:ea typeface="華康中特圓體" pitchFamily="49" charset="-120"/>
                        </a:rPr>
                        <a:t>面試</a:t>
                      </a:r>
                      <a:r>
                        <a:rPr lang="en-US" sz="2400" b="0" kern="0" dirty="0">
                          <a:effectLst/>
                          <a:latin typeface="華康中特圓體" pitchFamily="49" charset="-120"/>
                          <a:ea typeface="華康中特圓體" pitchFamily="49" charset="-120"/>
                        </a:rPr>
                        <a:t> </a:t>
                      </a:r>
                      <a:endParaRPr lang="zh-TW" sz="2400" b="0" kern="100" dirty="0">
                        <a:effectLst/>
                        <a:latin typeface="華康中特圓體" pitchFamily="49" charset="-120"/>
                        <a:ea typeface="華康中特圓體" pitchFamily="49" charset="-12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lnSpc>
                          <a:spcPct val="100000"/>
                        </a:lnSpc>
                        <a:spcAft>
                          <a:spcPts val="0"/>
                        </a:spcAft>
                      </a:pPr>
                      <a:r>
                        <a:rPr lang="en-US" sz="2400" b="0" kern="0" dirty="0">
                          <a:effectLst/>
                          <a:latin typeface="華康中特圓體" pitchFamily="49" charset="-120"/>
                          <a:ea typeface="華康中特圓體" pitchFamily="49" charset="-120"/>
                        </a:rPr>
                        <a:t>50% </a:t>
                      </a:r>
                      <a:endParaRPr lang="zh-TW" sz="2400" b="0" kern="100" dirty="0">
                        <a:effectLst/>
                        <a:latin typeface="華康中特圓體" pitchFamily="49" charset="-120"/>
                        <a:ea typeface="華康中特圓體" pitchFamily="49" charset="-12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r>
              <a:tr h="383209">
                <a:tc rowSpan="3">
                  <a:txBody>
                    <a:bodyPr/>
                    <a:lstStyle/>
                    <a:p>
                      <a:pPr algn="ctr">
                        <a:lnSpc>
                          <a:spcPct val="100000"/>
                        </a:lnSpc>
                        <a:spcAft>
                          <a:spcPts val="0"/>
                        </a:spcAft>
                      </a:pPr>
                      <a:r>
                        <a:rPr lang="en-US" sz="2000" b="0" kern="0">
                          <a:effectLst/>
                          <a:latin typeface="華康中特圓體" pitchFamily="49" charset="-120"/>
                          <a:ea typeface="華康中特圓體" pitchFamily="49" charset="-120"/>
                        </a:rPr>
                        <a:t>B</a:t>
                      </a:r>
                      <a:endParaRPr lang="zh-TW" sz="2000" b="0" kern="100">
                        <a:effectLst/>
                        <a:latin typeface="華康中特圓體" pitchFamily="49" charset="-120"/>
                        <a:ea typeface="華康中特圓體" pitchFamily="49" charset="-12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0000"/>
                        </a:lnSpc>
                        <a:spcAft>
                          <a:spcPts val="0"/>
                        </a:spcAft>
                      </a:pPr>
                      <a:r>
                        <a:rPr lang="zh-TW" sz="2400" b="0" kern="0" dirty="0">
                          <a:effectLst/>
                          <a:latin typeface="華康中特圓體" pitchFamily="49" charset="-120"/>
                          <a:ea typeface="華康中特圓體" pitchFamily="49" charset="-120"/>
                        </a:rPr>
                        <a:t>國</a:t>
                      </a:r>
                      <a:r>
                        <a:rPr lang="en-US" sz="2400" b="0" kern="0" dirty="0">
                          <a:effectLst/>
                          <a:latin typeface="華康中特圓體" pitchFamily="49" charset="-120"/>
                          <a:ea typeface="華康中特圓體" pitchFamily="49" charset="-120"/>
                        </a:rPr>
                        <a:t>*1.25 </a:t>
                      </a:r>
                      <a:endParaRPr lang="zh-TW" sz="2400" b="0" kern="100" dirty="0">
                        <a:effectLst/>
                        <a:latin typeface="華康中特圓體" pitchFamily="49" charset="-120"/>
                        <a:ea typeface="華康中特圓體" pitchFamily="49" charset="-12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3">
                  <a:txBody>
                    <a:bodyPr/>
                    <a:lstStyle/>
                    <a:p>
                      <a:pPr algn="ctr">
                        <a:lnSpc>
                          <a:spcPct val="100000"/>
                        </a:lnSpc>
                        <a:spcAft>
                          <a:spcPts val="0"/>
                        </a:spcAft>
                      </a:pPr>
                      <a:r>
                        <a:rPr lang="en-US" sz="2800" b="0" kern="0" dirty="0">
                          <a:effectLst/>
                          <a:latin typeface="華康中特圓體" pitchFamily="49" charset="-120"/>
                          <a:ea typeface="華康中特圓體" pitchFamily="49" charset="-120"/>
                        </a:rPr>
                        <a:t>25%</a:t>
                      </a:r>
                      <a:endParaRPr lang="zh-TW" sz="2800" b="0" kern="100" dirty="0">
                        <a:effectLst/>
                        <a:latin typeface="華康中特圓體" pitchFamily="49" charset="-120"/>
                        <a:ea typeface="華康中特圓體" pitchFamily="49" charset="-12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00000"/>
                        </a:lnSpc>
                        <a:spcAft>
                          <a:spcPts val="0"/>
                        </a:spcAft>
                      </a:pPr>
                      <a:r>
                        <a:rPr lang="zh-TW" sz="2400" b="0" kern="0" dirty="0">
                          <a:effectLst/>
                          <a:latin typeface="華康中特圓體" pitchFamily="49" charset="-120"/>
                          <a:ea typeface="華康中特圓體" pitchFamily="49" charset="-120"/>
                        </a:rPr>
                        <a:t>英文綜合測驗</a:t>
                      </a:r>
                      <a:r>
                        <a:rPr lang="en-US" sz="2400" b="0" kern="0" dirty="0">
                          <a:effectLst/>
                          <a:latin typeface="華康中特圓體" pitchFamily="49" charset="-120"/>
                          <a:ea typeface="華康中特圓體" pitchFamily="49" charset="-120"/>
                        </a:rPr>
                        <a:t> </a:t>
                      </a:r>
                      <a:endParaRPr lang="zh-TW" sz="2400" b="0" kern="100" dirty="0">
                        <a:effectLst/>
                        <a:latin typeface="華康中特圓體" pitchFamily="49" charset="-120"/>
                        <a:ea typeface="華康中特圓體" pitchFamily="49" charset="-12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0000"/>
                        </a:lnSpc>
                        <a:spcAft>
                          <a:spcPts val="0"/>
                        </a:spcAft>
                      </a:pPr>
                      <a:r>
                        <a:rPr lang="en-US" sz="2400" b="0" kern="0" dirty="0">
                          <a:effectLst/>
                          <a:latin typeface="華康中特圓體" pitchFamily="49" charset="-120"/>
                          <a:ea typeface="華康中特圓體" pitchFamily="49" charset="-120"/>
                        </a:rPr>
                        <a:t>25% </a:t>
                      </a:r>
                      <a:endParaRPr lang="zh-TW" sz="2400" b="0" kern="100" dirty="0">
                        <a:effectLst/>
                        <a:latin typeface="華康中特圓體" pitchFamily="49" charset="-120"/>
                        <a:ea typeface="華康中特圓體" pitchFamily="49" charset="-12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83209">
                <a:tc vMerge="1">
                  <a:txBody>
                    <a:bodyPr/>
                    <a:lstStyle/>
                    <a:p>
                      <a:endParaRPr lang="zh-TW" altLang="en-US"/>
                    </a:p>
                  </a:txBody>
                  <a:tcPr/>
                </a:tc>
                <a:tc>
                  <a:txBody>
                    <a:bodyPr/>
                    <a:lstStyle/>
                    <a:p>
                      <a:pPr algn="ctr">
                        <a:lnSpc>
                          <a:spcPct val="100000"/>
                        </a:lnSpc>
                        <a:spcAft>
                          <a:spcPts val="0"/>
                        </a:spcAft>
                      </a:pPr>
                      <a:r>
                        <a:rPr lang="zh-TW" sz="2400" b="0" kern="0" dirty="0">
                          <a:effectLst/>
                          <a:latin typeface="華康中特圓體" pitchFamily="49" charset="-120"/>
                          <a:ea typeface="華康中特圓體" pitchFamily="49" charset="-120"/>
                        </a:rPr>
                        <a:t>英</a:t>
                      </a:r>
                      <a:r>
                        <a:rPr lang="en-US" sz="2400" b="0" kern="0" dirty="0">
                          <a:effectLst/>
                          <a:latin typeface="華康中特圓體" pitchFamily="49" charset="-120"/>
                          <a:ea typeface="華康中特圓體" pitchFamily="49" charset="-120"/>
                        </a:rPr>
                        <a:t>*2.00 </a:t>
                      </a:r>
                      <a:endParaRPr lang="zh-TW" sz="2400" b="0" kern="100" dirty="0">
                        <a:effectLst/>
                        <a:latin typeface="華康中特圓體" pitchFamily="49" charset="-120"/>
                        <a:ea typeface="華康中特圓體" pitchFamily="49" charset="-12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TW" altLang="en-US"/>
                    </a:p>
                  </a:txBody>
                  <a:tcPr/>
                </a:tc>
                <a:tc>
                  <a:txBody>
                    <a:bodyPr/>
                    <a:lstStyle/>
                    <a:p>
                      <a:pPr>
                        <a:lnSpc>
                          <a:spcPct val="100000"/>
                        </a:lnSpc>
                        <a:spcAft>
                          <a:spcPts val="0"/>
                        </a:spcAft>
                      </a:pPr>
                      <a:r>
                        <a:rPr lang="zh-TW" sz="2400" b="0" kern="0" dirty="0">
                          <a:effectLst/>
                          <a:latin typeface="華康中特圓體" pitchFamily="49" charset="-120"/>
                          <a:ea typeface="華康中特圓體" pitchFamily="49" charset="-120"/>
                        </a:rPr>
                        <a:t>英文作文與翻譯</a:t>
                      </a:r>
                      <a:r>
                        <a:rPr lang="en-US" sz="2400" b="0" kern="0" dirty="0">
                          <a:effectLst/>
                          <a:latin typeface="華康中特圓體" pitchFamily="49" charset="-120"/>
                          <a:ea typeface="華康中特圓體" pitchFamily="49" charset="-120"/>
                        </a:rPr>
                        <a:t> </a:t>
                      </a:r>
                      <a:endParaRPr lang="zh-TW" sz="2400" b="0" kern="100" dirty="0">
                        <a:effectLst/>
                        <a:latin typeface="華康中特圓體" pitchFamily="49" charset="-120"/>
                        <a:ea typeface="華康中特圓體" pitchFamily="49" charset="-12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0000"/>
                        </a:lnSpc>
                        <a:spcAft>
                          <a:spcPts val="0"/>
                        </a:spcAft>
                      </a:pPr>
                      <a:r>
                        <a:rPr lang="en-US" sz="2400" b="0" kern="0" dirty="0">
                          <a:effectLst/>
                          <a:latin typeface="華康中特圓體" pitchFamily="49" charset="-120"/>
                          <a:ea typeface="華康中特圓體" pitchFamily="49" charset="-120"/>
                        </a:rPr>
                        <a:t>25% </a:t>
                      </a:r>
                      <a:endParaRPr lang="zh-TW" sz="2400" b="0" kern="100" dirty="0">
                        <a:effectLst/>
                        <a:latin typeface="華康中特圓體" pitchFamily="49" charset="-120"/>
                        <a:ea typeface="華康中特圓體" pitchFamily="49" charset="-12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83209">
                <a:tc vMerge="1">
                  <a:txBody>
                    <a:bodyPr/>
                    <a:lstStyle/>
                    <a:p>
                      <a:endParaRPr lang="zh-TW" altLang="en-US"/>
                    </a:p>
                  </a:txBody>
                  <a:tcPr/>
                </a:tc>
                <a:tc>
                  <a:txBody>
                    <a:bodyPr/>
                    <a:lstStyle/>
                    <a:p>
                      <a:pPr algn="ctr">
                        <a:lnSpc>
                          <a:spcPct val="100000"/>
                        </a:lnSpc>
                        <a:spcAft>
                          <a:spcPts val="0"/>
                        </a:spcAft>
                      </a:pPr>
                      <a:r>
                        <a:rPr lang="zh-TW" sz="2400" b="0" kern="0" dirty="0">
                          <a:effectLst/>
                          <a:latin typeface="華康中特圓體" pitchFamily="49" charset="-120"/>
                          <a:ea typeface="華康中特圓體" pitchFamily="49" charset="-120"/>
                        </a:rPr>
                        <a:t>社</a:t>
                      </a:r>
                      <a:r>
                        <a:rPr lang="en-US" sz="2400" b="0" kern="0" dirty="0">
                          <a:effectLst/>
                          <a:latin typeface="華康中特圓體" pitchFamily="49" charset="-120"/>
                          <a:ea typeface="華康中特圓體" pitchFamily="49" charset="-120"/>
                        </a:rPr>
                        <a:t>*1.00 </a:t>
                      </a:r>
                      <a:endParaRPr lang="zh-TW" sz="2400" b="0" kern="100" dirty="0">
                        <a:effectLst/>
                        <a:latin typeface="華康中特圓體" pitchFamily="49" charset="-120"/>
                        <a:ea typeface="華康中特圓體" pitchFamily="49" charset="-12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TW" altLang="en-US"/>
                    </a:p>
                  </a:txBody>
                  <a:tcPr/>
                </a:tc>
                <a:tc>
                  <a:txBody>
                    <a:bodyPr/>
                    <a:lstStyle/>
                    <a:p>
                      <a:pPr>
                        <a:lnSpc>
                          <a:spcPct val="100000"/>
                        </a:lnSpc>
                        <a:spcAft>
                          <a:spcPts val="0"/>
                        </a:spcAft>
                      </a:pPr>
                      <a:r>
                        <a:rPr lang="zh-TW" sz="2400" b="0" kern="0" dirty="0">
                          <a:effectLst/>
                          <a:latin typeface="華康中特圓體" pitchFamily="49" charset="-120"/>
                          <a:ea typeface="華康中特圓體" pitchFamily="49" charset="-120"/>
                        </a:rPr>
                        <a:t>英文口試</a:t>
                      </a:r>
                      <a:r>
                        <a:rPr lang="en-US" sz="2400" b="0" kern="0" dirty="0">
                          <a:effectLst/>
                          <a:latin typeface="華康中特圓體" pitchFamily="49" charset="-120"/>
                          <a:ea typeface="華康中特圓體" pitchFamily="49" charset="-120"/>
                        </a:rPr>
                        <a:t> </a:t>
                      </a:r>
                      <a:endParaRPr lang="zh-TW" sz="2400" b="0" kern="100" dirty="0">
                        <a:effectLst/>
                        <a:latin typeface="華康中特圓體" pitchFamily="49" charset="-120"/>
                        <a:ea typeface="華康中特圓體" pitchFamily="49" charset="-12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0000"/>
                        </a:lnSpc>
                        <a:spcAft>
                          <a:spcPts val="0"/>
                        </a:spcAft>
                      </a:pPr>
                      <a:r>
                        <a:rPr lang="en-US" sz="2400" b="0" kern="0" dirty="0">
                          <a:effectLst/>
                          <a:latin typeface="華康中特圓體" pitchFamily="49" charset="-120"/>
                          <a:ea typeface="華康中特圓體" pitchFamily="49" charset="-120"/>
                        </a:rPr>
                        <a:t>25% </a:t>
                      </a:r>
                      <a:endParaRPr lang="zh-TW" sz="2400" b="0" kern="100" dirty="0">
                        <a:effectLst/>
                        <a:latin typeface="華康中特圓體" pitchFamily="49" charset="-120"/>
                        <a:ea typeface="華康中特圓體" pitchFamily="49" charset="-12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83209">
                <a:tc rowSpan="2">
                  <a:txBody>
                    <a:bodyPr/>
                    <a:lstStyle/>
                    <a:p>
                      <a:pPr algn="ctr">
                        <a:lnSpc>
                          <a:spcPct val="100000"/>
                        </a:lnSpc>
                        <a:spcAft>
                          <a:spcPts val="0"/>
                        </a:spcAft>
                      </a:pPr>
                      <a:r>
                        <a:rPr lang="en-US" sz="2000" b="0" kern="0" dirty="0">
                          <a:effectLst/>
                          <a:latin typeface="華康中特圓體" pitchFamily="49" charset="-120"/>
                          <a:ea typeface="華康中特圓體" pitchFamily="49" charset="-120"/>
                        </a:rPr>
                        <a:t>C</a:t>
                      </a:r>
                      <a:endParaRPr lang="zh-TW" sz="2000" b="0" kern="100" dirty="0">
                        <a:effectLst/>
                        <a:latin typeface="華康中特圓體" pitchFamily="49" charset="-120"/>
                        <a:ea typeface="華康中特圓體" pitchFamily="49" charset="-12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lnSpc>
                          <a:spcPct val="100000"/>
                        </a:lnSpc>
                        <a:spcAft>
                          <a:spcPts val="0"/>
                        </a:spcAft>
                      </a:pPr>
                      <a:r>
                        <a:rPr lang="zh-TW" sz="2400" b="0" kern="0" dirty="0">
                          <a:effectLst/>
                          <a:latin typeface="華康中特圓體" pitchFamily="49" charset="-120"/>
                          <a:ea typeface="華康中特圓體" pitchFamily="49" charset="-120"/>
                        </a:rPr>
                        <a:t>國</a:t>
                      </a:r>
                      <a:r>
                        <a:rPr lang="en-US" sz="2400" b="0" kern="0" dirty="0">
                          <a:effectLst/>
                          <a:latin typeface="華康中特圓體" pitchFamily="49" charset="-120"/>
                          <a:ea typeface="華康中特圓體" pitchFamily="49" charset="-120"/>
                        </a:rPr>
                        <a:t>*1.00 </a:t>
                      </a:r>
                      <a:endParaRPr lang="zh-TW" sz="2400" b="0" kern="100" dirty="0">
                        <a:effectLst/>
                        <a:latin typeface="華康中特圓體" pitchFamily="49" charset="-120"/>
                        <a:ea typeface="華康中特圓體" pitchFamily="49" charset="-12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rowSpan="2">
                  <a:txBody>
                    <a:bodyPr/>
                    <a:lstStyle/>
                    <a:p>
                      <a:pPr algn="ctr">
                        <a:lnSpc>
                          <a:spcPct val="100000"/>
                        </a:lnSpc>
                        <a:spcAft>
                          <a:spcPts val="0"/>
                        </a:spcAft>
                      </a:pPr>
                      <a:r>
                        <a:rPr lang="en-US" sz="2800" b="0" kern="0" dirty="0">
                          <a:effectLst/>
                          <a:latin typeface="華康中特圓體" pitchFamily="49" charset="-120"/>
                          <a:ea typeface="華康中特圓體" pitchFamily="49" charset="-120"/>
                        </a:rPr>
                        <a:t>60%</a:t>
                      </a:r>
                      <a:endParaRPr lang="zh-TW" sz="2800" b="0" kern="100" dirty="0">
                        <a:effectLst/>
                        <a:latin typeface="華康中特圓體" pitchFamily="49" charset="-120"/>
                        <a:ea typeface="華康中特圓體" pitchFamily="49" charset="-12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nSpc>
                          <a:spcPct val="100000"/>
                        </a:lnSpc>
                        <a:spcAft>
                          <a:spcPts val="0"/>
                        </a:spcAft>
                      </a:pPr>
                      <a:r>
                        <a:rPr lang="zh-TW" sz="2400" b="0" kern="0" dirty="0">
                          <a:effectLst/>
                          <a:latin typeface="華康中特圓體" pitchFamily="49" charset="-120"/>
                          <a:ea typeface="華康中特圓體" pitchFamily="49" charset="-120"/>
                        </a:rPr>
                        <a:t>英文綜合測驗</a:t>
                      </a:r>
                      <a:r>
                        <a:rPr lang="en-US" sz="2400" b="0" kern="0" dirty="0">
                          <a:effectLst/>
                          <a:latin typeface="華康中特圓體" pitchFamily="49" charset="-120"/>
                          <a:ea typeface="華康中特圓體" pitchFamily="49" charset="-120"/>
                        </a:rPr>
                        <a:t> </a:t>
                      </a:r>
                      <a:endParaRPr lang="zh-TW" sz="2400" b="0" kern="100" dirty="0">
                        <a:effectLst/>
                        <a:latin typeface="華康中特圓體" pitchFamily="49" charset="-120"/>
                        <a:ea typeface="華康中特圓體" pitchFamily="49" charset="-12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lnSpc>
                          <a:spcPct val="100000"/>
                        </a:lnSpc>
                        <a:spcAft>
                          <a:spcPts val="0"/>
                        </a:spcAft>
                      </a:pPr>
                      <a:r>
                        <a:rPr lang="en-US" sz="2400" b="0" kern="0" dirty="0">
                          <a:effectLst/>
                          <a:latin typeface="華康中特圓體" pitchFamily="49" charset="-120"/>
                          <a:ea typeface="華康中特圓體" pitchFamily="49" charset="-120"/>
                        </a:rPr>
                        <a:t>20% </a:t>
                      </a:r>
                      <a:endParaRPr lang="zh-TW" sz="2400" b="0" kern="100" dirty="0">
                        <a:effectLst/>
                        <a:latin typeface="華康中特圓體" pitchFamily="49" charset="-120"/>
                        <a:ea typeface="華康中特圓體" pitchFamily="49" charset="-12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r>
              <a:tr h="383209">
                <a:tc vMerge="1">
                  <a:txBody>
                    <a:bodyPr/>
                    <a:lstStyle/>
                    <a:p>
                      <a:endParaRPr lang="zh-TW" altLang="en-US"/>
                    </a:p>
                  </a:txBody>
                  <a:tcPr/>
                </a:tc>
                <a:tc>
                  <a:txBody>
                    <a:bodyPr/>
                    <a:lstStyle/>
                    <a:p>
                      <a:pPr algn="ctr">
                        <a:lnSpc>
                          <a:spcPct val="100000"/>
                        </a:lnSpc>
                        <a:spcAft>
                          <a:spcPts val="0"/>
                        </a:spcAft>
                      </a:pPr>
                      <a:r>
                        <a:rPr lang="zh-TW" sz="2000" b="0" kern="0" dirty="0">
                          <a:effectLst/>
                          <a:latin typeface="華康中特圓體" pitchFamily="49" charset="-120"/>
                          <a:ea typeface="華康中特圓體" pitchFamily="49" charset="-120"/>
                        </a:rPr>
                        <a:t>英</a:t>
                      </a:r>
                      <a:r>
                        <a:rPr lang="en-US" sz="2000" b="0" kern="0" dirty="0">
                          <a:effectLst/>
                          <a:latin typeface="華康中特圓體" pitchFamily="49" charset="-120"/>
                          <a:ea typeface="華康中特圓體" pitchFamily="49" charset="-120"/>
                        </a:rPr>
                        <a:t>*2.00 </a:t>
                      </a:r>
                      <a:endParaRPr lang="zh-TW" sz="2000" b="0" kern="100" dirty="0">
                        <a:effectLst/>
                        <a:latin typeface="華康中特圓體" pitchFamily="49" charset="-120"/>
                        <a:ea typeface="華康中特圓體" pitchFamily="49" charset="-12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vMerge="1">
                  <a:txBody>
                    <a:bodyPr/>
                    <a:lstStyle/>
                    <a:p>
                      <a:endParaRPr lang="zh-TW" altLang="en-US"/>
                    </a:p>
                  </a:txBody>
                  <a:tcPr/>
                </a:tc>
                <a:tc>
                  <a:txBody>
                    <a:bodyPr/>
                    <a:lstStyle/>
                    <a:p>
                      <a:pPr>
                        <a:lnSpc>
                          <a:spcPct val="100000"/>
                        </a:lnSpc>
                        <a:spcAft>
                          <a:spcPts val="0"/>
                        </a:spcAft>
                      </a:pPr>
                      <a:r>
                        <a:rPr lang="zh-TW" sz="2400" b="0" kern="0" dirty="0">
                          <a:effectLst/>
                          <a:latin typeface="華康中特圓體" pitchFamily="49" charset="-120"/>
                          <a:ea typeface="華康中特圓體" pitchFamily="49" charset="-120"/>
                        </a:rPr>
                        <a:t>英文作文與翻譯</a:t>
                      </a:r>
                      <a:r>
                        <a:rPr lang="en-US" sz="2400" b="0" kern="0" dirty="0">
                          <a:effectLst/>
                          <a:latin typeface="華康中特圓體" pitchFamily="49" charset="-120"/>
                          <a:ea typeface="華康中特圓體" pitchFamily="49" charset="-120"/>
                        </a:rPr>
                        <a:t> </a:t>
                      </a:r>
                      <a:endParaRPr lang="zh-TW" sz="2400" b="0" kern="100" dirty="0">
                        <a:effectLst/>
                        <a:latin typeface="華康中特圓體" pitchFamily="49" charset="-120"/>
                        <a:ea typeface="華康中特圓體" pitchFamily="49" charset="-12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lnSpc>
                          <a:spcPct val="100000"/>
                        </a:lnSpc>
                        <a:spcAft>
                          <a:spcPts val="0"/>
                        </a:spcAft>
                      </a:pPr>
                      <a:r>
                        <a:rPr lang="en-US" sz="2400" b="0" kern="0" dirty="0">
                          <a:effectLst/>
                          <a:latin typeface="華康中特圓體" pitchFamily="49" charset="-120"/>
                          <a:ea typeface="華康中特圓體" pitchFamily="49" charset="-120"/>
                        </a:rPr>
                        <a:t>20% </a:t>
                      </a:r>
                      <a:endParaRPr lang="zh-TW" sz="2400" b="0" kern="100" dirty="0">
                        <a:effectLst/>
                        <a:latin typeface="華康中特圓體" pitchFamily="49" charset="-120"/>
                        <a:ea typeface="華康中特圓體" pitchFamily="49" charset="-12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r>
              <a:tr h="383209">
                <a:tc rowSpan="2">
                  <a:txBody>
                    <a:bodyPr/>
                    <a:lstStyle/>
                    <a:p>
                      <a:pPr algn="ctr">
                        <a:lnSpc>
                          <a:spcPct val="100000"/>
                        </a:lnSpc>
                        <a:spcAft>
                          <a:spcPts val="0"/>
                        </a:spcAft>
                      </a:pPr>
                      <a:r>
                        <a:rPr lang="en-US" sz="2000" b="0" kern="0">
                          <a:effectLst/>
                          <a:latin typeface="華康中特圓體" pitchFamily="49" charset="-120"/>
                          <a:ea typeface="華康中特圓體" pitchFamily="49" charset="-120"/>
                        </a:rPr>
                        <a:t>D</a:t>
                      </a:r>
                      <a:endParaRPr lang="zh-TW" sz="2000" b="0" kern="100">
                        <a:effectLst/>
                        <a:latin typeface="華康中特圓體" pitchFamily="49" charset="-120"/>
                        <a:ea typeface="華康中特圓體" pitchFamily="49" charset="-12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0000"/>
                        </a:lnSpc>
                        <a:spcAft>
                          <a:spcPts val="0"/>
                        </a:spcAft>
                      </a:pPr>
                      <a:r>
                        <a:rPr lang="en-US" sz="2000" b="0" kern="0" dirty="0">
                          <a:effectLst/>
                          <a:latin typeface="華康中特圓體" pitchFamily="49" charset="-120"/>
                          <a:ea typeface="華康中特圓體" pitchFamily="49" charset="-120"/>
                        </a:rPr>
                        <a:t> </a:t>
                      </a:r>
                      <a:endParaRPr lang="zh-TW" sz="2000" b="0" kern="100" dirty="0">
                        <a:effectLst/>
                        <a:latin typeface="華康中特圓體" pitchFamily="49" charset="-120"/>
                        <a:ea typeface="華康中特圓體" pitchFamily="49" charset="-12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ctr">
                        <a:lnSpc>
                          <a:spcPct val="100000"/>
                        </a:lnSpc>
                        <a:spcAft>
                          <a:spcPts val="0"/>
                        </a:spcAft>
                      </a:pPr>
                      <a:r>
                        <a:rPr lang="en-US" sz="2800" b="0" kern="0" dirty="0">
                          <a:effectLst/>
                          <a:latin typeface="華康中特圓體" pitchFamily="49" charset="-120"/>
                          <a:ea typeface="華康中特圓體" pitchFamily="49" charset="-120"/>
                        </a:rPr>
                        <a:t>0%</a:t>
                      </a:r>
                      <a:endParaRPr lang="zh-TW" sz="2800" b="0" kern="100" dirty="0">
                        <a:effectLst/>
                        <a:latin typeface="華康中特圓體" pitchFamily="49" charset="-120"/>
                        <a:ea typeface="華康中特圓體" pitchFamily="49" charset="-12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00000"/>
                        </a:lnSpc>
                        <a:spcAft>
                          <a:spcPts val="0"/>
                        </a:spcAft>
                      </a:pPr>
                      <a:r>
                        <a:rPr lang="zh-TW" sz="2400" b="0" kern="0" dirty="0">
                          <a:effectLst/>
                          <a:latin typeface="華康中特圓體" pitchFamily="49" charset="-120"/>
                          <a:ea typeface="華康中特圓體" pitchFamily="49" charset="-120"/>
                        </a:rPr>
                        <a:t>審查資料</a:t>
                      </a:r>
                      <a:endParaRPr lang="zh-TW" sz="2400" b="0" kern="100" dirty="0">
                        <a:effectLst/>
                        <a:latin typeface="華康中特圓體" pitchFamily="49" charset="-120"/>
                        <a:ea typeface="華康中特圓體" pitchFamily="49" charset="-12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0000"/>
                        </a:lnSpc>
                        <a:spcAft>
                          <a:spcPts val="0"/>
                        </a:spcAft>
                      </a:pPr>
                      <a:r>
                        <a:rPr lang="en-US" sz="2400" b="0" kern="0" dirty="0">
                          <a:effectLst/>
                          <a:latin typeface="華康中特圓體" pitchFamily="49" charset="-120"/>
                          <a:ea typeface="華康中特圓體" pitchFamily="49" charset="-120"/>
                        </a:rPr>
                        <a:t>50% </a:t>
                      </a:r>
                      <a:endParaRPr lang="zh-TW" sz="2400" b="0" kern="100" dirty="0">
                        <a:effectLst/>
                        <a:latin typeface="華康中特圓體" pitchFamily="49" charset="-120"/>
                        <a:ea typeface="華康中特圓體" pitchFamily="49" charset="-12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83209">
                <a:tc vMerge="1">
                  <a:txBody>
                    <a:bodyPr/>
                    <a:lstStyle/>
                    <a:p>
                      <a:endParaRPr lang="zh-TW" altLang="en-US"/>
                    </a:p>
                  </a:txBody>
                  <a:tcPr/>
                </a:tc>
                <a:tc>
                  <a:txBody>
                    <a:bodyPr/>
                    <a:lstStyle/>
                    <a:p>
                      <a:pPr algn="ctr">
                        <a:lnSpc>
                          <a:spcPct val="100000"/>
                        </a:lnSpc>
                        <a:spcAft>
                          <a:spcPts val="0"/>
                        </a:spcAft>
                      </a:pPr>
                      <a:r>
                        <a:rPr lang="en-US" sz="2000" b="0" kern="0">
                          <a:effectLst/>
                          <a:latin typeface="華康中特圓體" pitchFamily="49" charset="-120"/>
                          <a:ea typeface="華康中特圓體" pitchFamily="49" charset="-120"/>
                        </a:rPr>
                        <a:t> </a:t>
                      </a:r>
                      <a:endParaRPr lang="zh-TW" sz="2000" b="0" kern="100">
                        <a:effectLst/>
                        <a:latin typeface="華康中特圓體" pitchFamily="49" charset="-120"/>
                        <a:ea typeface="華康中特圓體" pitchFamily="49" charset="-12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TW" altLang="en-US"/>
                    </a:p>
                  </a:txBody>
                  <a:tcPr/>
                </a:tc>
                <a:tc>
                  <a:txBody>
                    <a:bodyPr/>
                    <a:lstStyle/>
                    <a:p>
                      <a:pPr>
                        <a:lnSpc>
                          <a:spcPct val="100000"/>
                        </a:lnSpc>
                        <a:spcAft>
                          <a:spcPts val="0"/>
                        </a:spcAft>
                      </a:pPr>
                      <a:r>
                        <a:rPr lang="zh-TW" sz="2400" b="0" kern="0" dirty="0">
                          <a:effectLst/>
                          <a:latin typeface="華康中特圓體" pitchFamily="49" charset="-120"/>
                          <a:ea typeface="華康中特圓體" pitchFamily="49" charset="-120"/>
                        </a:rPr>
                        <a:t>英文口試</a:t>
                      </a:r>
                      <a:r>
                        <a:rPr lang="en-US" sz="2400" b="0" kern="0" dirty="0">
                          <a:effectLst/>
                          <a:latin typeface="華康中特圓體" pitchFamily="49" charset="-120"/>
                          <a:ea typeface="華康中特圓體" pitchFamily="49" charset="-120"/>
                        </a:rPr>
                        <a:t> </a:t>
                      </a:r>
                      <a:endParaRPr lang="zh-TW" sz="2400" b="0" kern="100" dirty="0">
                        <a:effectLst/>
                        <a:latin typeface="華康中特圓體" pitchFamily="49" charset="-120"/>
                        <a:ea typeface="華康中特圓體" pitchFamily="49" charset="-12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0000"/>
                        </a:lnSpc>
                        <a:spcAft>
                          <a:spcPts val="0"/>
                        </a:spcAft>
                      </a:pPr>
                      <a:r>
                        <a:rPr lang="en-US" sz="2400" b="0" kern="0" dirty="0">
                          <a:effectLst/>
                          <a:latin typeface="華康中特圓體" pitchFamily="49" charset="-120"/>
                          <a:ea typeface="華康中特圓體" pitchFamily="49" charset="-120"/>
                        </a:rPr>
                        <a:t>50% </a:t>
                      </a:r>
                      <a:endParaRPr lang="zh-TW" sz="2400" b="0" kern="100" dirty="0">
                        <a:effectLst/>
                        <a:latin typeface="華康中特圓體" pitchFamily="49" charset="-120"/>
                        <a:ea typeface="華康中特圓體" pitchFamily="49" charset="-12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2" name="投影片編號版面配置區 1"/>
          <p:cNvSpPr>
            <a:spLocks noGrp="1"/>
          </p:cNvSpPr>
          <p:nvPr>
            <p:ph type="sldNum" sz="quarter" idx="12"/>
          </p:nvPr>
        </p:nvSpPr>
        <p:spPr/>
        <p:txBody>
          <a:bodyPr>
            <a:normAutofit/>
          </a:bodyPr>
          <a:lstStyle/>
          <a:p>
            <a:pPr>
              <a:defRPr/>
            </a:pPr>
            <a:fld id="{364BA64F-B2FE-4BBA-B1ED-3FE5C98622AC}" type="slidenum">
              <a:rPr lang="en-US" altLang="zh-TW" smtClean="0"/>
              <a:pPr>
                <a:defRPr/>
              </a:pPr>
              <a:t>54</a:t>
            </a:fld>
            <a:endParaRPr lang="en-US" altLang="zh-TW"/>
          </a:p>
        </p:txBody>
      </p:sp>
    </p:spTree>
    <p:extLst>
      <p:ext uri="{BB962C8B-B14F-4D97-AF65-F5344CB8AC3E}">
        <p14:creationId xmlns:p14="http://schemas.microsoft.com/office/powerpoint/2010/main" val="255847405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a:xfrm>
            <a:off x="179512" y="836712"/>
            <a:ext cx="8784976" cy="1143000"/>
          </a:xfrm>
        </p:spPr>
        <p:txBody>
          <a:bodyPr>
            <a:noAutofit/>
          </a:bodyPr>
          <a:lstStyle/>
          <a:p>
            <a:pPr>
              <a:spcBef>
                <a:spcPct val="20000"/>
              </a:spcBef>
            </a:pPr>
            <a:r>
              <a:rPr lang="zh-TW" altLang="en-US" sz="3200" b="1" dirty="0" smtClean="0">
                <a:solidFill>
                  <a:srgbClr val="FFFF00"/>
                </a:solidFill>
                <a:latin typeface="華康POP1體W7(P)" pitchFamily="82" charset="-120"/>
                <a:ea typeface="華康POP1體W7(P)" pitchFamily="82" charset="-120"/>
              </a:rPr>
              <a:t>坦白說以上這些，都不可能高三學測完變出來，　</a:t>
            </a:r>
            <a:r>
              <a:rPr lang="en-US" altLang="zh-TW" sz="3200" b="1" dirty="0" smtClean="0">
                <a:solidFill>
                  <a:srgbClr val="FFFF00"/>
                </a:solidFill>
                <a:latin typeface="華康POP1體W7(P)" pitchFamily="82" charset="-120"/>
                <a:ea typeface="華康POP1體W7(P)" pitchFamily="82" charset="-120"/>
              </a:rPr>
              <a:t/>
            </a:r>
            <a:br>
              <a:rPr lang="en-US" altLang="zh-TW" sz="3200" b="1" dirty="0" smtClean="0">
                <a:solidFill>
                  <a:srgbClr val="FFFF00"/>
                </a:solidFill>
                <a:latin typeface="華康POP1體W7(P)" pitchFamily="82" charset="-120"/>
                <a:ea typeface="華康POP1體W7(P)" pitchFamily="82" charset="-120"/>
              </a:rPr>
            </a:br>
            <a:r>
              <a:rPr lang="zh-TW" altLang="en-US" sz="3200" b="1" dirty="0" smtClean="0">
                <a:solidFill>
                  <a:srgbClr val="FFFF00"/>
                </a:solidFill>
                <a:latin typeface="華康POP1體W7(P)" pitchFamily="82" charset="-120"/>
                <a:ea typeface="華康POP1體W7(P)" pitchFamily="82" charset="-120"/>
              </a:rPr>
              <a:t>請從高一二開始累積！</a:t>
            </a:r>
            <a:r>
              <a:rPr lang="en-US" altLang="zh-TW" sz="3200" b="1" dirty="0" smtClean="0">
                <a:solidFill>
                  <a:srgbClr val="FFFF00"/>
                </a:solidFill>
                <a:latin typeface="華康POP1體W7(P)" pitchFamily="82" charset="-120"/>
                <a:ea typeface="華康POP1體W7(P)" pitchFamily="82" charset="-120"/>
              </a:rPr>
              <a:t/>
            </a:r>
            <a:br>
              <a:rPr lang="en-US" altLang="zh-TW" sz="3200" b="1" dirty="0" smtClean="0">
                <a:solidFill>
                  <a:srgbClr val="FFFF00"/>
                </a:solidFill>
                <a:latin typeface="華康POP1體W7(P)" pitchFamily="82" charset="-120"/>
                <a:ea typeface="華康POP1體W7(P)" pitchFamily="82" charset="-120"/>
              </a:rPr>
            </a:br>
            <a:r>
              <a:rPr lang="zh-TW" altLang="en-US" sz="3200" b="1" dirty="0" smtClean="0">
                <a:solidFill>
                  <a:srgbClr val="FFFF00"/>
                </a:solidFill>
                <a:latin typeface="華康POP1體W7(P)" pitchFamily="82" charset="-120"/>
                <a:ea typeface="華康POP1體W7(P)" pitchFamily="82" charset="-120"/>
              </a:rPr>
              <a:t>也千萬不要再說：唸書就好！</a:t>
            </a:r>
            <a:r>
              <a:rPr lang="en-US" altLang="zh-TW" sz="3200" b="1" dirty="0" smtClean="0">
                <a:solidFill>
                  <a:srgbClr val="FFFF00"/>
                </a:solidFill>
                <a:latin typeface="華康POP1體W7(P)" pitchFamily="82" charset="-120"/>
                <a:ea typeface="華康POP1體W7(P)" pitchFamily="82" charset="-120"/>
              </a:rPr>
              <a:t/>
            </a:r>
            <a:br>
              <a:rPr lang="en-US" altLang="zh-TW" sz="3200" b="1" dirty="0" smtClean="0">
                <a:solidFill>
                  <a:srgbClr val="FFFF00"/>
                </a:solidFill>
                <a:latin typeface="華康POP1體W7(P)" pitchFamily="82" charset="-120"/>
                <a:ea typeface="華康POP1體W7(P)" pitchFamily="82" charset="-120"/>
              </a:rPr>
            </a:br>
            <a:r>
              <a:rPr lang="zh-TW" altLang="en-US" sz="3200" b="1" dirty="0" smtClean="0">
                <a:solidFill>
                  <a:srgbClr val="FFFF00"/>
                </a:solidFill>
                <a:latin typeface="華康POP1體W7(P)" pitchFamily="82" charset="-120"/>
                <a:ea typeface="華康POP1體W7(P)" pitchFamily="82" charset="-120"/>
              </a:rPr>
              <a:t>千萬不要再說：唸書就好！ </a:t>
            </a:r>
            <a:r>
              <a:rPr lang="en-US" altLang="zh-TW" sz="3200" b="1" dirty="0" smtClean="0">
                <a:solidFill>
                  <a:srgbClr val="FFFF00"/>
                </a:solidFill>
                <a:latin typeface="華康POP1體W7(P)" pitchFamily="82" charset="-120"/>
                <a:ea typeface="華康POP1體W7(P)" pitchFamily="82" charset="-120"/>
              </a:rPr>
              <a:t/>
            </a:r>
            <a:br>
              <a:rPr lang="en-US" altLang="zh-TW" sz="3200" b="1" dirty="0" smtClean="0">
                <a:solidFill>
                  <a:srgbClr val="FFFF00"/>
                </a:solidFill>
                <a:latin typeface="華康POP1體W7(P)" pitchFamily="82" charset="-120"/>
                <a:ea typeface="華康POP1體W7(P)" pitchFamily="82" charset="-120"/>
              </a:rPr>
            </a:br>
            <a:r>
              <a:rPr lang="zh-TW" altLang="en-US" sz="3200" b="1" dirty="0" smtClean="0">
                <a:solidFill>
                  <a:srgbClr val="FFFF00"/>
                </a:solidFill>
                <a:latin typeface="華康POP1體W7(P)" pitchFamily="82" charset="-120"/>
                <a:ea typeface="華康POP1體W7(P)" pitchFamily="82" charset="-120"/>
              </a:rPr>
              <a:t>千萬不要說：唸書就好！ </a:t>
            </a:r>
            <a:endParaRPr lang="zh-TW" altLang="en-US" sz="3200" dirty="0"/>
          </a:p>
        </p:txBody>
      </p:sp>
      <p:pic>
        <p:nvPicPr>
          <p:cNvPr id="6" name="Picture 2" descr="https://encrypted-tbn2.gstatic.com/images?q=tbn:ANd9GcQFXOu8q_eZR39SRVXyYNBvzjincDaqhN591nccHY18giKFy3Urtw"/>
          <p:cNvPicPr>
            <a:picLocks noChangeAspect="1" noChangeArrowheads="1"/>
          </p:cNvPicPr>
          <p:nvPr/>
        </p:nvPicPr>
        <p:blipFill>
          <a:blip r:embed="rId3" cstate="print"/>
          <a:srcRect/>
          <a:stretch>
            <a:fillRect/>
          </a:stretch>
        </p:blipFill>
        <p:spPr bwMode="auto">
          <a:xfrm>
            <a:off x="4716016" y="2780928"/>
            <a:ext cx="4032448" cy="3858913"/>
          </a:xfrm>
          <a:prstGeom prst="rect">
            <a:avLst/>
          </a:prstGeom>
          <a:noFill/>
        </p:spPr>
      </p:pic>
      <p:sp>
        <p:nvSpPr>
          <p:cNvPr id="7" name="圓角矩形圖說文字 6"/>
          <p:cNvSpPr/>
          <p:nvPr/>
        </p:nvSpPr>
        <p:spPr>
          <a:xfrm>
            <a:off x="323528" y="3573016"/>
            <a:ext cx="3816424" cy="3024336"/>
          </a:xfrm>
          <a:prstGeom prst="wedgeRoundRectCallout">
            <a:avLst>
              <a:gd name="adj1" fmla="val 66646"/>
              <a:gd name="adj2" fmla="val -37773"/>
              <a:gd name="adj3" fmla="val 16667"/>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zh-TW" altLang="en-US" sz="2800" dirty="0" smtClean="0">
                <a:latin typeface="華康POP1體W7(P)" pitchFamily="82" charset="-120"/>
                <a:ea typeface="華康POP1體W7(P)" pitchFamily="82" charset="-120"/>
              </a:rPr>
              <a:t>杜甫表示：</a:t>
            </a:r>
            <a:endParaRPr lang="en-US" altLang="zh-TW" sz="2800" dirty="0" smtClean="0">
              <a:latin typeface="華康POP1體W7(P)" pitchFamily="82" charset="-120"/>
              <a:ea typeface="華康POP1體W7(P)" pitchFamily="82" charset="-120"/>
            </a:endParaRPr>
          </a:p>
          <a:p>
            <a:pPr algn="ctr"/>
            <a:r>
              <a:rPr lang="zh-TW" altLang="en-US" sz="2800" dirty="0">
                <a:latin typeface="華康POP1體W7(P)" pitchFamily="82" charset="-120"/>
                <a:ea typeface="華康POP1體W7(P)" pitchFamily="82" charset="-120"/>
              </a:rPr>
              <a:t>這年頭詩人真</a:t>
            </a:r>
            <a:r>
              <a:rPr lang="zh-TW" altLang="en-US" sz="2800" dirty="0" smtClean="0">
                <a:latin typeface="華康POP1體W7(P)" pitchFamily="82" charset="-120"/>
                <a:ea typeface="華康POP1體W7(P)" pitchFamily="82" charset="-120"/>
              </a:rPr>
              <a:t>難當，還要多才多藝，</a:t>
            </a:r>
            <a:endParaRPr lang="en-US" altLang="zh-TW" sz="2800" dirty="0" smtClean="0">
              <a:latin typeface="華康POP1體W7(P)" pitchFamily="82" charset="-120"/>
              <a:ea typeface="華康POP1體W7(P)" pitchFamily="82" charset="-120"/>
            </a:endParaRPr>
          </a:p>
          <a:p>
            <a:pPr algn="ctr"/>
            <a:r>
              <a:rPr lang="zh-TW" altLang="en-US" sz="2800" dirty="0" smtClean="0">
                <a:latin typeface="華康POP1體W7(P)" pitchFamily="82" charset="-120"/>
                <a:ea typeface="華康POP1體W7(P)" pitchFamily="82" charset="-120"/>
              </a:rPr>
              <a:t>才能考得上中文系</a:t>
            </a:r>
            <a:endParaRPr lang="en-US" altLang="zh-TW" sz="2800" dirty="0" smtClean="0">
              <a:latin typeface="華康POP1體W7(P)" pitchFamily="82" charset="-120"/>
              <a:ea typeface="華康POP1體W7(P)" pitchFamily="82" charset="-120"/>
            </a:endParaRPr>
          </a:p>
          <a:p>
            <a:pPr algn="ctr"/>
            <a:r>
              <a:rPr lang="zh-TW" altLang="en-US" sz="2800" dirty="0" smtClean="0">
                <a:latin typeface="華康POP1體W7(P)" pitchFamily="82" charset="-120"/>
                <a:ea typeface="華康POP1體W7(P)" pitchFamily="82" charset="-120"/>
              </a:rPr>
              <a:t>＠＿＠“</a:t>
            </a:r>
            <a:endParaRPr lang="zh-TW" altLang="en-US" sz="2800" dirty="0">
              <a:latin typeface="華康POP1體W7(P)" pitchFamily="82" charset="-120"/>
              <a:ea typeface="華康POP1體W7(P)" pitchFamily="82"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ox(in)">
                                      <p:cBhvr>
                                        <p:cTn id="12" dur="500"/>
                                        <p:tgtEl>
                                          <p:spTgt spid="7"/>
                                        </p:tgtEl>
                                      </p:cBhvr>
                                    </p:animEffect>
                                  </p:childTnLst>
                                </p:cTn>
                              </p:par>
                              <p:par>
                                <p:cTn id="13" presetID="4" presetClass="entr" presetSubtype="16"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ox(in)">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a:xfrm>
            <a:off x="457200" y="44624"/>
            <a:ext cx="8229600" cy="634082"/>
          </a:xfrm>
        </p:spPr>
        <p:txBody>
          <a:bodyPr/>
          <a:lstStyle/>
          <a:p>
            <a:pPr algn="ctr">
              <a:defRPr/>
            </a:pPr>
            <a:r>
              <a:rPr lang="zh-TW" altLang="en-US" sz="3600" b="1" dirty="0" smtClean="0">
                <a:solidFill>
                  <a:srgbClr val="FFFF00"/>
                </a:solidFill>
                <a:latin typeface="華康POP1體W7(P)" pitchFamily="82" charset="-120"/>
                <a:ea typeface="華康POP1體W7(P)" pitchFamily="82" charset="-120"/>
              </a:rPr>
              <a:t>就讀志願序網路登記</a:t>
            </a:r>
            <a:endParaRPr lang="zh-TW" altLang="en-US" sz="3600" b="1" dirty="0">
              <a:solidFill>
                <a:srgbClr val="FFFF00"/>
              </a:solidFill>
              <a:latin typeface="華康POP1體W7(P)" pitchFamily="82" charset="-120"/>
              <a:ea typeface="華康POP1體W7(P)" pitchFamily="82" charset="-120"/>
            </a:endParaRPr>
          </a:p>
        </p:txBody>
      </p:sp>
      <p:sp>
        <p:nvSpPr>
          <p:cNvPr id="4" name="內容版面配置區 3"/>
          <p:cNvSpPr>
            <a:spLocks noGrp="1"/>
          </p:cNvSpPr>
          <p:nvPr>
            <p:ph idx="1"/>
          </p:nvPr>
        </p:nvSpPr>
        <p:spPr>
          <a:xfrm>
            <a:off x="323528" y="764704"/>
            <a:ext cx="8640960" cy="3312368"/>
          </a:xfrm>
        </p:spPr>
        <p:txBody>
          <a:bodyPr>
            <a:normAutofit fontScale="85000" lnSpcReduction="10000"/>
          </a:bodyPr>
          <a:lstStyle/>
          <a:p>
            <a:pPr>
              <a:buFont typeface="Wingdings" pitchFamily="2" charset="2"/>
              <a:buChar char="ü"/>
            </a:pPr>
            <a:r>
              <a:rPr altLang="en-US" dirty="0" err="1" smtClean="0">
                <a:solidFill>
                  <a:srgbClr val="002060"/>
                </a:solidFill>
              </a:rPr>
              <a:t>各校放榜，不論正、備取，皆須上網登記就讀志願序</a:t>
            </a:r>
            <a:r>
              <a:rPr altLang="en-US" dirty="0" smtClean="0">
                <a:solidFill>
                  <a:srgbClr val="002060"/>
                </a:solidFill>
              </a:rPr>
              <a:t>。</a:t>
            </a:r>
            <a:endParaRPr lang="en-US" altLang="en-US" dirty="0" smtClean="0">
              <a:solidFill>
                <a:srgbClr val="002060"/>
              </a:solidFill>
            </a:endParaRPr>
          </a:p>
          <a:p>
            <a:pPr>
              <a:buFont typeface="Wingdings" pitchFamily="2" charset="2"/>
              <a:buChar char="ü"/>
            </a:pPr>
            <a:endParaRPr lang="en-US" altLang="zh-TW" sz="500" dirty="0" smtClean="0">
              <a:solidFill>
                <a:srgbClr val="002060"/>
              </a:solidFill>
            </a:endParaRPr>
          </a:p>
          <a:p>
            <a:pPr>
              <a:buFont typeface="Wingdings" pitchFamily="2" charset="2"/>
              <a:buChar char="ü"/>
            </a:pPr>
            <a:r>
              <a:rPr altLang="en-US" dirty="0" smtClean="0">
                <a:solidFill>
                  <a:srgbClr val="002060"/>
                </a:solidFill>
              </a:rPr>
              <a:t>按</a:t>
            </a:r>
            <a:r>
              <a:rPr altLang="en-US" dirty="0" smtClean="0">
                <a:solidFill>
                  <a:srgbClr val="FF0066"/>
                </a:solidFill>
              </a:rPr>
              <a:t>喜好順序</a:t>
            </a:r>
            <a:r>
              <a:rPr altLang="en-US" dirty="0" smtClean="0">
                <a:solidFill>
                  <a:srgbClr val="002060"/>
                </a:solidFill>
              </a:rPr>
              <a:t>登記，不管正取或備取。</a:t>
            </a:r>
            <a:endParaRPr lang="en-US" altLang="en-US" dirty="0" smtClean="0">
              <a:solidFill>
                <a:srgbClr val="002060"/>
              </a:solidFill>
            </a:endParaRPr>
          </a:p>
          <a:p>
            <a:pPr>
              <a:buFont typeface="Wingdings" pitchFamily="2" charset="2"/>
              <a:buChar char="ü"/>
            </a:pPr>
            <a:endParaRPr altLang="en-US" sz="500" dirty="0" smtClean="0">
              <a:solidFill>
                <a:srgbClr val="002060"/>
              </a:solidFill>
            </a:endParaRPr>
          </a:p>
          <a:p>
            <a:pPr>
              <a:buFont typeface="Wingdings" pitchFamily="2" charset="2"/>
              <a:buChar char="ü"/>
            </a:pPr>
            <a:r>
              <a:rPr altLang="en-US" dirty="0" smtClean="0">
                <a:solidFill>
                  <a:srgbClr val="002060"/>
                </a:solidFill>
              </a:rPr>
              <a:t>正取一定會錄取。</a:t>
            </a:r>
            <a:endParaRPr lang="en-US" altLang="en-US" dirty="0" smtClean="0">
              <a:solidFill>
                <a:srgbClr val="002060"/>
              </a:solidFill>
            </a:endParaRPr>
          </a:p>
          <a:p>
            <a:pPr>
              <a:buFont typeface="Wingdings" pitchFamily="2" charset="2"/>
              <a:buChar char="ü"/>
            </a:pPr>
            <a:endParaRPr altLang="en-US" sz="500" dirty="0" smtClean="0">
              <a:solidFill>
                <a:srgbClr val="002060"/>
              </a:solidFill>
            </a:endParaRPr>
          </a:p>
          <a:p>
            <a:pPr>
              <a:buFont typeface="Wingdings" pitchFamily="2" charset="2"/>
              <a:buChar char="ü"/>
            </a:pPr>
            <a:r>
              <a:rPr altLang="en-US" dirty="0" err="1" smtClean="0">
                <a:solidFill>
                  <a:srgbClr val="002060"/>
                </a:solidFill>
              </a:rPr>
              <a:t>備取若填在正取之後，白填</a:t>
            </a:r>
            <a:r>
              <a:rPr altLang="en-US" dirty="0" smtClean="0">
                <a:solidFill>
                  <a:srgbClr val="002060"/>
                </a:solidFill>
              </a:rPr>
              <a:t>。</a:t>
            </a:r>
            <a:endParaRPr lang="en-US" altLang="en-US" dirty="0" smtClean="0">
              <a:solidFill>
                <a:srgbClr val="002060"/>
              </a:solidFill>
            </a:endParaRPr>
          </a:p>
          <a:p>
            <a:pPr>
              <a:buFont typeface="Wingdings" pitchFamily="2" charset="2"/>
              <a:buChar char="ü"/>
            </a:pPr>
            <a:endParaRPr lang="en-US" altLang="en-US" sz="1200" dirty="0" smtClean="0">
              <a:solidFill>
                <a:srgbClr val="002060"/>
              </a:solidFill>
            </a:endParaRPr>
          </a:p>
          <a:p>
            <a:pPr>
              <a:buFont typeface="Wingdings" pitchFamily="2" charset="2"/>
              <a:buChar char="ü"/>
            </a:pPr>
            <a:r>
              <a:rPr lang="zh-TW" altLang="en-US" dirty="0" smtClean="0">
                <a:solidFill>
                  <a:srgbClr val="002060"/>
                </a:solidFill>
              </a:rPr>
              <a:t>若未在期限內放棄，不可報名考試分發及科大分發</a:t>
            </a:r>
            <a:endParaRPr altLang="en-US" dirty="0" smtClean="0">
              <a:solidFill>
                <a:srgbClr val="002060"/>
              </a:solidFill>
            </a:endParaRPr>
          </a:p>
          <a:p>
            <a:endParaRPr lang="zh-TW" altLang="en-US" dirty="0"/>
          </a:p>
        </p:txBody>
      </p:sp>
      <p:graphicFrame>
        <p:nvGraphicFramePr>
          <p:cNvPr id="6" name="Group 66"/>
          <p:cNvGraphicFramePr>
            <a:graphicFrameLocks/>
          </p:cNvGraphicFramePr>
          <p:nvPr/>
        </p:nvGraphicFramePr>
        <p:xfrm>
          <a:off x="395536" y="3864298"/>
          <a:ext cx="8208912" cy="2661046"/>
        </p:xfrm>
        <a:graphic>
          <a:graphicData uri="http://schemas.openxmlformats.org/drawingml/2006/table">
            <a:tbl>
              <a:tblPr/>
              <a:tblGrid>
                <a:gridCol w="8208912"/>
              </a:tblGrid>
              <a:tr h="534815">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1" lang="zh-TW" altLang="en-US" sz="2800" b="0" i="0" u="none" strike="noStrike" cap="none" normalizeH="0" baseline="0" dirty="0" smtClean="0">
                          <a:ln>
                            <a:noFill/>
                          </a:ln>
                          <a:solidFill>
                            <a:srgbClr val="000000"/>
                          </a:solidFill>
                          <a:effectLst/>
                          <a:latin typeface="華康中圓體" pitchFamily="49" charset="-120"/>
                          <a:ea typeface="華康中圓體" pitchFamily="49" charset="-120"/>
                        </a:rPr>
                        <a:t>免填</a:t>
                      </a:r>
                      <a:r>
                        <a:rPr kumimoji="1" lang="en-US" altLang="zh-TW" sz="2800" b="0" i="0" u="none" strike="noStrike" cap="none" normalizeH="0" baseline="0" dirty="0" smtClean="0">
                          <a:ln>
                            <a:noFill/>
                          </a:ln>
                          <a:solidFill>
                            <a:srgbClr val="000000"/>
                          </a:solidFill>
                          <a:effectLst/>
                          <a:latin typeface="華康中圓體" pitchFamily="49" charset="-120"/>
                          <a:ea typeface="華康中圓體" pitchFamily="49" charset="-120"/>
                          <a:sym typeface="Wingdings" pitchFamily="2" charset="2"/>
                        </a:rPr>
                        <a:t></a:t>
                      </a:r>
                      <a:r>
                        <a:rPr kumimoji="1" lang="zh-TW" altLang="en-US" sz="2800" b="0" i="0" u="none" strike="noStrike" cap="none" normalizeH="0" baseline="0" dirty="0" smtClean="0">
                          <a:ln>
                            <a:noFill/>
                          </a:ln>
                          <a:solidFill>
                            <a:srgbClr val="000000"/>
                          </a:solidFill>
                          <a:effectLst/>
                          <a:latin typeface="華康中圓體" pitchFamily="49" charset="-120"/>
                          <a:ea typeface="華康中圓體" pitchFamily="49" charset="-120"/>
                        </a:rPr>
                        <a:t>陽明大學醫學系 不錄取</a:t>
                      </a:r>
                    </a:p>
                  </a:txBody>
                  <a:tcPr marL="139337" marR="1393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534815">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1" lang="en-US" altLang="zh-TW" sz="2800" b="0" i="0" u="none" strike="noStrike" cap="none" normalizeH="0" baseline="0" dirty="0" smtClean="0">
                          <a:ln>
                            <a:noFill/>
                          </a:ln>
                          <a:solidFill>
                            <a:srgbClr val="000000"/>
                          </a:solidFill>
                          <a:effectLst/>
                          <a:latin typeface="華康中圓體" pitchFamily="49" charset="-120"/>
                          <a:ea typeface="華康中圓體" pitchFamily="49" charset="-120"/>
                        </a:rPr>
                        <a:t>1.</a:t>
                      </a:r>
                      <a:r>
                        <a:rPr kumimoji="1" lang="zh-TW" altLang="en-US" sz="2800" b="0" i="0" u="none" strike="noStrike" cap="none" normalizeH="0" baseline="0" dirty="0" smtClean="0">
                          <a:ln>
                            <a:noFill/>
                          </a:ln>
                          <a:solidFill>
                            <a:srgbClr val="000000"/>
                          </a:solidFill>
                          <a:effectLst/>
                          <a:latin typeface="華康中圓體" pitchFamily="49" charset="-120"/>
                          <a:ea typeface="華康中圓體" pitchFamily="49" charset="-120"/>
                        </a:rPr>
                        <a:t>臺大電機工程學系 備取</a:t>
                      </a:r>
                    </a:p>
                  </a:txBody>
                  <a:tcPr marL="139337" marR="1393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494025">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1" lang="en-US" altLang="zh-TW" sz="2800" b="0" i="0" u="none" strike="noStrike" cap="none" normalizeH="0" baseline="0" dirty="0" smtClean="0">
                          <a:ln>
                            <a:noFill/>
                          </a:ln>
                          <a:solidFill>
                            <a:srgbClr val="000000"/>
                          </a:solidFill>
                          <a:effectLst/>
                          <a:latin typeface="華康中圓體" pitchFamily="49" charset="-120"/>
                          <a:ea typeface="華康中圓體" pitchFamily="49" charset="-120"/>
                        </a:rPr>
                        <a:t>2.</a:t>
                      </a:r>
                      <a:r>
                        <a:rPr kumimoji="1" lang="zh-TW" altLang="en-US" sz="2800" b="0" i="0" u="none" strike="noStrike" cap="none" normalizeH="0" baseline="0" dirty="0" smtClean="0">
                          <a:ln>
                            <a:noFill/>
                          </a:ln>
                          <a:solidFill>
                            <a:srgbClr val="000000"/>
                          </a:solidFill>
                          <a:effectLst/>
                          <a:latin typeface="華康中圓體" pitchFamily="49" charset="-120"/>
                          <a:ea typeface="華康中圓體" pitchFamily="49" charset="-120"/>
                        </a:rPr>
                        <a:t>清大電機資訊學院 正取</a:t>
                      </a:r>
                    </a:p>
                  </a:txBody>
                  <a:tcPr marL="139337" marR="1393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536628">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defRPr/>
                      </a:pPr>
                      <a:r>
                        <a:rPr kumimoji="1" lang="en-US" altLang="zh-TW" sz="2800" b="0" i="0" u="none" strike="noStrike" cap="none" normalizeH="0" baseline="0" dirty="0" smtClean="0">
                          <a:ln>
                            <a:noFill/>
                          </a:ln>
                          <a:solidFill>
                            <a:srgbClr val="000000"/>
                          </a:solidFill>
                          <a:effectLst/>
                          <a:latin typeface="華康中圓體" pitchFamily="49" charset="-120"/>
                          <a:ea typeface="華康中圓體" pitchFamily="49" charset="-120"/>
                        </a:rPr>
                        <a:t>3.</a:t>
                      </a:r>
                      <a:r>
                        <a:rPr kumimoji="1" lang="zh-TW" altLang="en-US" sz="2800" b="0" i="0" u="none" strike="noStrike" cap="none" normalizeH="0" baseline="0" dirty="0" smtClean="0">
                          <a:ln>
                            <a:noFill/>
                          </a:ln>
                          <a:solidFill>
                            <a:srgbClr val="000000"/>
                          </a:solidFill>
                          <a:effectLst/>
                          <a:latin typeface="華康中圓體" pitchFamily="49" charset="-120"/>
                          <a:ea typeface="華康中圓體" pitchFamily="49" charset="-120"/>
                        </a:rPr>
                        <a:t>臺大資訊工程學系 備取</a:t>
                      </a:r>
                    </a:p>
                  </a:txBody>
                  <a:tcPr marL="139337" marR="1393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536628">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1" lang="en-US" altLang="zh-TW" sz="2800" b="0" i="0" u="none" strike="noStrike" cap="none" normalizeH="0" baseline="0" dirty="0" smtClean="0">
                          <a:ln>
                            <a:noFill/>
                          </a:ln>
                          <a:solidFill>
                            <a:srgbClr val="000000"/>
                          </a:solidFill>
                          <a:effectLst/>
                          <a:latin typeface="華康中圓體" pitchFamily="49" charset="-120"/>
                          <a:ea typeface="華康中圓體" pitchFamily="49" charset="-120"/>
                        </a:rPr>
                        <a:t>4.</a:t>
                      </a:r>
                      <a:r>
                        <a:rPr kumimoji="1" lang="zh-TW" altLang="en-US" sz="2800" b="0" i="0" u="none" strike="noStrike" cap="none" normalizeH="0" baseline="0" dirty="0" smtClean="0">
                          <a:ln>
                            <a:noFill/>
                          </a:ln>
                          <a:solidFill>
                            <a:srgbClr val="000000"/>
                          </a:solidFill>
                          <a:effectLst/>
                          <a:latin typeface="華康中圓體" pitchFamily="49" charset="-120"/>
                          <a:ea typeface="華康中圓體" pitchFamily="49" charset="-120"/>
                        </a:rPr>
                        <a:t>清大電機工程學系 正取</a:t>
                      </a:r>
                    </a:p>
                  </a:txBody>
                  <a:tcPr marL="139337" marR="1393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bl>
          </a:graphicData>
        </a:graphic>
      </p:graphicFrame>
      <p:sp>
        <p:nvSpPr>
          <p:cNvPr id="7" name="直線圖說文字 2 6"/>
          <p:cNvSpPr/>
          <p:nvPr/>
        </p:nvSpPr>
        <p:spPr>
          <a:xfrm>
            <a:off x="7524328" y="5229200"/>
            <a:ext cx="1619672" cy="648072"/>
          </a:xfrm>
          <a:prstGeom prst="borderCallout2">
            <a:avLst>
              <a:gd name="adj1" fmla="val 61079"/>
              <a:gd name="adj2" fmla="val -9901"/>
              <a:gd name="adj3" fmla="val 79891"/>
              <a:gd name="adj4" fmla="val -22938"/>
              <a:gd name="adj5" fmla="val 86632"/>
              <a:gd name="adj6" fmla="val -44315"/>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zh-TW" altLang="en-US" sz="2800" dirty="0" smtClean="0">
                <a:solidFill>
                  <a:srgbClr val="0033CC"/>
                </a:solidFill>
              </a:rPr>
              <a:t>以下白填</a:t>
            </a:r>
            <a:endParaRPr lang="zh-TW" altLang="en-US" sz="2800" dirty="0">
              <a:solidFill>
                <a:srgbClr val="0033CC"/>
              </a:solidFill>
            </a:endParaRPr>
          </a:p>
        </p:txBody>
      </p:sp>
      <p:sp>
        <p:nvSpPr>
          <p:cNvPr id="8" name="橢圓形圖說文字 7"/>
          <p:cNvSpPr/>
          <p:nvPr/>
        </p:nvSpPr>
        <p:spPr>
          <a:xfrm>
            <a:off x="179512" y="4221088"/>
            <a:ext cx="1872208" cy="936104"/>
          </a:xfrm>
          <a:prstGeom prst="wedgeEllipseCallout">
            <a:avLst>
              <a:gd name="adj1" fmla="val 66609"/>
              <a:gd name="adj2" fmla="val 57887"/>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TW" altLang="en-US" sz="2000" dirty="0" smtClean="0"/>
              <a:t>一或二</a:t>
            </a:r>
            <a:endParaRPr lang="en-US" altLang="zh-TW" sz="2000" dirty="0" smtClean="0"/>
          </a:p>
          <a:p>
            <a:pPr algn="ctr"/>
            <a:r>
              <a:rPr lang="zh-TW" altLang="en-US" sz="2000" dirty="0" smtClean="0"/>
              <a:t>志願上榜</a:t>
            </a:r>
            <a:r>
              <a:rPr lang="en-US" altLang="zh-TW" sz="2000" dirty="0" smtClean="0"/>
              <a:t>!</a:t>
            </a:r>
            <a:endParaRPr lang="zh-TW" altLang="en-US" sz="2000" dirty="0"/>
          </a:p>
        </p:txBody>
      </p:sp>
    </p:spTree>
  </p:cSld>
  <p:clrMapOvr>
    <a:masterClrMapping/>
  </p:clrMapOvr>
  <p:transition>
    <p:random/>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lgn="ctr">
              <a:defRPr/>
            </a:pPr>
            <a:r>
              <a:rPr lang="zh-TW" altLang="en-US" sz="4400" b="1" dirty="0" smtClean="0">
                <a:solidFill>
                  <a:srgbClr val="FFFF00"/>
                </a:solidFill>
                <a:latin typeface="華康POP1體W7(P)" pitchFamily="82" charset="-120"/>
                <a:ea typeface="華康POP1體W7(P)" pitchFamily="82" charset="-120"/>
              </a:rPr>
              <a:t>放棄錄取</a:t>
            </a:r>
            <a:endParaRPr lang="zh-TW" altLang="en-US" sz="4400" b="1" dirty="0">
              <a:solidFill>
                <a:srgbClr val="FFFF00"/>
              </a:solidFill>
              <a:latin typeface="華康POP1體W7(P)" pitchFamily="82" charset="-120"/>
              <a:ea typeface="華康POP1體W7(P)" pitchFamily="82" charset="-120"/>
            </a:endParaRPr>
          </a:p>
        </p:txBody>
      </p:sp>
      <p:sp>
        <p:nvSpPr>
          <p:cNvPr id="3" name="內容版面配置區 2"/>
          <p:cNvSpPr>
            <a:spLocks noGrp="1"/>
          </p:cNvSpPr>
          <p:nvPr>
            <p:ph idx="1"/>
          </p:nvPr>
        </p:nvSpPr>
        <p:spPr/>
        <p:txBody>
          <a:bodyPr>
            <a:normAutofit/>
          </a:bodyPr>
          <a:lstStyle/>
          <a:p>
            <a:pPr>
              <a:buNone/>
            </a:pPr>
            <a:r>
              <a:rPr altLang="en-US" sz="3600" dirty="0" smtClean="0"/>
              <a:t>    未於規定期限內放棄錄取資格者，不得報名</a:t>
            </a:r>
            <a:r>
              <a:rPr altLang="en-US" sz="3600" u="sng" dirty="0" smtClean="0">
                <a:solidFill>
                  <a:srgbClr val="FF0066"/>
                </a:solidFill>
              </a:rPr>
              <a:t>大學考試入學招生</a:t>
            </a:r>
            <a:r>
              <a:rPr altLang="en-US" sz="3600" dirty="0" smtClean="0"/>
              <a:t>及四技二專聯合登記分發入學招生。</a:t>
            </a:r>
            <a:endParaRPr lang="zh-TW" altLang="en-US" sz="3600" dirty="0"/>
          </a:p>
        </p:txBody>
      </p:sp>
    </p:spTree>
  </p:cSld>
  <p:clrMapOvr>
    <a:masterClrMapping/>
  </p:clrMapOvr>
  <p:transition>
    <p:random/>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142852"/>
            <a:ext cx="8229600" cy="765868"/>
          </a:xfrm>
        </p:spPr>
        <p:txBody>
          <a:bodyPr/>
          <a:lstStyle/>
          <a:p>
            <a:pPr algn="ctr">
              <a:defRPr/>
            </a:pPr>
            <a:r>
              <a:rPr lang="zh-TW" altLang="en-US" sz="4400" b="1" dirty="0" smtClean="0">
                <a:solidFill>
                  <a:srgbClr val="FFFF00"/>
                </a:solidFill>
                <a:latin typeface="華康POP1體W7(P)" pitchFamily="82" charset="-120"/>
                <a:ea typeface="華康POP1體W7(P)" pitchFamily="82" charset="-120"/>
              </a:rPr>
              <a:t>適合個人申請的人：</a:t>
            </a:r>
            <a:endParaRPr lang="zh-TW" altLang="en-US" sz="4400" b="1" dirty="0">
              <a:solidFill>
                <a:srgbClr val="FFFF00"/>
              </a:solidFill>
              <a:latin typeface="華康POP1體W7(P)" pitchFamily="82" charset="-120"/>
              <a:ea typeface="華康POP1體W7(P)" pitchFamily="82" charset="-120"/>
            </a:endParaRPr>
          </a:p>
        </p:txBody>
      </p:sp>
      <p:sp>
        <p:nvSpPr>
          <p:cNvPr id="3" name="內容版面配置區 2"/>
          <p:cNvSpPr>
            <a:spLocks noGrp="1"/>
          </p:cNvSpPr>
          <p:nvPr>
            <p:ph idx="1"/>
          </p:nvPr>
        </p:nvSpPr>
        <p:spPr>
          <a:xfrm>
            <a:off x="457200" y="1142984"/>
            <a:ext cx="8229600" cy="5429288"/>
          </a:xfrm>
          <a:noFill/>
        </p:spPr>
        <p:txBody>
          <a:bodyPr>
            <a:normAutofit/>
          </a:bodyPr>
          <a:lstStyle/>
          <a:p>
            <a:pPr lvl="0"/>
            <a:r>
              <a:rPr altLang="en-US" dirty="0" smtClean="0">
                <a:solidFill>
                  <a:srgbClr val="FFFF00"/>
                </a:solidFill>
              </a:rPr>
              <a:t>興趣、志向明確的人。</a:t>
            </a:r>
          </a:p>
          <a:p>
            <a:pPr lvl="0"/>
            <a:r>
              <a:rPr altLang="en-US" dirty="0" smtClean="0">
                <a:solidFill>
                  <a:srgbClr val="FFFF00"/>
                </a:solidFill>
              </a:rPr>
              <a:t>個人申請對自己有利的人</a:t>
            </a:r>
            <a:r>
              <a:rPr lang="en-US" altLang="zh-TW" dirty="0" smtClean="0">
                <a:solidFill>
                  <a:srgbClr val="FFFF00"/>
                </a:solidFill>
              </a:rPr>
              <a:t>(</a:t>
            </a:r>
            <a:r>
              <a:rPr altLang="en-US" dirty="0" smtClean="0">
                <a:solidFill>
                  <a:srgbClr val="FFFF00"/>
                </a:solidFill>
              </a:rPr>
              <a:t>豐功偉業、資料完備、能言善道</a:t>
            </a:r>
            <a:r>
              <a:rPr lang="en-US" altLang="en-US" dirty="0" smtClean="0">
                <a:solidFill>
                  <a:srgbClr val="FFFF00"/>
                </a:solidFill>
              </a:rPr>
              <a:t>…</a:t>
            </a:r>
            <a:r>
              <a:rPr lang="en-US" altLang="zh-TW" dirty="0" smtClean="0">
                <a:solidFill>
                  <a:srgbClr val="FFFF00"/>
                </a:solidFill>
              </a:rPr>
              <a:t>)</a:t>
            </a:r>
            <a:r>
              <a:rPr altLang="en-US" dirty="0" smtClean="0">
                <a:solidFill>
                  <a:srgbClr val="FFFF00"/>
                </a:solidFill>
              </a:rPr>
              <a:t>。</a:t>
            </a:r>
            <a:endParaRPr lang="en-US" altLang="en-US" dirty="0" smtClean="0">
              <a:solidFill>
                <a:srgbClr val="FFFF00"/>
              </a:solidFill>
            </a:endParaRPr>
          </a:p>
          <a:p>
            <a:pPr lvl="0"/>
            <a:r>
              <a:rPr altLang="en-US" dirty="0" smtClean="0">
                <a:solidFill>
                  <a:srgbClr val="FFFF00"/>
                </a:solidFill>
              </a:rPr>
              <a:t>喜歡的校系申請入學的名額很多。</a:t>
            </a:r>
          </a:p>
          <a:p>
            <a:pPr lvl="0">
              <a:buNone/>
            </a:pPr>
            <a:endParaRPr altLang="en-US" dirty="0" smtClean="0"/>
          </a:p>
          <a:p>
            <a:r>
              <a:rPr altLang="en-US" dirty="0" smtClean="0">
                <a:solidFill>
                  <a:schemeClr val="bg1"/>
                </a:solidFill>
              </a:rPr>
              <a:t>學科能力測驗成績出乎意料的好的人</a:t>
            </a:r>
          </a:p>
          <a:p>
            <a:pPr lvl="0"/>
            <a:r>
              <a:rPr altLang="en-US" dirty="0" smtClean="0">
                <a:solidFill>
                  <a:schemeClr val="bg1"/>
                </a:solidFill>
              </a:rPr>
              <a:t>評估指定科目考試成績不樂觀的人</a:t>
            </a:r>
            <a:endParaRPr lang="en-US" altLang="en-US" dirty="0" smtClean="0">
              <a:solidFill>
                <a:schemeClr val="bg1"/>
              </a:solidFill>
            </a:endParaRPr>
          </a:p>
          <a:p>
            <a:pPr lvl="0">
              <a:buNone/>
            </a:pPr>
            <a:endParaRPr altLang="en-US" dirty="0" smtClean="0"/>
          </a:p>
          <a:p>
            <a:pPr lvl="0"/>
            <a:r>
              <a:rPr altLang="en-US" dirty="0" smtClean="0">
                <a:solidFill>
                  <a:srgbClr val="FF0000"/>
                </a:solidFill>
              </a:rPr>
              <a:t>想提早上大學，脫離苦海的人</a:t>
            </a:r>
            <a:r>
              <a:rPr lang="en-US" altLang="en-US" dirty="0" smtClean="0">
                <a:solidFill>
                  <a:srgbClr val="FF0000"/>
                </a:solidFill>
              </a:rPr>
              <a:t>…?</a:t>
            </a:r>
            <a:endParaRPr altLang="en-US" dirty="0" smtClean="0">
              <a:solidFill>
                <a:srgbClr val="FF0000"/>
              </a:solidFill>
            </a:endParaRPr>
          </a:p>
          <a:p>
            <a:endParaRPr lang="zh-TW" altLang="en-US" dirty="0"/>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linds(horizontal)">
                                      <p:cBhvr>
                                        <p:cTn id="10" dur="500"/>
                                        <p:tgtEl>
                                          <p:spTgt spid="3">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linds(horizontal)">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4" presetClass="entr" presetSubtype="16" fill="hold"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box(in)">
                                      <p:cBhvr>
                                        <p:cTn id="18" dur="500"/>
                                        <p:tgtEl>
                                          <p:spTgt spid="3">
                                            <p:txEl>
                                              <p:pRg st="4" end="4"/>
                                            </p:txEl>
                                          </p:spTgt>
                                        </p:tgtEl>
                                      </p:cBhvr>
                                    </p:animEffect>
                                  </p:childTnLst>
                                </p:cTn>
                              </p:par>
                              <p:par>
                                <p:cTn id="19" presetID="4" presetClass="entr" presetSubtype="16"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box(in)">
                                      <p:cBhvr>
                                        <p:cTn id="21" dur="500"/>
                                        <p:tgtEl>
                                          <p:spTgt spid="3">
                                            <p:txEl>
                                              <p:pRg st="5" end="5"/>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7" presetClass="entr" presetSubtype="0" fill="hold" nodeType="clickEffect">
                                  <p:stCondLst>
                                    <p:cond delay="0"/>
                                  </p:stCondLst>
                                  <p:iterate type="lt">
                                    <p:tmPct val="50000"/>
                                  </p:iterate>
                                  <p:childTnLst>
                                    <p:set>
                                      <p:cBhvr>
                                        <p:cTn id="25" dur="1" fill="hold">
                                          <p:stCondLst>
                                            <p:cond delay="0"/>
                                          </p:stCondLst>
                                        </p:cTn>
                                        <p:tgtEl>
                                          <p:spTgt spid="3">
                                            <p:txEl>
                                              <p:pRg st="7" end="7"/>
                                            </p:txEl>
                                          </p:spTgt>
                                        </p:tgtEl>
                                        <p:attrNameLst>
                                          <p:attrName>style.visibility</p:attrName>
                                        </p:attrNameLst>
                                      </p:cBhvr>
                                      <p:to>
                                        <p:strVal val="visible"/>
                                      </p:to>
                                    </p:set>
                                    <p:anim calcmode="discrete" valueType="clr">
                                      <p:cBhvr override="childStyle">
                                        <p:cTn id="26" dur="80"/>
                                        <p:tgtEl>
                                          <p:spTgt spid="3">
                                            <p:txEl>
                                              <p:pRg st="7" end="7"/>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7" dur="80"/>
                                        <p:tgtEl>
                                          <p:spTgt spid="3">
                                            <p:txEl>
                                              <p:pRg st="7" end="7"/>
                                            </p:txEl>
                                          </p:spTgt>
                                        </p:tgtEl>
                                        <p:attrNameLst>
                                          <p:attrName>fillcolor</p:attrName>
                                        </p:attrNameLst>
                                      </p:cBhvr>
                                      <p:tavLst>
                                        <p:tav tm="0">
                                          <p:val>
                                            <p:clrVal>
                                              <a:schemeClr val="accent2"/>
                                            </p:clrVal>
                                          </p:val>
                                        </p:tav>
                                        <p:tav tm="50000">
                                          <p:val>
                                            <p:clrVal>
                                              <a:schemeClr val="hlink"/>
                                            </p:clrVal>
                                          </p:val>
                                        </p:tav>
                                      </p:tavLst>
                                    </p:anim>
                                    <p:set>
                                      <p:cBhvr>
                                        <p:cTn id="28" dur="80"/>
                                        <p:tgtEl>
                                          <p:spTgt spid="3">
                                            <p:txEl>
                                              <p:pRg st="7" end="7"/>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lgn="ctr">
              <a:defRPr/>
            </a:pPr>
            <a:r>
              <a:rPr lang="zh-TW" altLang="en-US" sz="4400" b="1" dirty="0" smtClean="0">
                <a:solidFill>
                  <a:srgbClr val="FFFF00"/>
                </a:solidFill>
                <a:latin typeface="華康POP1體W7(P)" pitchFamily="82" charset="-120"/>
                <a:ea typeface="華康POP1體W7(P)" pitchFamily="82" charset="-120"/>
              </a:rPr>
              <a:t>甄選入學的風險：</a:t>
            </a:r>
            <a:endParaRPr lang="zh-TW" altLang="en-US" sz="4400" b="1" dirty="0">
              <a:solidFill>
                <a:srgbClr val="FFFF00"/>
              </a:solidFill>
              <a:latin typeface="華康POP1體W7(P)" pitchFamily="82" charset="-120"/>
              <a:ea typeface="華康POP1體W7(P)" pitchFamily="82" charset="-120"/>
            </a:endParaRPr>
          </a:p>
        </p:txBody>
      </p:sp>
      <p:sp>
        <p:nvSpPr>
          <p:cNvPr id="3" name="內容版面配置區 2"/>
          <p:cNvSpPr>
            <a:spLocks noGrp="1"/>
          </p:cNvSpPr>
          <p:nvPr>
            <p:ph idx="1"/>
          </p:nvPr>
        </p:nvSpPr>
        <p:spPr>
          <a:xfrm>
            <a:off x="428596" y="1428736"/>
            <a:ext cx="8535892" cy="5096608"/>
          </a:xfrm>
        </p:spPr>
        <p:txBody>
          <a:bodyPr>
            <a:normAutofit/>
          </a:bodyPr>
          <a:lstStyle/>
          <a:p>
            <a:pPr>
              <a:buFont typeface="Wingdings" pitchFamily="2" charset="2"/>
              <a:buChar char="ü"/>
            </a:pPr>
            <a:r>
              <a:rPr altLang="en-US" sz="3000" dirty="0" smtClean="0"/>
              <a:t>通過第一階段的學生，在高三下會無心上課，不經意的荒廢高三功課</a:t>
            </a:r>
            <a:endParaRPr lang="en-US" altLang="en-US" sz="3000" dirty="0" smtClean="0"/>
          </a:p>
          <a:p>
            <a:pPr>
              <a:buNone/>
            </a:pPr>
            <a:endParaRPr lang="en-US" altLang="en-US" sz="3000" dirty="0" smtClean="0"/>
          </a:p>
          <a:p>
            <a:pPr>
              <a:buFont typeface="Wingdings" pitchFamily="2" charset="2"/>
              <a:buChar char="ü"/>
            </a:pPr>
            <a:r>
              <a:rPr altLang="en-US" sz="3000" dirty="0" smtClean="0"/>
              <a:t>第二階段的甄試未必穩上，甄選放榜後，離指考只剩二個月！</a:t>
            </a:r>
          </a:p>
          <a:p>
            <a:pPr>
              <a:buNone/>
            </a:pPr>
            <a:endParaRPr lang="zh-TW" altLang="en-US" dirty="0"/>
          </a:p>
        </p:txBody>
      </p:sp>
      <p:graphicFrame>
        <p:nvGraphicFramePr>
          <p:cNvPr id="68610" name="Object 6"/>
          <p:cNvGraphicFramePr>
            <a:graphicFrameLocks noChangeAspect="1"/>
          </p:cNvGraphicFramePr>
          <p:nvPr>
            <p:extLst>
              <p:ext uri="{D42A27DB-BD31-4B8C-83A1-F6EECF244321}">
                <p14:modId xmlns:p14="http://schemas.microsoft.com/office/powerpoint/2010/main" val="545402992"/>
              </p:ext>
            </p:extLst>
          </p:nvPr>
        </p:nvGraphicFramePr>
        <p:xfrm>
          <a:off x="533400" y="4286256"/>
          <a:ext cx="8610600" cy="2144713"/>
        </p:xfrm>
        <a:graphic>
          <a:graphicData uri="http://schemas.openxmlformats.org/presentationml/2006/ole">
            <mc:AlternateContent xmlns:mc="http://schemas.openxmlformats.org/markup-compatibility/2006">
              <mc:Choice xmlns:v="urn:schemas-microsoft-com:vml" Requires="v">
                <p:oleObj spid="_x0000_s4123" name="Document" r:id="rId5" imgW="7656568" imgH="1901835" progId="Word.Document.8">
                  <p:embed/>
                </p:oleObj>
              </mc:Choice>
              <mc:Fallback>
                <p:oleObj name="Document" r:id="rId5" imgW="7656568" imgH="1901835" progId="Word.Document.8">
                  <p:embed/>
                  <p:pic>
                    <p:nvPicPr>
                      <p:cNvPr id="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 y="4286256"/>
                        <a:ext cx="8610600" cy="21447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68610"/>
                                        </p:tgtEl>
                                        <p:attrNameLst>
                                          <p:attrName>style.visibility</p:attrName>
                                        </p:attrNameLst>
                                      </p:cBhvr>
                                      <p:to>
                                        <p:strVal val="visible"/>
                                      </p:to>
                                    </p:set>
                                    <p:anim calcmode="lin" valueType="num">
                                      <p:cBhvr additive="base">
                                        <p:cTn id="17" dur="500" fill="hold"/>
                                        <p:tgtEl>
                                          <p:spTgt spid="68610"/>
                                        </p:tgtEl>
                                        <p:attrNameLst>
                                          <p:attrName>ppt_x</p:attrName>
                                        </p:attrNameLst>
                                      </p:cBhvr>
                                      <p:tavLst>
                                        <p:tav tm="0">
                                          <p:val>
                                            <p:strVal val="#ppt_x"/>
                                          </p:val>
                                        </p:tav>
                                        <p:tav tm="100000">
                                          <p:val>
                                            <p:strVal val="#ppt_x"/>
                                          </p:val>
                                        </p:tav>
                                      </p:tavLst>
                                    </p:anim>
                                    <p:anim calcmode="lin" valueType="num">
                                      <p:cBhvr additive="base">
                                        <p:cTn id="18" dur="500" fill="hold"/>
                                        <p:tgtEl>
                                          <p:spTgt spid="686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payperpost-realrank-decisions"/>
          <p:cNvPicPr>
            <a:picLocks noChangeAspect="1" noChangeArrowheads="1"/>
          </p:cNvPicPr>
          <p:nvPr/>
        </p:nvPicPr>
        <p:blipFill>
          <a:blip r:embed="rId2" cstate="print"/>
          <a:srcRect/>
          <a:stretch>
            <a:fillRect/>
          </a:stretch>
        </p:blipFill>
        <p:spPr bwMode="auto">
          <a:xfrm>
            <a:off x="1403648" y="1669880"/>
            <a:ext cx="5208021" cy="5188120"/>
          </a:xfrm>
          <a:prstGeom prst="rect">
            <a:avLst/>
          </a:prstGeom>
          <a:noFill/>
          <a:ln w="9525">
            <a:noFill/>
            <a:miter lim="800000"/>
            <a:headEnd/>
            <a:tailEnd/>
          </a:ln>
        </p:spPr>
      </p:pic>
      <p:sp>
        <p:nvSpPr>
          <p:cNvPr id="10" name="文字方塊 9"/>
          <p:cNvSpPr txBox="1"/>
          <p:nvPr/>
        </p:nvSpPr>
        <p:spPr>
          <a:xfrm rot="774488">
            <a:off x="5477496" y="3238782"/>
            <a:ext cx="3581600" cy="1123712"/>
          </a:xfrm>
          <a:prstGeom prst="roundRect">
            <a:avLst/>
          </a:prstGeom>
        </p:spPr>
        <p:style>
          <a:lnRef idx="3">
            <a:schemeClr val="lt1"/>
          </a:lnRef>
          <a:fillRef idx="1">
            <a:schemeClr val="accent6"/>
          </a:fillRef>
          <a:effectRef idx="1">
            <a:schemeClr val="accent6"/>
          </a:effectRef>
          <a:fontRef idx="minor">
            <a:schemeClr val="lt1"/>
          </a:fontRef>
        </p:style>
        <p:txBody>
          <a:bodyPr wrap="square" rtlCol="0">
            <a:spAutoFit/>
          </a:bodyPr>
          <a:lstStyle/>
          <a:p>
            <a:r>
              <a:rPr lang="zh-TW" altLang="en-US" sz="6000" dirty="0" smtClean="0">
                <a:latin typeface="華康海報體 Std W9" pitchFamily="82" charset="-120"/>
                <a:ea typeface="華康海報體 Std W9" pitchFamily="82" charset="-120"/>
              </a:rPr>
              <a:t>考試分發</a:t>
            </a:r>
            <a:endParaRPr lang="zh-TW" altLang="en-US" sz="6000" dirty="0">
              <a:latin typeface="華康海報體 Std W9" pitchFamily="82" charset="-120"/>
              <a:ea typeface="華康海報體 Std W9" pitchFamily="82" charset="-120"/>
            </a:endParaRPr>
          </a:p>
        </p:txBody>
      </p:sp>
      <p:sp>
        <p:nvSpPr>
          <p:cNvPr id="11" name="標題 10"/>
          <p:cNvSpPr>
            <a:spLocks noGrp="1"/>
          </p:cNvSpPr>
          <p:nvPr>
            <p:ph type="title"/>
          </p:nvPr>
        </p:nvSpPr>
        <p:spPr>
          <a:xfrm>
            <a:off x="457200" y="214290"/>
            <a:ext cx="8229600" cy="694430"/>
          </a:xfrm>
        </p:spPr>
        <p:txBody>
          <a:bodyPr/>
          <a:lstStyle/>
          <a:p>
            <a:pPr algn="ctr"/>
            <a:r>
              <a:rPr lang="zh-TW" altLang="en-US" sz="4400" dirty="0" smtClean="0">
                <a:solidFill>
                  <a:srgbClr val="FFFF00"/>
                </a:solidFill>
                <a:latin typeface="華康POP1體W7(P)" pitchFamily="82" charset="-120"/>
                <a:ea typeface="華康POP1體W7(P)" pitchFamily="82" charset="-120"/>
              </a:rPr>
              <a:t>招生多樣化</a:t>
            </a:r>
            <a:endParaRPr lang="zh-TW" altLang="en-US" sz="4400" dirty="0">
              <a:solidFill>
                <a:srgbClr val="FFFF00"/>
              </a:solidFill>
              <a:latin typeface="華康POP1體W7(P)" pitchFamily="82" charset="-120"/>
              <a:ea typeface="華康POP1體W7(P)" pitchFamily="82" charset="-120"/>
            </a:endParaRPr>
          </a:p>
        </p:txBody>
      </p:sp>
    </p:spTree>
  </p:cSld>
  <p:clrMapOvr>
    <a:masterClrMapping/>
  </p:clrMapOvr>
  <p:transition>
    <p:random/>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79512" y="269776"/>
            <a:ext cx="8748464" cy="1143000"/>
          </a:xfrm>
        </p:spPr>
        <p:txBody>
          <a:bodyPr>
            <a:normAutofit fontScale="90000"/>
          </a:bodyPr>
          <a:lstStyle/>
          <a:p>
            <a:r>
              <a:rPr lang="zh-TW" altLang="en-US" dirty="0">
                <a:solidFill>
                  <a:srgbClr val="FFFF00"/>
                </a:solidFill>
                <a:latin typeface="華康POP1體W7(P)" pitchFamily="82" charset="-120"/>
                <a:ea typeface="華康POP1體W7(P)" pitchFamily="82" charset="-120"/>
              </a:rPr>
              <a:t>看到</a:t>
            </a:r>
            <a:r>
              <a:rPr lang="zh-TW" altLang="en-US" dirty="0" smtClean="0">
                <a:solidFill>
                  <a:srgbClr val="FFFF00"/>
                </a:solidFill>
                <a:latin typeface="華康POP1體W7(P)" pitchFamily="82" charset="-120"/>
                <a:ea typeface="華康POP1體W7(P)" pitchFamily="82" charset="-120"/>
              </a:rPr>
              <a:t>這裡</a:t>
            </a:r>
            <a:r>
              <a:rPr lang="en-US" altLang="zh-TW" dirty="0" smtClean="0">
                <a:solidFill>
                  <a:srgbClr val="FFFF00"/>
                </a:solidFill>
                <a:latin typeface="華康POP1體W7(P)" pitchFamily="82" charset="-120"/>
                <a:ea typeface="華康POP1體W7(P)" pitchFamily="82" charset="-120"/>
              </a:rPr>
              <a:t>…</a:t>
            </a:r>
            <a:r>
              <a:rPr lang="zh-TW" altLang="en-US" dirty="0" smtClean="0">
                <a:solidFill>
                  <a:srgbClr val="FFFF00"/>
                </a:solidFill>
                <a:latin typeface="華康POP1體W7(P)" pitchFamily="82" charset="-120"/>
                <a:ea typeface="華康POP1體W7(P)" pitchFamily="82" charset="-120"/>
              </a:rPr>
              <a:t>爸</a:t>
            </a:r>
            <a:r>
              <a:rPr lang="zh-TW" altLang="en-US" dirty="0">
                <a:solidFill>
                  <a:srgbClr val="FFFF00"/>
                </a:solidFill>
                <a:latin typeface="華康POP1體W7(P)" pitchFamily="82" charset="-120"/>
                <a:ea typeface="華康POP1體W7(P)" pitchFamily="82" charset="-120"/>
              </a:rPr>
              <a:t>媽</a:t>
            </a:r>
            <a:r>
              <a:rPr lang="zh-TW" altLang="en-US" dirty="0" smtClean="0">
                <a:solidFill>
                  <a:srgbClr val="FFFF00"/>
                </a:solidFill>
                <a:latin typeface="華康POP1體W7(P)" pitchFamily="82" charset="-120"/>
                <a:ea typeface="華康POP1體W7(P)" pitchFamily="82" charset="-120"/>
              </a:rPr>
              <a:t>一定ＯＳ：</a:t>
            </a:r>
            <a:r>
              <a:rPr lang="en-US" altLang="zh-TW" dirty="0" smtClean="0">
                <a:solidFill>
                  <a:srgbClr val="FFFF00"/>
                </a:solidFill>
                <a:latin typeface="華康POP1體W7(P)" pitchFamily="82" charset="-120"/>
                <a:ea typeface="華康POP1體W7(P)" pitchFamily="82" charset="-120"/>
              </a:rPr>
              <a:t/>
            </a:r>
            <a:br>
              <a:rPr lang="en-US" altLang="zh-TW" dirty="0" smtClean="0">
                <a:solidFill>
                  <a:srgbClr val="FFFF00"/>
                </a:solidFill>
                <a:latin typeface="華康POP1體W7(P)" pitchFamily="82" charset="-120"/>
                <a:ea typeface="華康POP1體W7(P)" pitchFamily="82" charset="-120"/>
              </a:rPr>
            </a:br>
            <a:r>
              <a:rPr lang="zh-TW" altLang="en-US" dirty="0" smtClean="0">
                <a:solidFill>
                  <a:srgbClr val="FFFF00"/>
                </a:solidFill>
                <a:latin typeface="華康POP1體W7(P)" pitchFamily="82" charset="-120"/>
                <a:ea typeface="華康POP1體W7(P)" pitchFamily="82" charset="-120"/>
              </a:rPr>
              <a:t>「怎摸這麼麻煩，指考最簡單了！」</a:t>
            </a:r>
            <a:endParaRPr lang="zh-TW" altLang="en-US" dirty="0">
              <a:solidFill>
                <a:srgbClr val="FFFF00"/>
              </a:solidFill>
              <a:latin typeface="華康POP1體W7(P)" pitchFamily="82" charset="-120"/>
              <a:ea typeface="華康POP1體W7(P)" pitchFamily="82" charset="-120"/>
            </a:endParaRPr>
          </a:p>
        </p:txBody>
      </p:sp>
      <p:pic>
        <p:nvPicPr>
          <p:cNvPr id="3" name="Picture 7" descr="苦讀"/>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96136" y="1628800"/>
            <a:ext cx="3033737" cy="4896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AutoShape 8"/>
          <p:cNvSpPr>
            <a:spLocks noChangeArrowheads="1"/>
          </p:cNvSpPr>
          <p:nvPr/>
        </p:nvSpPr>
        <p:spPr bwMode="auto">
          <a:xfrm>
            <a:off x="3347864" y="1628801"/>
            <a:ext cx="2160240" cy="1008112"/>
          </a:xfrm>
          <a:prstGeom prst="rightArrow">
            <a:avLst>
              <a:gd name="adj1" fmla="val 50000"/>
              <a:gd name="adj2" fmla="val 35131"/>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0" scaled="1"/>
            <a:tileRect/>
          </a:gradFill>
          <a:ln>
            <a:noFill/>
          </a:ln>
          <a:effectLst>
            <a:glow rad="228600">
              <a:schemeClr val="accent6">
                <a:satMod val="175000"/>
                <a:alpha val="40000"/>
              </a:schemeClr>
            </a:glow>
          </a:effectLst>
        </p:spPr>
        <p:txBody>
          <a:bodyPr wrap="none"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r>
              <a:rPr lang="zh-TW" altLang="en-US" sz="3600" dirty="0">
                <a:solidFill>
                  <a:srgbClr val="0000CC"/>
                </a:solidFill>
                <a:latin typeface="華康POP1體W7(P)" pitchFamily="82" charset="-120"/>
                <a:ea typeface="華康POP1體W7(P)" pitchFamily="82" charset="-120"/>
              </a:rPr>
              <a:t>耐力賽</a:t>
            </a:r>
          </a:p>
        </p:txBody>
      </p:sp>
      <p:sp>
        <p:nvSpPr>
          <p:cNvPr id="5" name="標題 4"/>
          <p:cNvSpPr txBox="1">
            <a:spLocks/>
          </p:cNvSpPr>
          <p:nvPr/>
        </p:nvSpPr>
        <p:spPr>
          <a:xfrm>
            <a:off x="0" y="1772816"/>
            <a:ext cx="3744416" cy="72008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400" b="0" i="0" u="none" strike="noStrike" kern="1200" cap="none" spc="0" normalizeH="0" baseline="0" noProof="0" dirty="0" smtClean="0">
                <a:ln>
                  <a:noFill/>
                </a:ln>
                <a:solidFill>
                  <a:srgbClr val="FFFF00"/>
                </a:solidFill>
                <a:effectLst/>
                <a:uLnTx/>
                <a:uFillTx/>
                <a:latin typeface="華康POP1體W7(P)" pitchFamily="82" charset="-120"/>
                <a:ea typeface="華康POP1體W7(P)" pitchFamily="82" charset="-120"/>
                <a:cs typeface="+mj-cs"/>
              </a:rPr>
              <a:t>考試分發</a:t>
            </a:r>
          </a:p>
        </p:txBody>
      </p:sp>
      <p:grpSp>
        <p:nvGrpSpPr>
          <p:cNvPr id="12" name="群組 11"/>
          <p:cNvGrpSpPr/>
          <p:nvPr/>
        </p:nvGrpSpPr>
        <p:grpSpPr>
          <a:xfrm>
            <a:off x="323528" y="2564904"/>
            <a:ext cx="5400600" cy="4041159"/>
            <a:chOff x="323528" y="2564904"/>
            <a:chExt cx="5400600" cy="4041159"/>
          </a:xfrm>
        </p:grpSpPr>
        <p:sp>
          <p:nvSpPr>
            <p:cNvPr id="6" name="Text Box 8"/>
            <p:cNvSpPr txBox="1">
              <a:spLocks noChangeArrowheads="1"/>
            </p:cNvSpPr>
            <p:nvPr/>
          </p:nvSpPr>
          <p:spPr bwMode="auto">
            <a:xfrm>
              <a:off x="323528" y="2564904"/>
              <a:ext cx="3960440" cy="1085646"/>
            </a:xfrm>
            <a:prstGeom prst="rect">
              <a:avLst/>
            </a:prstGeom>
            <a:gradFill flip="none" rotWithShape="1">
              <a:gsLst>
                <a:gs pos="0">
                  <a:srgbClr val="00FFFF">
                    <a:tint val="66000"/>
                    <a:satMod val="160000"/>
                  </a:srgbClr>
                </a:gs>
                <a:gs pos="50000">
                  <a:srgbClr val="00FFFF">
                    <a:tint val="44500"/>
                    <a:satMod val="160000"/>
                  </a:srgbClr>
                </a:gs>
                <a:gs pos="100000">
                  <a:srgbClr val="00FFFF">
                    <a:tint val="23500"/>
                    <a:satMod val="160000"/>
                  </a:srgbClr>
                </a:gs>
              </a:gsLst>
              <a:lin ang="2700000" scaled="1"/>
              <a:tileRect/>
            </a:gradFill>
            <a:ln w="19050">
              <a:noFill/>
              <a:miter lim="800000"/>
              <a:headEnd/>
              <a:tailEnd/>
            </a:ln>
            <a:scene3d>
              <a:camera prst="orthographicFront"/>
              <a:lightRig rig="threePt" dir="t"/>
            </a:scene3d>
            <a:sp3d>
              <a:bevelT/>
            </a:sp3d>
          </p:spPr>
          <p:txBody>
            <a:bodyPr wrap="square" anchor="ctr" anchorCtr="1">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r>
                <a:rPr lang="ja-JP" altLang="en-US" sz="3200" dirty="0">
                  <a:solidFill>
                    <a:srgbClr val="FF0066"/>
                  </a:solidFill>
                  <a:latin typeface="微軟正黑體" panose="020B0604030504040204" pitchFamily="34" charset="-120"/>
                  <a:ea typeface="微軟正黑體" panose="020B0604030504040204" pitchFamily="34" charset="-120"/>
                </a:rPr>
                <a:t>指定科目考試</a:t>
              </a:r>
              <a:endParaRPr lang="ja-JP" altLang="zh-TW" sz="3200" dirty="0">
                <a:solidFill>
                  <a:srgbClr val="FF0066"/>
                </a:solidFill>
                <a:latin typeface="微軟正黑體" panose="020B0604030504040204" pitchFamily="34" charset="-120"/>
                <a:ea typeface="微軟正黑體" panose="020B0604030504040204" pitchFamily="34" charset="-120"/>
              </a:endParaRPr>
            </a:p>
            <a:p>
              <a:pPr algn="ctr" eaLnBrk="1" hangingPunct="1"/>
              <a:r>
                <a:rPr lang="zh-TW" altLang="en-US" sz="3200" dirty="0">
                  <a:solidFill>
                    <a:srgbClr val="FF0066"/>
                  </a:solidFill>
                  <a:latin typeface="微軟正黑體" panose="020B0604030504040204" pitchFamily="34" charset="-120"/>
                  <a:ea typeface="微軟正黑體" panose="020B0604030504040204" pitchFamily="34" charset="-120"/>
                </a:rPr>
                <a:t>採計</a:t>
              </a:r>
              <a:r>
                <a:rPr lang="en-US" altLang="zh-TW" sz="3200" dirty="0" smtClean="0">
                  <a:solidFill>
                    <a:srgbClr val="FF0066"/>
                  </a:solidFill>
                  <a:latin typeface="微軟正黑體" panose="020B0604030504040204" pitchFamily="34" charset="-120"/>
                  <a:ea typeface="微軟正黑體" panose="020B0604030504040204" pitchFamily="34" charset="-120"/>
                </a:rPr>
                <a:t>3~</a:t>
              </a:r>
              <a:r>
                <a:rPr lang="zh-TW" altLang="en-US" sz="3200" dirty="0" smtClean="0">
                  <a:solidFill>
                    <a:srgbClr val="FF0066"/>
                  </a:solidFill>
                  <a:latin typeface="微軟正黑體" panose="020B0604030504040204" pitchFamily="34" charset="-120"/>
                  <a:ea typeface="微軟正黑體" panose="020B0604030504040204" pitchFamily="34" charset="-120"/>
                </a:rPr>
                <a:t>５科</a:t>
              </a:r>
              <a:endParaRPr lang="zh-TW" altLang="en-US" sz="3200" dirty="0">
                <a:solidFill>
                  <a:srgbClr val="FF0066"/>
                </a:solidFill>
                <a:latin typeface="微軟正黑體" panose="020B0604030504040204" pitchFamily="34" charset="-120"/>
                <a:ea typeface="微軟正黑體" panose="020B0604030504040204" pitchFamily="34" charset="-120"/>
              </a:endParaRPr>
            </a:p>
          </p:txBody>
        </p:sp>
        <p:sp>
          <p:nvSpPr>
            <p:cNvPr id="8" name="圓角矩形圖說文字 7"/>
            <p:cNvSpPr/>
            <p:nvPr/>
          </p:nvSpPr>
          <p:spPr>
            <a:xfrm>
              <a:off x="3275856" y="4005064"/>
              <a:ext cx="2448272" cy="1368152"/>
            </a:xfrm>
            <a:prstGeom prst="wedgeRoundRectCallout">
              <a:avLst>
                <a:gd name="adj1" fmla="val -20833"/>
                <a:gd name="adj2" fmla="val -77535"/>
                <a:gd name="adj3" fmla="val 16667"/>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342900" indent="-342900" algn="ctr">
                <a:defRPr/>
              </a:pPr>
              <a:r>
                <a:rPr lang="zh-TW" altLang="en-US" sz="2400" dirty="0">
                  <a:solidFill>
                    <a:srgbClr val="1308EA"/>
                  </a:solidFill>
                  <a:latin typeface="微軟正黑體" panose="020B0604030504040204" pitchFamily="34" charset="-120"/>
                  <a:ea typeface="微軟正黑體" panose="020B0604030504040204" pitchFamily="34" charset="-120"/>
                </a:rPr>
                <a:t>不同加重科目</a:t>
              </a:r>
              <a:endParaRPr lang="en-US" altLang="zh-TW" sz="2400" dirty="0">
                <a:solidFill>
                  <a:srgbClr val="1308EA"/>
                </a:solidFill>
                <a:latin typeface="微軟正黑體" panose="020B0604030504040204" pitchFamily="34" charset="-120"/>
                <a:ea typeface="微軟正黑體" panose="020B0604030504040204" pitchFamily="34" charset="-120"/>
              </a:endParaRPr>
            </a:p>
            <a:p>
              <a:pPr marL="342900" indent="-342900" algn="ctr">
                <a:defRPr/>
              </a:pPr>
              <a:r>
                <a:rPr lang="zh-TW" altLang="en-US" sz="2400" dirty="0">
                  <a:solidFill>
                    <a:srgbClr val="1308EA"/>
                  </a:solidFill>
                  <a:latin typeface="微軟正黑體" panose="020B0604030504040204" pitchFamily="34" charset="-120"/>
                  <a:ea typeface="微軟正黑體" panose="020B0604030504040204" pitchFamily="34" charset="-120"/>
                </a:rPr>
                <a:t>及</a:t>
              </a:r>
              <a:endParaRPr lang="en-US" altLang="zh-TW" sz="2400" dirty="0">
                <a:solidFill>
                  <a:srgbClr val="1308EA"/>
                </a:solidFill>
                <a:latin typeface="微軟正黑體" panose="020B0604030504040204" pitchFamily="34" charset="-120"/>
                <a:ea typeface="微軟正黑體" panose="020B0604030504040204" pitchFamily="34" charset="-120"/>
              </a:endParaRPr>
            </a:p>
            <a:p>
              <a:pPr marL="342900" indent="-342900" algn="ctr">
                <a:defRPr/>
              </a:pPr>
              <a:r>
                <a:rPr lang="zh-TW" altLang="en-US" sz="2400" dirty="0">
                  <a:solidFill>
                    <a:srgbClr val="1308EA"/>
                  </a:solidFill>
                  <a:latin typeface="微軟正黑體" panose="020B0604030504040204" pitchFamily="34" charset="-120"/>
                  <a:ea typeface="微軟正黑體" panose="020B0604030504040204" pitchFamily="34" charset="-120"/>
                </a:rPr>
                <a:t>不同加重</a:t>
              </a:r>
              <a:r>
                <a:rPr lang="zh-TW" altLang="en-US" sz="2400" dirty="0" smtClean="0">
                  <a:solidFill>
                    <a:srgbClr val="1308EA"/>
                  </a:solidFill>
                  <a:latin typeface="微軟正黑體" panose="020B0604030504040204" pitchFamily="34" charset="-120"/>
                  <a:ea typeface="微軟正黑體" panose="020B0604030504040204" pitchFamily="34" charset="-120"/>
                </a:rPr>
                <a:t>比例</a:t>
              </a:r>
              <a:endParaRPr lang="zh-TW" altLang="en-US" sz="2400" dirty="0"/>
            </a:p>
          </p:txBody>
        </p:sp>
        <p:sp>
          <p:nvSpPr>
            <p:cNvPr id="9" name="AutoShape 5"/>
            <p:cNvSpPr>
              <a:spLocks noChangeArrowheads="1"/>
            </p:cNvSpPr>
            <p:nvPr/>
          </p:nvSpPr>
          <p:spPr bwMode="auto">
            <a:xfrm>
              <a:off x="1331640" y="3645024"/>
              <a:ext cx="792088" cy="2376264"/>
            </a:xfrm>
            <a:prstGeom prst="downArrow">
              <a:avLst>
                <a:gd name="adj1" fmla="val 50000"/>
                <a:gd name="adj2" fmla="val 91208"/>
              </a:avLst>
            </a:prstGeom>
            <a:solidFill>
              <a:srgbClr val="FF99FF"/>
            </a:solidFill>
            <a:ln w="12700" cap="sq">
              <a:noFill/>
              <a:miter lim="800000"/>
              <a:headEnd type="none" w="sm" len="sm"/>
              <a:tailEnd type="none" w="sm" len="sm"/>
            </a:ln>
          </p:spPr>
          <p:txBody>
            <a:bodyPr vert="eaVert" wrap="none"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endParaRPr lang="zh-TW" altLang="en-US"/>
            </a:p>
          </p:txBody>
        </p:sp>
        <p:sp>
          <p:nvSpPr>
            <p:cNvPr id="10" name="Text Box 8"/>
            <p:cNvSpPr txBox="1">
              <a:spLocks noChangeArrowheads="1"/>
            </p:cNvSpPr>
            <p:nvPr/>
          </p:nvSpPr>
          <p:spPr bwMode="auto">
            <a:xfrm>
              <a:off x="395536" y="4293096"/>
              <a:ext cx="2771800" cy="584775"/>
            </a:xfrm>
            <a:prstGeom prst="rect">
              <a:avLst/>
            </a:prstGeom>
            <a:gradFill flip="none" rotWithShape="1">
              <a:gsLst>
                <a:gs pos="0">
                  <a:srgbClr val="00FFFF">
                    <a:tint val="66000"/>
                    <a:satMod val="160000"/>
                  </a:srgbClr>
                </a:gs>
                <a:gs pos="50000">
                  <a:srgbClr val="00FFFF">
                    <a:tint val="44500"/>
                    <a:satMod val="160000"/>
                  </a:srgbClr>
                </a:gs>
                <a:gs pos="100000">
                  <a:srgbClr val="00FFFF">
                    <a:tint val="23500"/>
                    <a:satMod val="160000"/>
                  </a:srgbClr>
                </a:gs>
              </a:gsLst>
              <a:lin ang="2700000" scaled="1"/>
              <a:tileRect/>
            </a:gradFill>
            <a:ln w="19050">
              <a:noFill/>
              <a:miter lim="800000"/>
              <a:headEnd/>
              <a:tailEnd/>
            </a:ln>
            <a:scene3d>
              <a:camera prst="orthographicFront"/>
              <a:lightRig rig="threePt" dir="t"/>
            </a:scene3d>
            <a:sp3d>
              <a:bevelT/>
            </a:sp3d>
          </p:spPr>
          <p:txBody>
            <a:bodyPr wrap="square" anchor="ctr" anchorCtr="1">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r>
                <a:rPr lang="zh-TW" altLang="en-US" sz="3200" dirty="0" smtClean="0">
                  <a:solidFill>
                    <a:srgbClr val="FF0066"/>
                  </a:solidFill>
                  <a:latin typeface="微軟正黑體" panose="020B0604030504040204" pitchFamily="34" charset="-120"/>
                  <a:ea typeface="微軟正黑體" panose="020B0604030504040204" pitchFamily="34" charset="-120"/>
                </a:rPr>
                <a:t>填</a:t>
              </a:r>
              <a:r>
                <a:rPr lang="en-US" altLang="zh-TW" sz="3200" dirty="0" smtClean="0">
                  <a:solidFill>
                    <a:srgbClr val="FF0066"/>
                  </a:solidFill>
                  <a:latin typeface="微軟正黑體" panose="020B0604030504040204" pitchFamily="34" charset="-120"/>
                  <a:ea typeface="微軟正黑體" panose="020B0604030504040204" pitchFamily="34" charset="-120"/>
                </a:rPr>
                <a:t>100</a:t>
              </a:r>
              <a:r>
                <a:rPr lang="zh-TW" altLang="en-US" sz="3200" dirty="0" smtClean="0">
                  <a:solidFill>
                    <a:srgbClr val="FF0066"/>
                  </a:solidFill>
                  <a:latin typeface="微軟正黑體" panose="020B0604030504040204" pitchFamily="34" charset="-120"/>
                  <a:ea typeface="微軟正黑體" panose="020B0604030504040204" pitchFamily="34" charset="-120"/>
                </a:rPr>
                <a:t>個志願</a:t>
              </a:r>
              <a:endParaRPr lang="zh-TW" altLang="en-US" sz="3200" dirty="0">
                <a:solidFill>
                  <a:srgbClr val="FF0066"/>
                </a:solidFill>
                <a:latin typeface="微軟正黑體" panose="020B0604030504040204" pitchFamily="34" charset="-120"/>
                <a:ea typeface="微軟正黑體" panose="020B0604030504040204" pitchFamily="34" charset="-120"/>
              </a:endParaRPr>
            </a:p>
          </p:txBody>
        </p:sp>
        <p:sp>
          <p:nvSpPr>
            <p:cNvPr id="11" name="Text Box 8"/>
            <p:cNvSpPr txBox="1">
              <a:spLocks noChangeArrowheads="1"/>
            </p:cNvSpPr>
            <p:nvPr/>
          </p:nvSpPr>
          <p:spPr bwMode="auto">
            <a:xfrm>
              <a:off x="395536" y="6021288"/>
              <a:ext cx="2771800" cy="584775"/>
            </a:xfrm>
            <a:prstGeom prst="rect">
              <a:avLst/>
            </a:prstGeom>
            <a:gradFill flip="none" rotWithShape="1">
              <a:gsLst>
                <a:gs pos="0">
                  <a:srgbClr val="00FFFF">
                    <a:tint val="66000"/>
                    <a:satMod val="160000"/>
                  </a:srgbClr>
                </a:gs>
                <a:gs pos="50000">
                  <a:srgbClr val="00FFFF">
                    <a:tint val="44500"/>
                    <a:satMod val="160000"/>
                  </a:srgbClr>
                </a:gs>
                <a:gs pos="100000">
                  <a:srgbClr val="00FFFF">
                    <a:tint val="23500"/>
                    <a:satMod val="160000"/>
                  </a:srgbClr>
                </a:gs>
              </a:gsLst>
              <a:lin ang="2700000" scaled="1"/>
              <a:tileRect/>
            </a:gradFill>
            <a:ln w="19050">
              <a:noFill/>
              <a:miter lim="800000"/>
              <a:headEnd/>
              <a:tailEnd/>
            </a:ln>
            <a:scene3d>
              <a:camera prst="orthographicFront"/>
              <a:lightRig rig="threePt" dir="t"/>
            </a:scene3d>
            <a:sp3d>
              <a:bevelT/>
            </a:sp3d>
          </p:spPr>
          <p:txBody>
            <a:bodyPr wrap="square" anchor="ctr" anchorCtr="1">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r>
                <a:rPr lang="zh-TW" altLang="en-US" sz="3200" dirty="0" smtClean="0">
                  <a:solidFill>
                    <a:srgbClr val="FF0066"/>
                  </a:solidFill>
                  <a:latin typeface="微軟正黑體" panose="020B0604030504040204" pitchFamily="34" charset="-120"/>
                  <a:ea typeface="微軟正黑體" panose="020B0604030504040204" pitchFamily="34" charset="-120"/>
                </a:rPr>
                <a:t>等待獎落誰家</a:t>
              </a:r>
              <a:endParaRPr lang="zh-TW" altLang="en-US" sz="3200" dirty="0">
                <a:solidFill>
                  <a:srgbClr val="FF0066"/>
                </a:solidFill>
                <a:latin typeface="微軟正黑體" panose="020B0604030504040204" pitchFamily="34" charset="-120"/>
                <a:ea typeface="微軟正黑體" panose="020B0604030504040204" pitchFamily="34" charset="-12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ox(in)">
                                      <p:cBhvr>
                                        <p:cTn id="12" dur="500"/>
                                        <p:tgtEl>
                                          <p:spTgt spid="5"/>
                                        </p:tgtEl>
                                      </p:cBhvr>
                                    </p:animEffect>
                                  </p:childTnLst>
                                </p:cTn>
                              </p:par>
                              <p:par>
                                <p:cTn id="13" presetID="4" presetClass="entr" presetSubtype="16"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ox(in)">
                                      <p:cBhvr>
                                        <p:cTn id="15" dur="500"/>
                                        <p:tgtEl>
                                          <p:spTgt spid="4"/>
                                        </p:tgtEl>
                                      </p:cBhvr>
                                    </p:animEffect>
                                  </p:childTnLst>
                                </p:cTn>
                              </p:par>
                              <p:par>
                                <p:cTn id="16" presetID="4" presetClass="entr" presetSubtype="16" fill="hold"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box(in)">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4" presetClass="entr" presetSubtype="16"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box(in)">
                                      <p:cBhvr>
                                        <p:cTn id="2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827584" y="0"/>
            <a:ext cx="7632894" cy="805085"/>
          </a:xfrm>
        </p:spPr>
        <p:txBody>
          <a:bodyPr>
            <a:normAutofit fontScale="90000"/>
          </a:bodyPr>
          <a:lstStyle/>
          <a:p>
            <a:r>
              <a:rPr lang="en-US" altLang="zh-TW" dirty="0" smtClean="0">
                <a:solidFill>
                  <a:srgbClr val="FFFF00"/>
                </a:solidFill>
                <a:latin typeface="華康POP1體W7(P)" pitchFamily="82" charset="-120"/>
                <a:ea typeface="華康POP1體W7(P)" pitchFamily="82" charset="-120"/>
              </a:rPr>
              <a:t>103 </a:t>
            </a:r>
            <a:r>
              <a:rPr lang="zh-TW" altLang="en-US" dirty="0" smtClean="0">
                <a:solidFill>
                  <a:srgbClr val="FFFF00"/>
                </a:solidFill>
                <a:latin typeface="華康POP1體W7(P)" pitchFamily="82" charset="-120"/>
                <a:ea typeface="華康POP1體W7(P)" pitchFamily="82" charset="-120"/>
              </a:rPr>
              <a:t>、</a:t>
            </a:r>
            <a:r>
              <a:rPr lang="en-US" altLang="zh-TW" dirty="0" smtClean="0">
                <a:solidFill>
                  <a:srgbClr val="FFFF00"/>
                </a:solidFill>
                <a:latin typeface="華康POP1體W7(P)" pitchFamily="82" charset="-120"/>
                <a:ea typeface="華康POP1體W7(P)" pitchFamily="82" charset="-120"/>
              </a:rPr>
              <a:t>104</a:t>
            </a:r>
            <a:r>
              <a:rPr lang="en-US" altLang="en-US" dirty="0" smtClean="0">
                <a:solidFill>
                  <a:srgbClr val="FFFF00"/>
                </a:solidFill>
                <a:latin typeface="華康POP1體W7(P)" pitchFamily="82" charset="-120"/>
                <a:ea typeface="華康POP1體W7(P)" pitchFamily="82" charset="-120"/>
              </a:rPr>
              <a:t>各大學 </a:t>
            </a:r>
            <a:r>
              <a:rPr lang="en-US" altLang="en-US" dirty="0" err="1" smtClean="0">
                <a:solidFill>
                  <a:srgbClr val="FFFF00"/>
                </a:solidFill>
                <a:latin typeface="華康POP1體W7(P)" pitchFamily="82" charset="-120"/>
                <a:ea typeface="華康POP1體W7(P)" pitchFamily="82" charset="-120"/>
              </a:rPr>
              <a:t>升學管道比例</a:t>
            </a:r>
            <a:endParaRPr lang="zh-TW" altLang="en-US" dirty="0">
              <a:solidFill>
                <a:srgbClr val="FFFF00"/>
              </a:solidFill>
              <a:latin typeface="華康POP1體W7(P)" pitchFamily="82" charset="-120"/>
              <a:ea typeface="華康POP1體W7(P)" pitchFamily="82" charset="-120"/>
            </a:endParaRPr>
          </a:p>
        </p:txBody>
      </p:sp>
      <p:sp>
        <p:nvSpPr>
          <p:cNvPr id="3" name="內容版面配置區 2"/>
          <p:cNvSpPr>
            <a:spLocks noGrp="1"/>
          </p:cNvSpPr>
          <p:nvPr>
            <p:ph idx="1"/>
          </p:nvPr>
        </p:nvSpPr>
        <p:spPr/>
        <p:txBody>
          <a:bodyPr/>
          <a:lstStyle/>
          <a:p>
            <a:endParaRPr lang="zh-TW" altLang="en-US"/>
          </a:p>
        </p:txBody>
      </p:sp>
      <p:graphicFrame>
        <p:nvGraphicFramePr>
          <p:cNvPr id="4" name="Group 3"/>
          <p:cNvGraphicFramePr>
            <a:graphicFrameLocks/>
          </p:cNvGraphicFramePr>
          <p:nvPr>
            <p:extLst>
              <p:ext uri="{D42A27DB-BD31-4B8C-83A1-F6EECF244321}">
                <p14:modId xmlns:p14="http://schemas.microsoft.com/office/powerpoint/2010/main" val="51756442"/>
              </p:ext>
            </p:extLst>
          </p:nvPr>
        </p:nvGraphicFramePr>
        <p:xfrm>
          <a:off x="323528" y="764704"/>
          <a:ext cx="8424936" cy="5790979"/>
        </p:xfrm>
        <a:graphic>
          <a:graphicData uri="http://schemas.openxmlformats.org/drawingml/2006/table">
            <a:tbl>
              <a:tblPr>
                <a:tableStyleId>{69CF1AB2-1976-4502-BF36-3FF5EA218861}</a:tableStyleId>
              </a:tblPr>
              <a:tblGrid>
                <a:gridCol w="1169108"/>
                <a:gridCol w="1230099"/>
                <a:gridCol w="1230099"/>
                <a:gridCol w="1255269"/>
                <a:gridCol w="1255269"/>
                <a:gridCol w="1142546"/>
                <a:gridCol w="1142546"/>
              </a:tblGrid>
              <a:tr h="672564">
                <a:tc>
                  <a:txBody>
                    <a:bodyPr/>
                    <a:lstStyle/>
                    <a:p>
                      <a:pPr marL="0" marR="0" lvl="0" indent="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endParaRPr kumimoji="1" lang="zh-TW" altLang="en-US" sz="2200" b="1" i="0" u="none" strike="noStrike" cap="none" normalizeH="0" baseline="0" dirty="0" smtClean="0">
                        <a:ln>
                          <a:noFill/>
                        </a:ln>
                        <a:solidFill>
                          <a:schemeClr val="tx1"/>
                        </a:solidFill>
                        <a:effectLst/>
                        <a:latin typeface="華康中圓體" pitchFamily="49" charset="-120"/>
                        <a:ea typeface="華康中圓體" pitchFamily="49" charset="-120"/>
                      </a:endParaRPr>
                    </a:p>
                  </a:txBody>
                  <a:tcPr anchor="ctr" horzOverflow="overflow"/>
                </a:tc>
                <a:tc gridSpan="2">
                  <a:txBody>
                    <a:bodyPr/>
                    <a:lstStyle/>
                    <a:p>
                      <a:pPr marL="0" marR="0" lvl="0" indent="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r>
                        <a:rPr kumimoji="1" lang="zh-TW" altLang="en-US" sz="2600" u="none" strike="noStrike" cap="none" normalizeH="0" baseline="0" dirty="0" smtClean="0">
                          <a:ln>
                            <a:noFill/>
                          </a:ln>
                          <a:effectLst/>
                          <a:latin typeface="華康中圓體" pitchFamily="49" charset="-120"/>
                          <a:ea typeface="華康中圓體" pitchFamily="49" charset="-120"/>
                        </a:rPr>
                        <a:t>繁星推薦</a:t>
                      </a:r>
                      <a:endParaRPr kumimoji="1" lang="zh-TW" altLang="en-US" sz="2600" b="1" i="0" u="none" strike="noStrike" cap="none" normalizeH="0" baseline="0" dirty="0" smtClean="0">
                        <a:ln>
                          <a:noFill/>
                        </a:ln>
                        <a:solidFill>
                          <a:schemeClr val="tx1"/>
                        </a:solidFill>
                        <a:effectLst/>
                        <a:latin typeface="華康中圓體" pitchFamily="49" charset="-120"/>
                        <a:ea typeface="華康中圓體" pitchFamily="49" charset="-120"/>
                      </a:endParaRPr>
                    </a:p>
                  </a:txBody>
                  <a:tcPr anchor="ctr" horzOverflow="overflow"/>
                </a:tc>
                <a:tc hMerge="1">
                  <a:txBody>
                    <a:bodyPr/>
                    <a:lstStyle/>
                    <a:p>
                      <a:pPr marL="0" marR="0" lvl="0" indent="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endParaRPr kumimoji="1" lang="zh-TW" altLang="en-US" sz="2400" b="1" i="0" u="none" strike="noStrike" cap="none" normalizeH="0" baseline="0" dirty="0" smtClean="0">
                        <a:ln>
                          <a:noFill/>
                        </a:ln>
                        <a:solidFill>
                          <a:schemeClr val="tx1"/>
                        </a:solidFill>
                        <a:effectLst/>
                        <a:latin typeface="華康中圓體" pitchFamily="49" charset="-120"/>
                        <a:ea typeface="華康中圓體" pitchFamily="49" charset="-120"/>
                      </a:endParaRPr>
                    </a:p>
                  </a:txBody>
                  <a:tcPr marT="38100" marB="38100" anchor="ctr" horzOverflow="overflow"/>
                </a:tc>
                <a:tc gridSpan="2">
                  <a:txBody>
                    <a:bodyPr/>
                    <a:lstStyle/>
                    <a:p>
                      <a:pPr marL="0" marR="0" lvl="0" indent="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r>
                        <a:rPr kumimoji="1" lang="zh-TW" altLang="en-US" sz="2600" u="none" strike="noStrike" cap="none" normalizeH="0" baseline="0" dirty="0" smtClean="0">
                          <a:ln>
                            <a:noFill/>
                          </a:ln>
                          <a:effectLst/>
                          <a:latin typeface="華康中圓體" pitchFamily="49" charset="-120"/>
                          <a:ea typeface="華康中圓體" pitchFamily="49" charset="-120"/>
                        </a:rPr>
                        <a:t>個人申請</a:t>
                      </a:r>
                      <a:endParaRPr kumimoji="1" lang="zh-TW" altLang="en-US" sz="2600" b="1" i="0" u="none" strike="noStrike" cap="none" normalizeH="0" baseline="0" dirty="0" smtClean="0">
                        <a:ln>
                          <a:noFill/>
                        </a:ln>
                        <a:solidFill>
                          <a:schemeClr val="tx1"/>
                        </a:solidFill>
                        <a:effectLst/>
                        <a:latin typeface="華康中圓體" pitchFamily="49" charset="-120"/>
                        <a:ea typeface="華康中圓體" pitchFamily="49" charset="-120"/>
                      </a:endParaRPr>
                    </a:p>
                  </a:txBody>
                  <a:tcPr anchor="ctr" horzOverflow="overflow"/>
                </a:tc>
                <a:tc hMerge="1">
                  <a:txBody>
                    <a:bodyPr/>
                    <a:lstStyle/>
                    <a:p>
                      <a:pPr marL="0" marR="0" lvl="0" indent="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endParaRPr kumimoji="1" lang="zh-TW" altLang="en-US" sz="2400" b="1" i="0" u="none" strike="noStrike" cap="none" normalizeH="0" baseline="0" dirty="0" smtClean="0">
                        <a:ln>
                          <a:noFill/>
                        </a:ln>
                        <a:solidFill>
                          <a:schemeClr val="tx1"/>
                        </a:solidFill>
                        <a:effectLst/>
                        <a:latin typeface="華康中圓體" pitchFamily="49" charset="-120"/>
                        <a:ea typeface="華康中圓體" pitchFamily="49" charset="-120"/>
                      </a:endParaRPr>
                    </a:p>
                  </a:txBody>
                  <a:tcPr marT="38100" marB="38100" anchor="ctr" horzOverflow="overflow"/>
                </a:tc>
                <a:tc gridSpan="2">
                  <a:txBody>
                    <a:bodyPr/>
                    <a:lstStyle/>
                    <a:p>
                      <a:pPr marL="0" marR="0" lvl="0" indent="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r>
                        <a:rPr kumimoji="1" lang="zh-TW" altLang="en-US" sz="2600" u="none" strike="noStrike" cap="none" normalizeH="0" baseline="0" dirty="0" smtClean="0">
                          <a:ln>
                            <a:noFill/>
                          </a:ln>
                          <a:effectLst/>
                          <a:latin typeface="華康中圓體" pitchFamily="49" charset="-120"/>
                          <a:ea typeface="華康中圓體" pitchFamily="49" charset="-120"/>
                        </a:rPr>
                        <a:t>考試分發</a:t>
                      </a:r>
                      <a:endParaRPr kumimoji="1" lang="zh-TW" altLang="en-US" sz="2600" b="1" i="0" u="none" strike="noStrike" cap="none" normalizeH="0" baseline="0" dirty="0" smtClean="0">
                        <a:ln>
                          <a:noFill/>
                        </a:ln>
                        <a:solidFill>
                          <a:schemeClr val="tx1"/>
                        </a:solidFill>
                        <a:effectLst/>
                        <a:latin typeface="華康中圓體" pitchFamily="49" charset="-120"/>
                        <a:ea typeface="華康中圓體" pitchFamily="49" charset="-120"/>
                      </a:endParaRPr>
                    </a:p>
                  </a:txBody>
                  <a:tcPr anchor="ctr" horzOverflow="overflow"/>
                </a:tc>
                <a:tc hMerge="1">
                  <a:txBody>
                    <a:bodyPr/>
                    <a:lstStyle/>
                    <a:p>
                      <a:pPr marL="0" marR="0" lvl="0" indent="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endParaRPr kumimoji="1" lang="zh-TW" altLang="en-US" sz="2400" b="1" i="0" u="none" strike="noStrike" cap="none" normalizeH="0" baseline="0" dirty="0" smtClean="0">
                        <a:ln>
                          <a:noFill/>
                        </a:ln>
                        <a:solidFill>
                          <a:schemeClr val="tx1"/>
                        </a:solidFill>
                        <a:effectLst/>
                        <a:latin typeface="華康中圓體" pitchFamily="49" charset="-120"/>
                        <a:ea typeface="華康中圓體" pitchFamily="49" charset="-120"/>
                      </a:endParaRPr>
                    </a:p>
                  </a:txBody>
                  <a:tcPr marT="38100" marB="38100" anchor="ctr" horzOverflow="overflow"/>
                </a:tc>
              </a:tr>
              <a:tr h="499308">
                <a:tc>
                  <a:txBody>
                    <a:bodyPr/>
                    <a:lstStyle/>
                    <a:p>
                      <a:pPr marL="0" marR="0" lvl="0" indent="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defRPr/>
                      </a:pPr>
                      <a:r>
                        <a:rPr kumimoji="1" lang="en-US" altLang="zh-TW" sz="1900" b="1" i="0" u="none" strike="noStrike" cap="none" normalizeH="0" baseline="0" dirty="0" smtClean="0">
                          <a:ln>
                            <a:noFill/>
                          </a:ln>
                          <a:solidFill>
                            <a:schemeClr val="tx1"/>
                          </a:solidFill>
                          <a:effectLst/>
                          <a:latin typeface="華康中圓體" pitchFamily="49" charset="-120"/>
                          <a:ea typeface="華康中圓體" pitchFamily="49" charset="-120"/>
                        </a:rPr>
                        <a:t>(</a:t>
                      </a:r>
                      <a:r>
                        <a:rPr kumimoji="1" lang="zh-TW" altLang="en-US" sz="1900" b="1" i="0" u="none" strike="noStrike" cap="none" normalizeH="0" baseline="0" dirty="0" smtClean="0">
                          <a:ln>
                            <a:noFill/>
                          </a:ln>
                          <a:solidFill>
                            <a:schemeClr val="tx1"/>
                          </a:solidFill>
                          <a:effectLst/>
                          <a:latin typeface="華康中圓體" pitchFamily="49" charset="-120"/>
                          <a:ea typeface="華康中圓體" pitchFamily="49" charset="-120"/>
                        </a:rPr>
                        <a:t>不含外加</a:t>
                      </a:r>
                      <a:r>
                        <a:rPr kumimoji="1" lang="en-US" altLang="zh-TW" sz="1900" b="1" i="0" u="none" strike="noStrike" cap="none" normalizeH="0" baseline="0" dirty="0" smtClean="0">
                          <a:ln>
                            <a:noFill/>
                          </a:ln>
                          <a:solidFill>
                            <a:schemeClr val="tx1"/>
                          </a:solidFill>
                          <a:effectLst/>
                          <a:latin typeface="華康中圓體" pitchFamily="49" charset="-120"/>
                          <a:ea typeface="華康中圓體" pitchFamily="49" charset="-120"/>
                        </a:rPr>
                        <a:t>)</a:t>
                      </a:r>
                      <a:endParaRPr kumimoji="1" lang="en-US" altLang="zh-TW" sz="2400" b="1" i="0" u="none" strike="noStrike" cap="none" normalizeH="0" baseline="0" dirty="0" smtClean="0">
                        <a:ln>
                          <a:noFill/>
                        </a:ln>
                        <a:solidFill>
                          <a:srgbClr val="FF0000"/>
                        </a:solidFill>
                        <a:effectLst/>
                        <a:latin typeface="華康中圓體" pitchFamily="49" charset="-120"/>
                        <a:ea typeface="華康中圓體" pitchFamily="49" charset="-120"/>
                      </a:endParaRPr>
                    </a:p>
                  </a:txBody>
                  <a:tcPr anchor="ctr" horzOverflow="overflow"/>
                </a:tc>
                <a:tc>
                  <a:txBody>
                    <a:bodyPr/>
                    <a:lstStyle/>
                    <a:p>
                      <a:pPr marL="0" marR="0" lvl="0" indent="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r>
                        <a:rPr kumimoji="1" lang="en-US" altLang="zh-TW" sz="2200" b="0" i="0" u="none" strike="noStrike" cap="none" normalizeH="0" baseline="0" dirty="0" smtClean="0">
                          <a:ln>
                            <a:noFill/>
                          </a:ln>
                          <a:solidFill>
                            <a:srgbClr val="002060"/>
                          </a:solidFill>
                          <a:effectLst/>
                          <a:latin typeface="華康中圓體" pitchFamily="49" charset="-120"/>
                          <a:ea typeface="華康中圓體" pitchFamily="49" charset="-120"/>
                        </a:rPr>
                        <a:t>103</a:t>
                      </a:r>
                      <a:r>
                        <a:rPr kumimoji="1" lang="zh-TW" altLang="en-US" sz="2200" b="0" i="0" u="none" strike="noStrike" cap="none" normalizeH="0" baseline="0" dirty="0" smtClean="0">
                          <a:ln>
                            <a:noFill/>
                          </a:ln>
                          <a:solidFill>
                            <a:srgbClr val="002060"/>
                          </a:solidFill>
                          <a:effectLst/>
                          <a:latin typeface="華康中圓體" pitchFamily="49" charset="-120"/>
                          <a:ea typeface="華康中圓體" pitchFamily="49" charset="-120"/>
                        </a:rPr>
                        <a:t>年</a:t>
                      </a:r>
                      <a:endParaRPr kumimoji="1" lang="en-US" altLang="zh-TW" sz="2200" b="0" i="0" u="none" strike="noStrike" cap="none" normalizeH="0" baseline="0" dirty="0" smtClean="0">
                        <a:ln>
                          <a:noFill/>
                        </a:ln>
                        <a:solidFill>
                          <a:srgbClr val="002060"/>
                        </a:solidFill>
                        <a:effectLst/>
                        <a:latin typeface="華康中圓體" pitchFamily="49" charset="-120"/>
                        <a:ea typeface="華康中圓體" pitchFamily="49" charset="-120"/>
                      </a:endParaRPr>
                    </a:p>
                  </a:txBody>
                  <a:tcPr anchor="ctr" horzOverflow="overflow"/>
                </a:tc>
                <a:tc>
                  <a:txBody>
                    <a:bodyPr/>
                    <a:lstStyle/>
                    <a:p>
                      <a:pPr marL="0" marR="0" lvl="0" indent="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r>
                        <a:rPr kumimoji="1" lang="en-US" altLang="zh-TW" sz="2200" b="0" u="none" strike="noStrike" cap="none" normalizeH="0" baseline="0" dirty="0" smtClean="0">
                          <a:ln>
                            <a:noFill/>
                          </a:ln>
                          <a:solidFill>
                            <a:srgbClr val="002060"/>
                          </a:solidFill>
                          <a:effectLst/>
                          <a:latin typeface="華康中圓體" pitchFamily="49" charset="-120"/>
                          <a:ea typeface="華康中圓體" pitchFamily="49" charset="-120"/>
                        </a:rPr>
                        <a:t>104</a:t>
                      </a:r>
                      <a:r>
                        <a:rPr kumimoji="1" lang="zh-TW" altLang="en-US" sz="2200" b="0" u="none" strike="noStrike" cap="none" normalizeH="0" baseline="0" dirty="0" smtClean="0">
                          <a:ln>
                            <a:noFill/>
                          </a:ln>
                          <a:solidFill>
                            <a:srgbClr val="002060"/>
                          </a:solidFill>
                          <a:effectLst/>
                          <a:latin typeface="華康中圓體" pitchFamily="49" charset="-120"/>
                          <a:ea typeface="華康中圓體" pitchFamily="49" charset="-120"/>
                        </a:rPr>
                        <a:t>年</a:t>
                      </a:r>
                      <a:endParaRPr kumimoji="1" lang="en-US" altLang="zh-TW" sz="2200" b="0" u="none" strike="noStrike" cap="none" normalizeH="0" baseline="0" dirty="0" smtClean="0">
                        <a:ln>
                          <a:noFill/>
                        </a:ln>
                        <a:solidFill>
                          <a:srgbClr val="002060"/>
                        </a:solidFill>
                        <a:effectLst/>
                        <a:latin typeface="華康中圓體" pitchFamily="49" charset="-120"/>
                        <a:ea typeface="華康中圓體" pitchFamily="49" charset="-120"/>
                      </a:endParaRPr>
                    </a:p>
                  </a:txBody>
                  <a:tcPr anchor="ctr" horzOverflow="overflow"/>
                </a:tc>
                <a:tc>
                  <a:txBody>
                    <a:bodyPr/>
                    <a:lstStyle/>
                    <a:p>
                      <a:pPr marL="0" marR="0" lvl="0" indent="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r>
                        <a:rPr kumimoji="1" lang="en-US" altLang="zh-TW" sz="2200" b="0" i="0" u="none" strike="noStrike" cap="none" normalizeH="0" baseline="0" dirty="0" smtClean="0">
                          <a:ln>
                            <a:noFill/>
                          </a:ln>
                          <a:solidFill>
                            <a:srgbClr val="002060"/>
                          </a:solidFill>
                          <a:effectLst/>
                          <a:latin typeface="華康中圓體" pitchFamily="49" charset="-120"/>
                          <a:ea typeface="華康中圓體" pitchFamily="49" charset="-120"/>
                        </a:rPr>
                        <a:t>103</a:t>
                      </a:r>
                      <a:r>
                        <a:rPr kumimoji="1" lang="zh-TW" altLang="en-US" sz="2200" b="0" i="0" u="none" strike="noStrike" cap="none" normalizeH="0" baseline="0" dirty="0" smtClean="0">
                          <a:ln>
                            <a:noFill/>
                          </a:ln>
                          <a:solidFill>
                            <a:srgbClr val="002060"/>
                          </a:solidFill>
                          <a:effectLst/>
                          <a:latin typeface="華康中圓體" pitchFamily="49" charset="-120"/>
                          <a:ea typeface="華康中圓體" pitchFamily="49" charset="-120"/>
                        </a:rPr>
                        <a:t>年</a:t>
                      </a:r>
                      <a:endParaRPr kumimoji="1" lang="en-US" altLang="zh-TW" sz="2200" b="0" i="0" u="none" strike="noStrike" cap="none" normalizeH="0" baseline="0" dirty="0" smtClean="0">
                        <a:ln>
                          <a:noFill/>
                        </a:ln>
                        <a:solidFill>
                          <a:srgbClr val="002060"/>
                        </a:solidFill>
                        <a:effectLst/>
                        <a:latin typeface="華康中圓體" pitchFamily="49" charset="-120"/>
                        <a:ea typeface="華康中圓體" pitchFamily="49" charset="-120"/>
                      </a:endParaRPr>
                    </a:p>
                  </a:txBody>
                  <a:tcPr anchor="ctr" horzOverflow="overflow"/>
                </a:tc>
                <a:tc>
                  <a:txBody>
                    <a:bodyPr/>
                    <a:lstStyle/>
                    <a:p>
                      <a:pPr marL="0" marR="0" lvl="0" indent="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r>
                        <a:rPr kumimoji="1" lang="en-US" altLang="zh-TW" sz="2200" b="0" u="none" strike="noStrike" cap="none" normalizeH="0" baseline="0" dirty="0" smtClean="0">
                          <a:ln>
                            <a:noFill/>
                          </a:ln>
                          <a:solidFill>
                            <a:srgbClr val="002060"/>
                          </a:solidFill>
                          <a:effectLst/>
                          <a:latin typeface="華康中圓體" pitchFamily="49" charset="-120"/>
                          <a:ea typeface="華康中圓體" pitchFamily="49" charset="-120"/>
                        </a:rPr>
                        <a:t>104</a:t>
                      </a:r>
                      <a:r>
                        <a:rPr kumimoji="1" lang="zh-TW" altLang="en-US" sz="2200" b="0" u="none" strike="noStrike" cap="none" normalizeH="0" baseline="0" dirty="0" smtClean="0">
                          <a:ln>
                            <a:noFill/>
                          </a:ln>
                          <a:solidFill>
                            <a:srgbClr val="002060"/>
                          </a:solidFill>
                          <a:effectLst/>
                          <a:latin typeface="華康中圓體" pitchFamily="49" charset="-120"/>
                          <a:ea typeface="華康中圓體" pitchFamily="49" charset="-120"/>
                        </a:rPr>
                        <a:t>年</a:t>
                      </a:r>
                      <a:endParaRPr kumimoji="1" lang="en-US" altLang="zh-TW" sz="2200" b="0" u="none" strike="noStrike" cap="none" normalizeH="0" baseline="0" dirty="0" smtClean="0">
                        <a:ln>
                          <a:noFill/>
                        </a:ln>
                        <a:solidFill>
                          <a:srgbClr val="002060"/>
                        </a:solidFill>
                        <a:effectLst/>
                        <a:latin typeface="華康中圓體" pitchFamily="49" charset="-120"/>
                        <a:ea typeface="華康中圓體" pitchFamily="49" charset="-120"/>
                      </a:endParaRPr>
                    </a:p>
                  </a:txBody>
                  <a:tcPr anchor="ctr" horzOverflow="overflow"/>
                </a:tc>
                <a:tc>
                  <a:txBody>
                    <a:bodyPr/>
                    <a:lstStyle/>
                    <a:p>
                      <a:pPr marL="0" marR="0" lvl="0" indent="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r>
                        <a:rPr kumimoji="1" lang="en-US" altLang="zh-TW" sz="2200" b="0" i="0" u="none" strike="noStrike" cap="none" normalizeH="0" baseline="0" dirty="0" smtClean="0">
                          <a:ln>
                            <a:noFill/>
                          </a:ln>
                          <a:solidFill>
                            <a:srgbClr val="002060"/>
                          </a:solidFill>
                          <a:effectLst/>
                          <a:latin typeface="華康中圓體" pitchFamily="49" charset="-120"/>
                          <a:ea typeface="華康中圓體" pitchFamily="49" charset="-120"/>
                        </a:rPr>
                        <a:t>103</a:t>
                      </a:r>
                      <a:r>
                        <a:rPr kumimoji="1" lang="zh-TW" altLang="en-US" sz="2200" b="0" i="0" u="none" strike="noStrike" cap="none" normalizeH="0" baseline="0" dirty="0" smtClean="0">
                          <a:ln>
                            <a:noFill/>
                          </a:ln>
                          <a:solidFill>
                            <a:srgbClr val="002060"/>
                          </a:solidFill>
                          <a:effectLst/>
                          <a:latin typeface="華康中圓體" pitchFamily="49" charset="-120"/>
                          <a:ea typeface="華康中圓體" pitchFamily="49" charset="-120"/>
                        </a:rPr>
                        <a:t>年</a:t>
                      </a:r>
                      <a:endParaRPr kumimoji="1" lang="en-US" altLang="zh-TW" sz="2200" b="0" i="0" u="none" strike="noStrike" cap="none" normalizeH="0" baseline="0" dirty="0" smtClean="0">
                        <a:ln>
                          <a:noFill/>
                        </a:ln>
                        <a:solidFill>
                          <a:srgbClr val="002060"/>
                        </a:solidFill>
                        <a:effectLst/>
                        <a:latin typeface="華康中圓體" pitchFamily="49" charset="-120"/>
                        <a:ea typeface="華康中圓體" pitchFamily="49" charset="-120"/>
                      </a:endParaRPr>
                    </a:p>
                  </a:txBody>
                  <a:tcPr anchor="ctr" horzOverflow="overflow"/>
                </a:tc>
                <a:tc>
                  <a:txBody>
                    <a:bodyPr/>
                    <a:lstStyle/>
                    <a:p>
                      <a:pPr marL="0" marR="0" lvl="0" indent="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r>
                        <a:rPr kumimoji="1" lang="en-US" altLang="zh-TW" sz="2200" b="0" u="none" strike="noStrike" cap="none" normalizeH="0" baseline="0" dirty="0" smtClean="0">
                          <a:ln>
                            <a:noFill/>
                          </a:ln>
                          <a:solidFill>
                            <a:srgbClr val="002060"/>
                          </a:solidFill>
                          <a:effectLst/>
                          <a:latin typeface="華康中圓體" pitchFamily="49" charset="-120"/>
                          <a:ea typeface="華康中圓體" pitchFamily="49" charset="-120"/>
                        </a:rPr>
                        <a:t>104</a:t>
                      </a:r>
                      <a:r>
                        <a:rPr kumimoji="1" lang="zh-TW" altLang="en-US" sz="2200" b="0" u="none" strike="noStrike" cap="none" normalizeH="0" baseline="0" dirty="0" smtClean="0">
                          <a:ln>
                            <a:noFill/>
                          </a:ln>
                          <a:solidFill>
                            <a:srgbClr val="002060"/>
                          </a:solidFill>
                          <a:effectLst/>
                          <a:latin typeface="華康中圓體" pitchFamily="49" charset="-120"/>
                          <a:ea typeface="華康中圓體" pitchFamily="49" charset="-120"/>
                        </a:rPr>
                        <a:t>年</a:t>
                      </a:r>
                      <a:endParaRPr kumimoji="1" lang="en-US" altLang="zh-TW" sz="2200" b="0" u="none" strike="noStrike" cap="none" normalizeH="0" baseline="0" dirty="0" smtClean="0">
                        <a:ln>
                          <a:noFill/>
                        </a:ln>
                        <a:solidFill>
                          <a:srgbClr val="002060"/>
                        </a:solidFill>
                        <a:effectLst/>
                        <a:latin typeface="華康中圓體" pitchFamily="49" charset="-120"/>
                        <a:ea typeface="華康中圓體" pitchFamily="49" charset="-120"/>
                      </a:endParaRPr>
                    </a:p>
                  </a:txBody>
                  <a:tcPr anchor="ctr" horzOverflow="overflow"/>
                </a:tc>
              </a:tr>
              <a:tr h="889571">
                <a:tc>
                  <a:txBody>
                    <a:bodyPr/>
                    <a:lstStyle/>
                    <a:p>
                      <a:pPr marL="0" marR="0" lvl="0" indent="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r>
                        <a:rPr kumimoji="1" lang="zh-TW" altLang="en-US" sz="2400" b="1" i="0" u="none" strike="noStrike" cap="none" normalizeH="0" baseline="0" dirty="0" smtClean="0">
                          <a:ln>
                            <a:noFill/>
                          </a:ln>
                          <a:solidFill>
                            <a:srgbClr val="FF0000"/>
                          </a:solidFill>
                          <a:effectLst/>
                          <a:latin typeface="華康中圓體" pitchFamily="49" charset="-120"/>
                          <a:ea typeface="華康中圓體" pitchFamily="49" charset="-120"/>
                        </a:rPr>
                        <a:t>臺灣</a:t>
                      </a:r>
                      <a:endParaRPr kumimoji="1" lang="en-US" altLang="zh-TW" sz="2400" b="1" i="0" u="none" strike="noStrike" cap="none" normalizeH="0" baseline="0" dirty="0" smtClean="0">
                        <a:ln>
                          <a:noFill/>
                        </a:ln>
                        <a:solidFill>
                          <a:srgbClr val="FF0000"/>
                        </a:solidFill>
                        <a:effectLst/>
                        <a:latin typeface="華康中圓體" pitchFamily="49" charset="-120"/>
                        <a:ea typeface="華康中圓體" pitchFamily="49" charset="-120"/>
                      </a:endParaRPr>
                    </a:p>
                    <a:p>
                      <a:pPr marL="0" marR="0" lvl="0" indent="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r>
                        <a:rPr kumimoji="1" lang="zh-TW" altLang="en-US" sz="2400" b="1" i="0" u="none" strike="noStrike" cap="none" normalizeH="0" baseline="0" dirty="0" smtClean="0">
                          <a:ln>
                            <a:noFill/>
                          </a:ln>
                          <a:solidFill>
                            <a:srgbClr val="FF0000"/>
                          </a:solidFill>
                          <a:effectLst/>
                          <a:latin typeface="華康中圓體" pitchFamily="49" charset="-120"/>
                          <a:ea typeface="華康中圓體" pitchFamily="49" charset="-120"/>
                        </a:rPr>
                        <a:t>大學</a:t>
                      </a:r>
                      <a:endParaRPr kumimoji="1" lang="en-US" altLang="zh-TW" sz="2400" b="1" i="0" u="none" strike="noStrike" cap="none" normalizeH="0" baseline="0" dirty="0" smtClean="0">
                        <a:ln>
                          <a:noFill/>
                        </a:ln>
                        <a:solidFill>
                          <a:srgbClr val="FF0000"/>
                        </a:solidFill>
                        <a:effectLst/>
                        <a:latin typeface="華康中圓體" pitchFamily="49" charset="-120"/>
                        <a:ea typeface="華康中圓體" pitchFamily="49" charset="-120"/>
                      </a:endParaRPr>
                    </a:p>
                  </a:txBody>
                  <a:tcPr anchor="ctr" horzOverflow="overflow"/>
                </a:tc>
                <a:tc>
                  <a:txBody>
                    <a:bodyPr/>
                    <a:lstStyle/>
                    <a:p>
                      <a:pPr marL="0" marR="0" lvl="0" indent="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r>
                        <a:rPr kumimoji="1" lang="en-US" altLang="zh-TW" sz="2400" u="none" strike="noStrike" cap="none" normalizeH="0" baseline="0" dirty="0" smtClean="0">
                          <a:ln>
                            <a:noFill/>
                          </a:ln>
                          <a:effectLst/>
                          <a:latin typeface="華康中圓體" pitchFamily="49" charset="-120"/>
                          <a:ea typeface="華康中圓體" pitchFamily="49" charset="-120"/>
                        </a:rPr>
                        <a:t>333</a:t>
                      </a:r>
                      <a:r>
                        <a:rPr kumimoji="1" lang="zh-TW" altLang="en-US" sz="2400" u="none" strike="noStrike" cap="none" normalizeH="0" baseline="0" dirty="0" smtClean="0">
                          <a:ln>
                            <a:noFill/>
                          </a:ln>
                          <a:effectLst/>
                          <a:latin typeface="華康中圓體" pitchFamily="49" charset="-120"/>
                          <a:ea typeface="華康中圓體" pitchFamily="49" charset="-120"/>
                        </a:rPr>
                        <a:t>人</a:t>
                      </a:r>
                      <a:endParaRPr kumimoji="1" lang="en-US" altLang="zh-TW" sz="2400" u="none" strike="noStrike" cap="none" normalizeH="0" baseline="0" dirty="0" smtClean="0">
                        <a:ln>
                          <a:noFill/>
                        </a:ln>
                        <a:effectLst/>
                        <a:latin typeface="華康中圓體" pitchFamily="49" charset="-120"/>
                        <a:ea typeface="華康中圓體" pitchFamily="49" charset="-120"/>
                      </a:endParaRPr>
                    </a:p>
                    <a:p>
                      <a:pPr marL="0" marR="0" lvl="0" indent="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r>
                        <a:rPr kumimoji="1" lang="en-US" altLang="zh-TW" sz="2400" u="none" strike="noStrike" cap="none" normalizeH="0" baseline="0" dirty="0" smtClean="0">
                          <a:ln>
                            <a:noFill/>
                          </a:ln>
                          <a:effectLst/>
                          <a:latin typeface="華康中圓體" pitchFamily="49" charset="-120"/>
                          <a:ea typeface="華康中圓體" pitchFamily="49" charset="-120"/>
                        </a:rPr>
                        <a:t>9.6%</a:t>
                      </a:r>
                      <a:endParaRPr kumimoji="1" lang="en-US" altLang="zh-TW" sz="2400" b="1" i="0" u="none" strike="noStrike" cap="none" normalizeH="0" baseline="0" dirty="0" smtClean="0">
                        <a:ln>
                          <a:noFill/>
                        </a:ln>
                        <a:solidFill>
                          <a:srgbClr val="FF0000"/>
                        </a:solidFill>
                        <a:effectLst/>
                        <a:latin typeface="華康中圓體" pitchFamily="49" charset="-120"/>
                        <a:ea typeface="華康中圓體" pitchFamily="49" charset="-120"/>
                      </a:endParaRPr>
                    </a:p>
                  </a:txBody>
                  <a:tcPr anchor="ctr" horzOverflow="overflow"/>
                </a:tc>
                <a:tc>
                  <a:txBody>
                    <a:bodyPr/>
                    <a:lstStyle/>
                    <a:p>
                      <a:pPr marL="0" marR="0" lvl="0" indent="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r>
                        <a:rPr kumimoji="1" lang="en-US" altLang="zh-TW" sz="2400" u="none" strike="noStrike" cap="none" normalizeH="0" baseline="0" dirty="0" smtClean="0">
                          <a:ln>
                            <a:noFill/>
                          </a:ln>
                          <a:effectLst/>
                          <a:latin typeface="華康中圓體" pitchFamily="49" charset="-120"/>
                          <a:ea typeface="華康中圓體" pitchFamily="49" charset="-120"/>
                        </a:rPr>
                        <a:t>333</a:t>
                      </a:r>
                      <a:r>
                        <a:rPr kumimoji="1" lang="zh-TW" altLang="en-US" sz="2400" u="none" strike="noStrike" cap="none" normalizeH="0" baseline="0" dirty="0" smtClean="0">
                          <a:ln>
                            <a:noFill/>
                          </a:ln>
                          <a:effectLst/>
                          <a:latin typeface="華康中圓體" pitchFamily="49" charset="-120"/>
                          <a:ea typeface="華康中圓體" pitchFamily="49" charset="-120"/>
                        </a:rPr>
                        <a:t>人</a:t>
                      </a:r>
                      <a:endParaRPr kumimoji="1" lang="en-US" altLang="zh-TW" sz="2400" u="none" strike="noStrike" cap="none" normalizeH="0" baseline="0" dirty="0" smtClean="0">
                        <a:ln>
                          <a:noFill/>
                        </a:ln>
                        <a:effectLst/>
                        <a:latin typeface="華康中圓體" pitchFamily="49" charset="-120"/>
                        <a:ea typeface="華康中圓體" pitchFamily="49" charset="-120"/>
                      </a:endParaRPr>
                    </a:p>
                    <a:p>
                      <a:pPr marL="0" marR="0" lvl="0" indent="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defRPr/>
                      </a:pPr>
                      <a:r>
                        <a:rPr kumimoji="1" lang="en-US" altLang="zh-TW" sz="2400" u="none" strike="noStrike" cap="none" normalizeH="0" baseline="0" dirty="0" smtClean="0">
                          <a:ln>
                            <a:noFill/>
                          </a:ln>
                          <a:effectLst/>
                          <a:latin typeface="華康中圓體" pitchFamily="49" charset="-120"/>
                          <a:ea typeface="華康中圓體" pitchFamily="49" charset="-120"/>
                        </a:rPr>
                        <a:t>9.6%</a:t>
                      </a:r>
                      <a:endParaRPr kumimoji="1" lang="en-US" altLang="zh-TW" sz="2400" b="1" i="0" u="none" strike="noStrike" cap="none" normalizeH="0" baseline="0" dirty="0" smtClean="0">
                        <a:ln>
                          <a:noFill/>
                        </a:ln>
                        <a:solidFill>
                          <a:srgbClr val="FF0000"/>
                        </a:solidFill>
                        <a:effectLst/>
                        <a:latin typeface="華康中圓體" pitchFamily="49" charset="-120"/>
                        <a:ea typeface="華康中圓體" pitchFamily="49" charset="-120"/>
                      </a:endParaRPr>
                    </a:p>
                  </a:txBody>
                  <a:tcPr anchor="ctr" horzOverflow="overflow"/>
                </a:tc>
                <a:tc>
                  <a:txBody>
                    <a:bodyPr/>
                    <a:lstStyle/>
                    <a:p>
                      <a:pPr marL="0" marR="0" lvl="0" indent="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defRPr/>
                      </a:pPr>
                      <a:r>
                        <a:rPr kumimoji="1" lang="en-US" altLang="zh-TW" sz="2400" u="none" strike="noStrike" cap="none" normalizeH="0" baseline="0" dirty="0" smtClean="0">
                          <a:ln>
                            <a:noFill/>
                          </a:ln>
                          <a:effectLst/>
                          <a:latin typeface="華康中圓體" pitchFamily="49" charset="-120"/>
                          <a:ea typeface="華康中圓體" pitchFamily="49" charset="-120"/>
                        </a:rPr>
                        <a:t>1527</a:t>
                      </a:r>
                      <a:r>
                        <a:rPr kumimoji="1" lang="zh-TW" altLang="en-US" sz="2400" u="none" strike="noStrike" cap="none" normalizeH="0" baseline="0" dirty="0" smtClean="0">
                          <a:ln>
                            <a:noFill/>
                          </a:ln>
                          <a:effectLst/>
                          <a:latin typeface="華康中圓體" pitchFamily="49" charset="-120"/>
                          <a:ea typeface="華康中圓體" pitchFamily="49" charset="-120"/>
                        </a:rPr>
                        <a:t>人</a:t>
                      </a:r>
                      <a:endParaRPr kumimoji="1" lang="en-US" altLang="zh-TW" sz="2400" u="none" strike="noStrike" cap="none" normalizeH="0" baseline="0" dirty="0" smtClean="0">
                        <a:ln>
                          <a:noFill/>
                        </a:ln>
                        <a:effectLst/>
                        <a:latin typeface="華康中圓體" pitchFamily="49" charset="-120"/>
                        <a:ea typeface="華康中圓體" pitchFamily="49" charset="-120"/>
                      </a:endParaRPr>
                    </a:p>
                    <a:p>
                      <a:pPr marL="0" marR="0" lvl="0" indent="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r>
                        <a:rPr kumimoji="1" lang="en-US" altLang="zh-TW" sz="2400" u="none" strike="noStrike" cap="none" normalizeH="0" baseline="0" dirty="0" smtClean="0">
                          <a:ln>
                            <a:noFill/>
                          </a:ln>
                          <a:effectLst/>
                          <a:latin typeface="華康中圓體" pitchFamily="49" charset="-120"/>
                          <a:ea typeface="華康中圓體" pitchFamily="49" charset="-120"/>
                        </a:rPr>
                        <a:t>44%</a:t>
                      </a:r>
                      <a:endParaRPr kumimoji="1" lang="en-US" altLang="zh-TW" sz="2400" b="1" i="0" u="none" strike="noStrike" cap="none" normalizeH="0" baseline="0" dirty="0" smtClean="0">
                        <a:ln>
                          <a:noFill/>
                        </a:ln>
                        <a:solidFill>
                          <a:srgbClr val="FF0000"/>
                        </a:solidFill>
                        <a:effectLst/>
                        <a:latin typeface="華康中圓體" pitchFamily="49" charset="-120"/>
                        <a:ea typeface="華康中圓體" pitchFamily="49" charset="-120"/>
                      </a:endParaRPr>
                    </a:p>
                  </a:txBody>
                  <a:tcPr anchor="ctr" horzOverflow="overflow"/>
                </a:tc>
                <a:tc>
                  <a:txBody>
                    <a:bodyPr/>
                    <a:lstStyle/>
                    <a:p>
                      <a:pPr marL="0" marR="0" lvl="0" indent="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r>
                        <a:rPr lang="en-US" altLang="zh-TW" sz="2400" b="1" i="0" u="none" strike="noStrike" dirty="0" smtClean="0">
                          <a:solidFill>
                            <a:srgbClr val="FF0000"/>
                          </a:solidFill>
                          <a:effectLst/>
                          <a:latin typeface="微軟正黑體" panose="020B0604030504040204" pitchFamily="34" charset="-120"/>
                          <a:ea typeface="微軟正黑體" panose="020B0604030504040204" pitchFamily="34" charset="-120"/>
                        </a:rPr>
                        <a:t>1551</a:t>
                      </a:r>
                      <a:r>
                        <a:rPr kumimoji="1" lang="zh-TW" altLang="en-US" sz="2400" b="1" u="none" strike="noStrike" cap="none" normalizeH="0" baseline="0" dirty="0" smtClean="0">
                          <a:ln>
                            <a:noFill/>
                          </a:ln>
                          <a:solidFill>
                            <a:srgbClr val="FF0000"/>
                          </a:solidFill>
                          <a:effectLst/>
                          <a:latin typeface="華康中圓體" pitchFamily="49" charset="-120"/>
                          <a:ea typeface="華康中圓體" pitchFamily="49" charset="-120"/>
                        </a:rPr>
                        <a:t>人</a:t>
                      </a:r>
                      <a:endParaRPr kumimoji="1" lang="en-US" altLang="zh-TW" sz="2400" b="1" u="none" strike="noStrike" cap="none" normalizeH="0" baseline="0" dirty="0" smtClean="0">
                        <a:ln>
                          <a:noFill/>
                        </a:ln>
                        <a:solidFill>
                          <a:srgbClr val="FF0000"/>
                        </a:solidFill>
                        <a:effectLst/>
                        <a:latin typeface="華康中圓體" pitchFamily="49" charset="-120"/>
                        <a:ea typeface="華康中圓體" pitchFamily="49" charset="-120"/>
                      </a:endParaRPr>
                    </a:p>
                    <a:p>
                      <a:pPr marL="0" marR="0" lvl="0" indent="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r>
                        <a:rPr kumimoji="1" lang="en-US" altLang="zh-TW" sz="2400" b="1" u="none" strike="noStrike" cap="none" normalizeH="0" baseline="0" dirty="0" smtClean="0">
                          <a:ln>
                            <a:noFill/>
                          </a:ln>
                          <a:solidFill>
                            <a:srgbClr val="FF0000"/>
                          </a:solidFill>
                          <a:effectLst/>
                          <a:latin typeface="華康中圓體" pitchFamily="49" charset="-120"/>
                          <a:ea typeface="華康中圓體" pitchFamily="49" charset="-120"/>
                        </a:rPr>
                        <a:t>45%</a:t>
                      </a:r>
                    </a:p>
                  </a:txBody>
                  <a:tcPr anchor="ctr" horzOverflow="overflow"/>
                </a:tc>
                <a:tc>
                  <a:txBody>
                    <a:bodyPr/>
                    <a:lstStyle/>
                    <a:p>
                      <a:pPr marL="0" marR="0" lvl="0" indent="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r>
                        <a:rPr kumimoji="1" lang="en-US" altLang="zh-TW" sz="2400" u="none" strike="noStrike" cap="none" normalizeH="0" baseline="0" dirty="0" smtClean="0">
                          <a:ln>
                            <a:noFill/>
                          </a:ln>
                          <a:effectLst/>
                          <a:latin typeface="華康中圓體" pitchFamily="49" charset="-120"/>
                          <a:ea typeface="華康中圓體" pitchFamily="49" charset="-120"/>
                        </a:rPr>
                        <a:t>1608</a:t>
                      </a:r>
                      <a:r>
                        <a:rPr kumimoji="1" lang="zh-TW" altLang="en-US" sz="2400" u="none" strike="noStrike" cap="none" normalizeH="0" baseline="0" dirty="0" smtClean="0">
                          <a:ln>
                            <a:noFill/>
                          </a:ln>
                          <a:effectLst/>
                          <a:latin typeface="華康中圓體" pitchFamily="49" charset="-120"/>
                          <a:ea typeface="華康中圓體" pitchFamily="49" charset="-120"/>
                        </a:rPr>
                        <a:t>人</a:t>
                      </a:r>
                      <a:endParaRPr kumimoji="1" lang="en-US" altLang="zh-TW" sz="2400" u="none" strike="noStrike" cap="none" normalizeH="0" baseline="0" dirty="0" smtClean="0">
                        <a:ln>
                          <a:noFill/>
                        </a:ln>
                        <a:effectLst/>
                        <a:latin typeface="華康中圓體" pitchFamily="49" charset="-120"/>
                        <a:ea typeface="華康中圓體" pitchFamily="49" charset="-120"/>
                      </a:endParaRPr>
                    </a:p>
                    <a:p>
                      <a:pPr marL="0" marR="0" lvl="0" indent="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r>
                        <a:rPr kumimoji="1" lang="en-US" altLang="zh-TW" sz="2400" u="none" strike="noStrike" cap="none" normalizeH="0" baseline="0" dirty="0" smtClean="0">
                          <a:ln>
                            <a:noFill/>
                          </a:ln>
                          <a:effectLst/>
                          <a:latin typeface="華康中圓體" pitchFamily="49" charset="-120"/>
                          <a:ea typeface="華康中圓體" pitchFamily="49" charset="-120"/>
                        </a:rPr>
                        <a:t>46.4%</a:t>
                      </a:r>
                      <a:endParaRPr kumimoji="1" lang="en-US" altLang="zh-TW" sz="2400" b="1" i="0" u="none" strike="noStrike" cap="none" normalizeH="0" baseline="0" dirty="0" smtClean="0">
                        <a:ln>
                          <a:noFill/>
                        </a:ln>
                        <a:solidFill>
                          <a:srgbClr val="0000FF"/>
                        </a:solidFill>
                        <a:effectLst/>
                        <a:latin typeface="華康中圓體" pitchFamily="49" charset="-120"/>
                        <a:ea typeface="華康中圓體" pitchFamily="49" charset="-120"/>
                      </a:endParaRPr>
                    </a:p>
                  </a:txBody>
                  <a:tcPr anchor="ctr" horzOverflow="overflow"/>
                </a:tc>
                <a:tc>
                  <a:txBody>
                    <a:bodyPr/>
                    <a:lstStyle/>
                    <a:p>
                      <a:pPr marL="0" marR="0" lvl="0" indent="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r>
                        <a:rPr kumimoji="1" lang="en-US" altLang="zh-TW" sz="2400" b="1" i="0" u="none" strike="noStrike" cap="none" normalizeH="0" baseline="0" dirty="0" smtClean="0">
                          <a:ln>
                            <a:noFill/>
                          </a:ln>
                          <a:solidFill>
                            <a:srgbClr val="0000FF"/>
                          </a:solidFill>
                          <a:effectLst/>
                          <a:latin typeface="華康中圓體" pitchFamily="49" charset="-120"/>
                          <a:ea typeface="華康中圓體" pitchFamily="49" charset="-120"/>
                        </a:rPr>
                        <a:t>1583</a:t>
                      </a:r>
                      <a:r>
                        <a:rPr kumimoji="1" lang="zh-TW" altLang="en-US" sz="2400" b="1" i="0" u="none" strike="noStrike" cap="none" normalizeH="0" baseline="0" dirty="0" smtClean="0">
                          <a:ln>
                            <a:noFill/>
                          </a:ln>
                          <a:solidFill>
                            <a:srgbClr val="0000FF"/>
                          </a:solidFill>
                          <a:effectLst/>
                          <a:latin typeface="華康中圓體" pitchFamily="49" charset="-120"/>
                          <a:ea typeface="華康中圓體" pitchFamily="49" charset="-120"/>
                        </a:rPr>
                        <a:t>人</a:t>
                      </a:r>
                      <a:endParaRPr kumimoji="1" lang="en-US" altLang="zh-TW" sz="2400" b="1" i="0" u="none" strike="noStrike" cap="none" normalizeH="0" baseline="0" dirty="0" smtClean="0">
                        <a:ln>
                          <a:noFill/>
                        </a:ln>
                        <a:solidFill>
                          <a:srgbClr val="0000FF"/>
                        </a:solidFill>
                        <a:effectLst/>
                        <a:latin typeface="華康中圓體" pitchFamily="49" charset="-120"/>
                        <a:ea typeface="華康中圓體" pitchFamily="49" charset="-120"/>
                      </a:endParaRPr>
                    </a:p>
                    <a:p>
                      <a:pPr marL="0" marR="0" lvl="0" indent="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r>
                        <a:rPr kumimoji="1" lang="en-US" altLang="zh-TW" sz="2400" b="1" i="0" u="none" strike="noStrike" cap="none" normalizeH="0" baseline="0" dirty="0" smtClean="0">
                          <a:ln>
                            <a:noFill/>
                          </a:ln>
                          <a:solidFill>
                            <a:srgbClr val="0000FF"/>
                          </a:solidFill>
                          <a:effectLst/>
                          <a:latin typeface="華康中圓體" pitchFamily="49" charset="-120"/>
                          <a:ea typeface="華康中圓體" pitchFamily="49" charset="-120"/>
                        </a:rPr>
                        <a:t>45.5%</a:t>
                      </a:r>
                    </a:p>
                  </a:txBody>
                  <a:tcPr anchor="ctr" horzOverflow="overflow"/>
                </a:tc>
              </a:tr>
              <a:tr h="889571">
                <a:tc>
                  <a:txBody>
                    <a:bodyPr/>
                    <a:lstStyle/>
                    <a:p>
                      <a:pPr marL="0" marR="0" lvl="0" indent="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r>
                        <a:rPr kumimoji="1" lang="zh-TW" altLang="en-US" sz="2400" b="1" i="0" u="none" strike="noStrike" cap="none" normalizeH="0" baseline="0" dirty="0" smtClean="0">
                          <a:ln>
                            <a:noFill/>
                          </a:ln>
                          <a:solidFill>
                            <a:srgbClr val="FF0000"/>
                          </a:solidFill>
                          <a:effectLst/>
                          <a:latin typeface="華康中圓體" pitchFamily="49" charset="-120"/>
                          <a:ea typeface="華康中圓體" pitchFamily="49" charset="-120"/>
                        </a:rPr>
                        <a:t>清華</a:t>
                      </a:r>
                      <a:endParaRPr kumimoji="1" lang="en-US" altLang="zh-TW" sz="2400" b="1" i="0" u="none" strike="noStrike" cap="none" normalizeH="0" baseline="0" dirty="0" smtClean="0">
                        <a:ln>
                          <a:noFill/>
                        </a:ln>
                        <a:solidFill>
                          <a:srgbClr val="FF0000"/>
                        </a:solidFill>
                        <a:effectLst/>
                        <a:latin typeface="華康中圓體" pitchFamily="49" charset="-120"/>
                        <a:ea typeface="華康中圓體" pitchFamily="49" charset="-120"/>
                      </a:endParaRPr>
                    </a:p>
                    <a:p>
                      <a:pPr marL="0" marR="0" lvl="0" indent="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r>
                        <a:rPr kumimoji="1" lang="zh-TW" altLang="en-US" sz="2400" b="1" i="0" u="none" strike="noStrike" cap="none" normalizeH="0" baseline="0" dirty="0" smtClean="0">
                          <a:ln>
                            <a:noFill/>
                          </a:ln>
                          <a:solidFill>
                            <a:srgbClr val="FF0000"/>
                          </a:solidFill>
                          <a:effectLst/>
                          <a:latin typeface="華康中圓體" pitchFamily="49" charset="-120"/>
                          <a:ea typeface="華康中圓體" pitchFamily="49" charset="-120"/>
                        </a:rPr>
                        <a:t>大學</a:t>
                      </a:r>
                      <a:endParaRPr kumimoji="1" lang="en-US" altLang="zh-TW" sz="2400" b="1" i="0" u="none" strike="noStrike" cap="none" normalizeH="0" baseline="0" dirty="0" smtClean="0">
                        <a:ln>
                          <a:noFill/>
                        </a:ln>
                        <a:solidFill>
                          <a:srgbClr val="FF0000"/>
                        </a:solidFill>
                        <a:effectLst/>
                        <a:latin typeface="華康中圓體" pitchFamily="49" charset="-120"/>
                        <a:ea typeface="華康中圓體" pitchFamily="49" charset="-120"/>
                      </a:endParaRPr>
                    </a:p>
                  </a:txBody>
                  <a:tcPr anchor="ctr" horzOverflow="overflow">
                    <a:solidFill>
                      <a:schemeClr val="accent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r>
                        <a:rPr kumimoji="1" lang="en-US" altLang="zh-TW" sz="2400" u="none" strike="noStrike" cap="none" normalizeH="0" baseline="0" dirty="0" smtClean="0">
                          <a:ln>
                            <a:noFill/>
                          </a:ln>
                          <a:effectLst/>
                          <a:latin typeface="華康中圓體" pitchFamily="49" charset="-120"/>
                          <a:ea typeface="華康中圓體" pitchFamily="49" charset="-120"/>
                        </a:rPr>
                        <a:t>226</a:t>
                      </a:r>
                      <a:r>
                        <a:rPr kumimoji="1" lang="zh-TW" altLang="en-US" sz="2400" u="none" strike="noStrike" cap="none" normalizeH="0" baseline="0" dirty="0" smtClean="0">
                          <a:ln>
                            <a:noFill/>
                          </a:ln>
                          <a:effectLst/>
                          <a:latin typeface="華康中圓體" pitchFamily="49" charset="-120"/>
                          <a:ea typeface="華康中圓體" pitchFamily="49" charset="-120"/>
                        </a:rPr>
                        <a:t>人</a:t>
                      </a:r>
                      <a:endParaRPr kumimoji="1" lang="en-US" altLang="zh-TW" sz="2400" u="none" strike="noStrike" cap="none" normalizeH="0" baseline="0" dirty="0" smtClean="0">
                        <a:ln>
                          <a:noFill/>
                        </a:ln>
                        <a:effectLst/>
                        <a:latin typeface="華康中圓體" pitchFamily="49" charset="-120"/>
                        <a:ea typeface="華康中圓體" pitchFamily="49" charset="-120"/>
                      </a:endParaRPr>
                    </a:p>
                    <a:p>
                      <a:pPr marL="0" marR="0" lvl="0" indent="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r>
                        <a:rPr kumimoji="1" lang="en-US" altLang="zh-TW" sz="2400" u="none" strike="noStrike" cap="none" normalizeH="0" baseline="0" dirty="0" smtClean="0">
                          <a:ln>
                            <a:noFill/>
                          </a:ln>
                          <a:effectLst/>
                          <a:latin typeface="華康中圓體" pitchFamily="49" charset="-120"/>
                          <a:ea typeface="華康中圓體" pitchFamily="49" charset="-120"/>
                        </a:rPr>
                        <a:t>14.8%</a:t>
                      </a:r>
                      <a:endParaRPr kumimoji="1" lang="en-US" altLang="zh-TW" sz="2400" b="1" i="0" u="none" strike="noStrike" cap="none" normalizeH="0" baseline="0" dirty="0" smtClean="0">
                        <a:ln>
                          <a:noFill/>
                        </a:ln>
                        <a:solidFill>
                          <a:srgbClr val="FF0000"/>
                        </a:solidFill>
                        <a:effectLst/>
                        <a:latin typeface="華康中圓體" pitchFamily="49" charset="-120"/>
                        <a:ea typeface="華康中圓體" pitchFamily="49" charset="-120"/>
                      </a:endParaRPr>
                    </a:p>
                  </a:txBody>
                  <a:tcPr anchor="ctr" horzOverflow="overflow">
                    <a:solidFill>
                      <a:schemeClr val="accent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r>
                        <a:rPr kumimoji="1" lang="en-US" altLang="zh-TW" sz="2400" b="1" i="0" u="none" strike="noStrike" cap="none" normalizeH="0" baseline="0" dirty="0" smtClean="0">
                          <a:ln>
                            <a:noFill/>
                          </a:ln>
                          <a:solidFill>
                            <a:srgbClr val="FF0000"/>
                          </a:solidFill>
                          <a:effectLst/>
                          <a:latin typeface="華康中圓體" pitchFamily="49" charset="-120"/>
                          <a:ea typeface="華康中圓體" pitchFamily="49" charset="-120"/>
                        </a:rPr>
                        <a:t>238</a:t>
                      </a:r>
                      <a:r>
                        <a:rPr kumimoji="1" lang="zh-TW" altLang="en-US" sz="2400" b="1" i="0" u="none" strike="noStrike" cap="none" normalizeH="0" baseline="0" dirty="0" smtClean="0">
                          <a:ln>
                            <a:noFill/>
                          </a:ln>
                          <a:solidFill>
                            <a:srgbClr val="FF0000"/>
                          </a:solidFill>
                          <a:effectLst/>
                          <a:latin typeface="華康中圓體" pitchFamily="49" charset="-120"/>
                          <a:ea typeface="華康中圓體" pitchFamily="49" charset="-120"/>
                        </a:rPr>
                        <a:t>人</a:t>
                      </a:r>
                      <a:endParaRPr kumimoji="1" lang="en-US" altLang="zh-TW" sz="2400" b="1" i="0" u="none" strike="noStrike" cap="none" normalizeH="0" baseline="0" dirty="0" smtClean="0">
                        <a:ln>
                          <a:noFill/>
                        </a:ln>
                        <a:solidFill>
                          <a:srgbClr val="FF0000"/>
                        </a:solidFill>
                        <a:effectLst/>
                        <a:latin typeface="華康中圓體" pitchFamily="49" charset="-120"/>
                        <a:ea typeface="華康中圓體" pitchFamily="49" charset="-120"/>
                      </a:endParaRPr>
                    </a:p>
                    <a:p>
                      <a:pPr marL="0" marR="0" lvl="0" indent="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r>
                        <a:rPr kumimoji="1" lang="en-US" altLang="zh-TW" sz="2400" b="1" i="0" u="none" strike="noStrike" cap="none" normalizeH="0" baseline="0" dirty="0" smtClean="0">
                          <a:ln>
                            <a:noFill/>
                          </a:ln>
                          <a:solidFill>
                            <a:srgbClr val="FF0000"/>
                          </a:solidFill>
                          <a:effectLst/>
                          <a:latin typeface="華康中圓體" pitchFamily="49" charset="-120"/>
                          <a:ea typeface="華康中圓體" pitchFamily="49" charset="-120"/>
                        </a:rPr>
                        <a:t>15.6%</a:t>
                      </a:r>
                    </a:p>
                  </a:txBody>
                  <a:tcPr anchor="ctr" horzOverflow="overflow">
                    <a:solidFill>
                      <a:schemeClr val="accent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r>
                        <a:rPr kumimoji="1" lang="en-US" altLang="zh-TW" sz="2400" u="none" strike="noStrike" cap="none" normalizeH="0" baseline="0" dirty="0" smtClean="0">
                          <a:ln>
                            <a:noFill/>
                          </a:ln>
                          <a:effectLst/>
                          <a:latin typeface="華康中圓體" pitchFamily="49" charset="-120"/>
                          <a:ea typeface="華康中圓體" pitchFamily="49" charset="-120"/>
                        </a:rPr>
                        <a:t>813</a:t>
                      </a:r>
                      <a:r>
                        <a:rPr kumimoji="1" lang="zh-TW" altLang="en-US" sz="2400" u="none" strike="noStrike" cap="none" normalizeH="0" baseline="0" dirty="0" smtClean="0">
                          <a:ln>
                            <a:noFill/>
                          </a:ln>
                          <a:effectLst/>
                          <a:latin typeface="華康中圓體" pitchFamily="49" charset="-120"/>
                          <a:ea typeface="華康中圓體" pitchFamily="49" charset="-120"/>
                        </a:rPr>
                        <a:t>人</a:t>
                      </a:r>
                      <a:endParaRPr kumimoji="1" lang="en-US" altLang="zh-TW" sz="2400" u="none" strike="noStrike" cap="none" normalizeH="0" baseline="0" dirty="0" smtClean="0">
                        <a:ln>
                          <a:noFill/>
                        </a:ln>
                        <a:effectLst/>
                        <a:latin typeface="華康中圓體" pitchFamily="49" charset="-120"/>
                        <a:ea typeface="華康中圓體" pitchFamily="49" charset="-120"/>
                      </a:endParaRPr>
                    </a:p>
                    <a:p>
                      <a:pPr marL="0" marR="0" lvl="0" indent="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r>
                        <a:rPr kumimoji="1" lang="en-US" altLang="zh-TW" sz="2400" u="none" strike="noStrike" cap="none" normalizeH="0" baseline="0" dirty="0" smtClean="0">
                          <a:ln>
                            <a:noFill/>
                          </a:ln>
                          <a:effectLst/>
                          <a:latin typeface="華康中圓體" pitchFamily="49" charset="-120"/>
                          <a:ea typeface="華康中圓體" pitchFamily="49" charset="-120"/>
                        </a:rPr>
                        <a:t>53.4%</a:t>
                      </a:r>
                      <a:endParaRPr kumimoji="1" lang="en-US" altLang="zh-TW" sz="2400" b="1" i="0" u="none" strike="noStrike" cap="none" normalizeH="0" baseline="0" dirty="0" smtClean="0">
                        <a:ln>
                          <a:noFill/>
                        </a:ln>
                        <a:solidFill>
                          <a:srgbClr val="FF0000"/>
                        </a:solidFill>
                        <a:effectLst/>
                        <a:latin typeface="華康中圓體" pitchFamily="49" charset="-120"/>
                        <a:ea typeface="華康中圓體" pitchFamily="49" charset="-120"/>
                      </a:endParaRPr>
                    </a:p>
                  </a:txBody>
                  <a:tcPr anchor="ctr" horzOverflow="overflow">
                    <a:solidFill>
                      <a:schemeClr val="accent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defRPr/>
                      </a:pPr>
                      <a:r>
                        <a:rPr lang="en-US" altLang="zh-TW" sz="2400" b="1" i="0" u="none" strike="noStrike" dirty="0" smtClean="0">
                          <a:solidFill>
                            <a:srgbClr val="FF0000"/>
                          </a:solidFill>
                          <a:effectLst/>
                          <a:latin typeface="微軟正黑體" panose="020B0604030504040204" pitchFamily="34" charset="-120"/>
                          <a:ea typeface="微軟正黑體" panose="020B0604030504040204" pitchFamily="34" charset="-120"/>
                        </a:rPr>
                        <a:t>960</a:t>
                      </a:r>
                      <a:r>
                        <a:rPr kumimoji="1" lang="zh-TW" altLang="en-US" sz="2400" b="1" i="0" u="none" strike="noStrike" cap="none" normalizeH="0" baseline="0" dirty="0" smtClean="0">
                          <a:ln>
                            <a:noFill/>
                          </a:ln>
                          <a:solidFill>
                            <a:srgbClr val="FF0000"/>
                          </a:solidFill>
                          <a:effectLst/>
                          <a:latin typeface="華康中圓體" pitchFamily="49" charset="-120"/>
                          <a:ea typeface="華康中圓體" pitchFamily="49" charset="-120"/>
                        </a:rPr>
                        <a:t>人</a:t>
                      </a:r>
                      <a:endParaRPr kumimoji="1" lang="en-US" altLang="zh-TW" sz="2400" b="1" i="0" u="none" strike="noStrike" cap="none" normalizeH="0" baseline="0" dirty="0" smtClean="0">
                        <a:ln>
                          <a:noFill/>
                        </a:ln>
                        <a:solidFill>
                          <a:srgbClr val="FF0000"/>
                        </a:solidFill>
                        <a:effectLst/>
                        <a:latin typeface="華康中圓體" pitchFamily="49" charset="-120"/>
                        <a:ea typeface="華康中圓體" pitchFamily="49" charset="-120"/>
                      </a:endParaRPr>
                    </a:p>
                    <a:p>
                      <a:pPr marL="0" marR="0" lvl="0" indent="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defRPr/>
                      </a:pPr>
                      <a:r>
                        <a:rPr kumimoji="1" lang="en-US" altLang="zh-TW" sz="2400" b="1" i="0" u="none" strike="noStrike" cap="none" normalizeH="0" baseline="0" dirty="0" smtClean="0">
                          <a:ln>
                            <a:noFill/>
                          </a:ln>
                          <a:solidFill>
                            <a:srgbClr val="FF0000"/>
                          </a:solidFill>
                          <a:effectLst/>
                          <a:latin typeface="華康中圓體" pitchFamily="49" charset="-120"/>
                          <a:ea typeface="華康中圓體" pitchFamily="49" charset="-120"/>
                        </a:rPr>
                        <a:t>63%</a:t>
                      </a:r>
                      <a:endParaRPr lang="en-US" altLang="zh-TW" sz="2400" b="1" i="0" u="none" strike="noStrike" dirty="0" smtClean="0">
                        <a:solidFill>
                          <a:srgbClr val="FF0000"/>
                        </a:solidFill>
                        <a:effectLst/>
                        <a:latin typeface="微軟正黑體" panose="020B0604030504040204" pitchFamily="34" charset="-120"/>
                        <a:ea typeface="微軟正黑體" panose="020B0604030504040204" pitchFamily="34" charset="-120"/>
                      </a:endParaRPr>
                    </a:p>
                  </a:txBody>
                  <a:tcPr anchor="ctr" horzOverflow="overflow">
                    <a:solidFill>
                      <a:schemeClr val="accent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r>
                        <a:rPr kumimoji="1" lang="en-US" altLang="zh-TW" sz="2400" u="none" strike="noStrike" cap="none" normalizeH="0" baseline="0" dirty="0" smtClean="0">
                          <a:ln>
                            <a:noFill/>
                          </a:ln>
                          <a:effectLst/>
                          <a:latin typeface="華康中圓體" pitchFamily="49" charset="-120"/>
                          <a:ea typeface="華康中圓體" pitchFamily="49" charset="-120"/>
                        </a:rPr>
                        <a:t>483</a:t>
                      </a:r>
                      <a:r>
                        <a:rPr kumimoji="1" lang="zh-TW" altLang="en-US" sz="2400" u="none" strike="noStrike" cap="none" normalizeH="0" baseline="0" dirty="0" smtClean="0">
                          <a:ln>
                            <a:noFill/>
                          </a:ln>
                          <a:effectLst/>
                          <a:latin typeface="華康中圓體" pitchFamily="49" charset="-120"/>
                          <a:ea typeface="華康中圓體" pitchFamily="49" charset="-120"/>
                        </a:rPr>
                        <a:t>人</a:t>
                      </a:r>
                      <a:endParaRPr kumimoji="1" lang="en-US" altLang="zh-TW" sz="2400" u="none" strike="noStrike" cap="none" normalizeH="0" baseline="0" dirty="0" smtClean="0">
                        <a:ln>
                          <a:noFill/>
                        </a:ln>
                        <a:effectLst/>
                        <a:latin typeface="華康中圓體" pitchFamily="49" charset="-120"/>
                        <a:ea typeface="華康中圓體" pitchFamily="49" charset="-120"/>
                      </a:endParaRPr>
                    </a:p>
                    <a:p>
                      <a:pPr marL="0" marR="0" lvl="0" indent="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r>
                        <a:rPr kumimoji="1" lang="en-US" altLang="zh-TW" sz="2400" u="none" strike="noStrike" cap="none" normalizeH="0" baseline="0" dirty="0" smtClean="0">
                          <a:ln>
                            <a:noFill/>
                          </a:ln>
                          <a:effectLst/>
                          <a:latin typeface="華康中圓體" pitchFamily="49" charset="-120"/>
                          <a:ea typeface="華康中圓體" pitchFamily="49" charset="-120"/>
                        </a:rPr>
                        <a:t>31.8%</a:t>
                      </a:r>
                      <a:endParaRPr kumimoji="1" lang="en-US" altLang="zh-TW" sz="2400" b="1" i="0" u="none" strike="noStrike" cap="none" normalizeH="0" baseline="0" dirty="0" smtClean="0">
                        <a:ln>
                          <a:noFill/>
                        </a:ln>
                        <a:solidFill>
                          <a:srgbClr val="0000FF"/>
                        </a:solidFill>
                        <a:effectLst/>
                        <a:latin typeface="華康中圓體" pitchFamily="49" charset="-120"/>
                        <a:ea typeface="華康中圓體" pitchFamily="49" charset="-120"/>
                      </a:endParaRPr>
                    </a:p>
                  </a:txBody>
                  <a:tcPr anchor="ctr" horzOverflow="overflow">
                    <a:solidFill>
                      <a:schemeClr val="accent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r>
                        <a:rPr kumimoji="1" lang="en-US" altLang="zh-TW" sz="2400" b="1" i="0" u="none" strike="noStrike" cap="none" normalizeH="0" baseline="0" dirty="0" smtClean="0">
                          <a:ln>
                            <a:noFill/>
                          </a:ln>
                          <a:solidFill>
                            <a:srgbClr val="0000FF"/>
                          </a:solidFill>
                          <a:effectLst/>
                          <a:latin typeface="華康中圓體" pitchFamily="49" charset="-120"/>
                          <a:ea typeface="華康中圓體" pitchFamily="49" charset="-120"/>
                        </a:rPr>
                        <a:t>315</a:t>
                      </a:r>
                      <a:r>
                        <a:rPr kumimoji="1" lang="zh-TW" altLang="en-US" sz="2400" b="1" i="0" u="none" strike="noStrike" cap="none" normalizeH="0" baseline="0" dirty="0" smtClean="0">
                          <a:ln>
                            <a:noFill/>
                          </a:ln>
                          <a:solidFill>
                            <a:srgbClr val="0000FF"/>
                          </a:solidFill>
                          <a:effectLst/>
                          <a:latin typeface="華康中圓體" pitchFamily="49" charset="-120"/>
                          <a:ea typeface="華康中圓體" pitchFamily="49" charset="-120"/>
                        </a:rPr>
                        <a:t>人</a:t>
                      </a:r>
                      <a:endParaRPr kumimoji="1" lang="en-US" altLang="zh-TW" sz="2400" b="1" i="0" u="none" strike="noStrike" cap="none" normalizeH="0" baseline="0" dirty="0" smtClean="0">
                        <a:ln>
                          <a:noFill/>
                        </a:ln>
                        <a:solidFill>
                          <a:srgbClr val="0000FF"/>
                        </a:solidFill>
                        <a:effectLst/>
                        <a:latin typeface="華康中圓體" pitchFamily="49" charset="-120"/>
                        <a:ea typeface="華康中圓體" pitchFamily="49" charset="-120"/>
                      </a:endParaRPr>
                    </a:p>
                    <a:p>
                      <a:pPr marL="0" marR="0" lvl="0" indent="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r>
                        <a:rPr kumimoji="1" lang="en-US" altLang="zh-TW" sz="2400" b="1" i="0" u="none" strike="noStrike" cap="none" normalizeH="0" baseline="0" dirty="0" smtClean="0">
                          <a:ln>
                            <a:noFill/>
                          </a:ln>
                          <a:solidFill>
                            <a:srgbClr val="0000FF"/>
                          </a:solidFill>
                          <a:effectLst/>
                          <a:latin typeface="華康中圓體" pitchFamily="49" charset="-120"/>
                          <a:ea typeface="華康中圓體" pitchFamily="49" charset="-120"/>
                        </a:rPr>
                        <a:t>20.6%</a:t>
                      </a:r>
                    </a:p>
                  </a:txBody>
                  <a:tcPr anchor="ctr" horzOverflow="overflow">
                    <a:solidFill>
                      <a:schemeClr val="accent2">
                        <a:lumMod val="20000"/>
                        <a:lumOff val="80000"/>
                      </a:schemeClr>
                    </a:solidFill>
                  </a:tcPr>
                </a:tc>
              </a:tr>
              <a:tr h="889571">
                <a:tc>
                  <a:txBody>
                    <a:bodyPr/>
                    <a:lstStyle/>
                    <a:p>
                      <a:pPr marL="0" marR="0" lvl="0" indent="0" algn="ctr" defTabSz="914400" rtl="0" eaLnBrk="1" fontAlgn="base" latinLnBrk="0" hangingPunct="1">
                        <a:lnSpc>
                          <a:spcPct val="100000"/>
                        </a:lnSpc>
                        <a:spcBef>
                          <a:spcPct val="0"/>
                        </a:spcBef>
                        <a:spcAft>
                          <a:spcPct val="0"/>
                        </a:spcAft>
                        <a:buClr>
                          <a:srgbClr val="595959"/>
                        </a:buClr>
                        <a:buSzPct val="115000"/>
                        <a:buFont typeface="Wingdings" pitchFamily="2" charset="2"/>
                        <a:buNone/>
                        <a:tabLst/>
                        <a:defRPr/>
                      </a:pPr>
                      <a:r>
                        <a:rPr kumimoji="1" lang="zh-TW" altLang="en-US" sz="2400" b="1" i="0" u="none" strike="noStrike" kern="1200" cap="none" spc="0" normalizeH="0" baseline="0" noProof="0" dirty="0" smtClean="0">
                          <a:ln>
                            <a:noFill/>
                          </a:ln>
                          <a:solidFill>
                            <a:srgbClr val="FF0000"/>
                          </a:solidFill>
                          <a:effectLst/>
                          <a:uLnTx/>
                          <a:uFillTx/>
                          <a:latin typeface="華康中圓體" pitchFamily="49" charset="-120"/>
                          <a:ea typeface="華康中圓體" pitchFamily="49" charset="-120"/>
                          <a:cs typeface="+mn-cs"/>
                        </a:rPr>
                        <a:t>交通</a:t>
                      </a:r>
                      <a:endParaRPr kumimoji="1" lang="en-US" altLang="zh-TW" sz="2400" b="1" i="0" u="none" strike="noStrike" kern="1200" cap="none" spc="0" normalizeH="0" baseline="0" noProof="0" dirty="0" smtClean="0">
                        <a:ln>
                          <a:noFill/>
                        </a:ln>
                        <a:solidFill>
                          <a:srgbClr val="FF0000"/>
                        </a:solidFill>
                        <a:effectLst/>
                        <a:uLnTx/>
                        <a:uFillTx/>
                        <a:latin typeface="華康中圓體" pitchFamily="49" charset="-120"/>
                        <a:ea typeface="華康中圓體" pitchFamily="49" charset="-120"/>
                        <a:cs typeface="+mn-cs"/>
                      </a:endParaRPr>
                    </a:p>
                    <a:p>
                      <a:pPr marL="0" marR="0" lvl="0" indent="0" algn="ctr" defTabSz="914400" rtl="0" eaLnBrk="1" fontAlgn="base" latinLnBrk="0" hangingPunct="1">
                        <a:lnSpc>
                          <a:spcPct val="100000"/>
                        </a:lnSpc>
                        <a:spcBef>
                          <a:spcPct val="0"/>
                        </a:spcBef>
                        <a:spcAft>
                          <a:spcPct val="0"/>
                        </a:spcAft>
                        <a:buClr>
                          <a:srgbClr val="595959"/>
                        </a:buClr>
                        <a:buSzPct val="115000"/>
                        <a:buFont typeface="Wingdings" pitchFamily="2" charset="2"/>
                        <a:buNone/>
                        <a:tabLst/>
                        <a:defRPr/>
                      </a:pPr>
                      <a:r>
                        <a:rPr kumimoji="1" lang="zh-TW" altLang="en-US" sz="2400" b="1" i="0" u="none" strike="noStrike" kern="1200" cap="none" spc="0" normalizeH="0" baseline="0" noProof="0" dirty="0" smtClean="0">
                          <a:ln>
                            <a:noFill/>
                          </a:ln>
                          <a:solidFill>
                            <a:srgbClr val="FF0000"/>
                          </a:solidFill>
                          <a:effectLst/>
                          <a:uLnTx/>
                          <a:uFillTx/>
                          <a:latin typeface="華康中圓體" pitchFamily="49" charset="-120"/>
                          <a:ea typeface="華康中圓體" pitchFamily="49" charset="-120"/>
                          <a:cs typeface="+mn-cs"/>
                        </a:rPr>
                        <a:t>大學</a:t>
                      </a:r>
                      <a:endParaRPr kumimoji="1" lang="en-US" altLang="zh-TW" sz="2400" b="1" i="0" u="none" strike="noStrike" kern="1200" cap="none" spc="0" normalizeH="0" baseline="0" noProof="0" dirty="0" smtClean="0">
                        <a:ln>
                          <a:noFill/>
                        </a:ln>
                        <a:solidFill>
                          <a:srgbClr val="FF0000"/>
                        </a:solidFill>
                        <a:effectLst/>
                        <a:uLnTx/>
                        <a:uFillTx/>
                        <a:latin typeface="華康中圓體" pitchFamily="49" charset="-120"/>
                        <a:ea typeface="華康中圓體" pitchFamily="49" charset="-120"/>
                        <a:cs typeface="+mn-cs"/>
                      </a:endParaRPr>
                    </a:p>
                  </a:txBody>
                  <a:tcPr anchor="ctr" horzOverflow="overflow">
                    <a:solidFill>
                      <a:schemeClr val="accent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r>
                        <a:rPr kumimoji="1" lang="en-US" altLang="zh-TW" sz="2400" u="none" strike="noStrike" cap="none" normalizeH="0" baseline="0" dirty="0" smtClean="0">
                          <a:ln>
                            <a:noFill/>
                          </a:ln>
                          <a:effectLst/>
                          <a:latin typeface="華康中圓體" pitchFamily="49" charset="-120"/>
                          <a:ea typeface="華康中圓體" pitchFamily="49" charset="-120"/>
                        </a:rPr>
                        <a:t>199</a:t>
                      </a:r>
                      <a:r>
                        <a:rPr kumimoji="1" lang="zh-TW" altLang="en-US" sz="2400" u="none" strike="noStrike" cap="none" normalizeH="0" baseline="0" dirty="0" smtClean="0">
                          <a:ln>
                            <a:noFill/>
                          </a:ln>
                          <a:effectLst/>
                          <a:latin typeface="華康中圓體" pitchFamily="49" charset="-120"/>
                          <a:ea typeface="華康中圓體" pitchFamily="49" charset="-120"/>
                        </a:rPr>
                        <a:t>人</a:t>
                      </a:r>
                      <a:endParaRPr kumimoji="1" lang="en-US" altLang="zh-TW" sz="2400" u="none" strike="noStrike" cap="none" normalizeH="0" baseline="0" dirty="0" smtClean="0">
                        <a:ln>
                          <a:noFill/>
                        </a:ln>
                        <a:effectLst/>
                        <a:latin typeface="華康中圓體" pitchFamily="49" charset="-120"/>
                        <a:ea typeface="華康中圓體" pitchFamily="49" charset="-120"/>
                      </a:endParaRPr>
                    </a:p>
                    <a:p>
                      <a:pPr marL="0" marR="0" lvl="0" indent="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r>
                        <a:rPr kumimoji="1" lang="en-US" altLang="zh-TW" sz="2400" u="none" strike="noStrike" cap="none" normalizeH="0" baseline="0" dirty="0" smtClean="0">
                          <a:ln>
                            <a:noFill/>
                          </a:ln>
                          <a:effectLst/>
                          <a:latin typeface="華康中圓體" pitchFamily="49" charset="-120"/>
                          <a:ea typeface="華康中圓體" pitchFamily="49" charset="-120"/>
                        </a:rPr>
                        <a:t>15.6%</a:t>
                      </a:r>
                      <a:endParaRPr kumimoji="1" lang="en-US" altLang="zh-TW" sz="2400" b="1" i="0" u="none" strike="noStrike" cap="none" normalizeH="0" baseline="0" dirty="0" smtClean="0">
                        <a:ln>
                          <a:noFill/>
                        </a:ln>
                        <a:solidFill>
                          <a:srgbClr val="FF0000"/>
                        </a:solidFill>
                        <a:effectLst/>
                        <a:latin typeface="華康中圓體" pitchFamily="49" charset="-120"/>
                        <a:ea typeface="華康中圓體" pitchFamily="49" charset="-120"/>
                      </a:endParaRPr>
                    </a:p>
                  </a:txBody>
                  <a:tcPr anchor="ctr" horzOverflow="overflow">
                    <a:solidFill>
                      <a:schemeClr val="accent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defRPr/>
                      </a:pPr>
                      <a:r>
                        <a:rPr kumimoji="1" lang="en-US" altLang="zh-TW" sz="2400" u="none" strike="noStrike" cap="none" normalizeH="0" baseline="0" dirty="0" smtClean="0">
                          <a:ln>
                            <a:noFill/>
                          </a:ln>
                          <a:effectLst/>
                          <a:latin typeface="華康中圓體" pitchFamily="49" charset="-120"/>
                          <a:ea typeface="華康中圓體" pitchFamily="49" charset="-120"/>
                        </a:rPr>
                        <a:t>199</a:t>
                      </a:r>
                      <a:r>
                        <a:rPr kumimoji="1" lang="zh-TW" altLang="en-US" sz="2400" u="none" strike="noStrike" cap="none" normalizeH="0" baseline="0" dirty="0" smtClean="0">
                          <a:ln>
                            <a:noFill/>
                          </a:ln>
                          <a:effectLst/>
                          <a:latin typeface="華康中圓體" pitchFamily="49" charset="-120"/>
                          <a:ea typeface="華康中圓體" pitchFamily="49" charset="-120"/>
                        </a:rPr>
                        <a:t>人</a:t>
                      </a:r>
                      <a:endParaRPr kumimoji="1" lang="en-US" altLang="zh-TW" sz="2400" u="none" strike="noStrike" cap="none" normalizeH="0" baseline="0" dirty="0" smtClean="0">
                        <a:ln>
                          <a:noFill/>
                        </a:ln>
                        <a:effectLst/>
                        <a:latin typeface="華康中圓體" pitchFamily="49" charset="-120"/>
                        <a:ea typeface="華康中圓體" pitchFamily="49" charset="-120"/>
                      </a:endParaRPr>
                    </a:p>
                    <a:p>
                      <a:pPr marL="0" marR="0" lvl="0" indent="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defRPr/>
                      </a:pPr>
                      <a:r>
                        <a:rPr kumimoji="1" lang="en-US" altLang="zh-TW" sz="2400" u="none" strike="noStrike" cap="none" normalizeH="0" baseline="0" dirty="0" smtClean="0">
                          <a:ln>
                            <a:noFill/>
                          </a:ln>
                          <a:effectLst/>
                          <a:latin typeface="華康中圓體" pitchFamily="49" charset="-120"/>
                          <a:ea typeface="華康中圓體" pitchFamily="49" charset="-120"/>
                        </a:rPr>
                        <a:t>15.2%</a:t>
                      </a:r>
                    </a:p>
                  </a:txBody>
                  <a:tcPr anchor="ctr" horzOverflow="overflow">
                    <a:solidFill>
                      <a:schemeClr val="accent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r>
                        <a:rPr kumimoji="1" lang="en-US" altLang="zh-TW" sz="2400" u="none" strike="noStrike" cap="none" normalizeH="0" baseline="0" dirty="0" smtClean="0">
                          <a:ln>
                            <a:noFill/>
                          </a:ln>
                          <a:effectLst/>
                          <a:latin typeface="華康中圓體" pitchFamily="49" charset="-120"/>
                          <a:ea typeface="華康中圓體" pitchFamily="49" charset="-120"/>
                        </a:rPr>
                        <a:t>672</a:t>
                      </a:r>
                      <a:r>
                        <a:rPr kumimoji="1" lang="zh-TW" altLang="en-US" sz="2400" u="none" strike="noStrike" cap="none" normalizeH="0" baseline="0" dirty="0" smtClean="0">
                          <a:ln>
                            <a:noFill/>
                          </a:ln>
                          <a:effectLst/>
                          <a:latin typeface="華康中圓體" pitchFamily="49" charset="-120"/>
                          <a:ea typeface="華康中圓體" pitchFamily="49" charset="-120"/>
                        </a:rPr>
                        <a:t>人</a:t>
                      </a:r>
                      <a:endParaRPr kumimoji="1" lang="en-US" altLang="zh-TW" sz="2400" u="none" strike="noStrike" cap="none" normalizeH="0" baseline="0" dirty="0" smtClean="0">
                        <a:ln>
                          <a:noFill/>
                        </a:ln>
                        <a:effectLst/>
                        <a:latin typeface="華康中圓體" pitchFamily="49" charset="-120"/>
                        <a:ea typeface="華康中圓體" pitchFamily="49" charset="-120"/>
                      </a:endParaRPr>
                    </a:p>
                    <a:p>
                      <a:pPr marL="0" marR="0" lvl="0" indent="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r>
                        <a:rPr kumimoji="1" lang="en-US" altLang="zh-TW" sz="2400" u="none" strike="noStrike" cap="none" normalizeH="0" baseline="0" dirty="0" smtClean="0">
                          <a:ln>
                            <a:noFill/>
                          </a:ln>
                          <a:effectLst/>
                          <a:latin typeface="華康中圓體" pitchFamily="49" charset="-120"/>
                          <a:ea typeface="華康中圓體" pitchFamily="49" charset="-120"/>
                        </a:rPr>
                        <a:t>52.8%</a:t>
                      </a:r>
                      <a:endParaRPr kumimoji="1" lang="en-US" altLang="zh-TW" sz="2400" b="1" i="0" u="none" strike="noStrike" cap="none" normalizeH="0" baseline="0" dirty="0" smtClean="0">
                        <a:ln>
                          <a:noFill/>
                        </a:ln>
                        <a:solidFill>
                          <a:srgbClr val="FF0000"/>
                        </a:solidFill>
                        <a:effectLst/>
                        <a:latin typeface="華康中圓體" pitchFamily="49" charset="-120"/>
                        <a:ea typeface="華康中圓體" pitchFamily="49" charset="-120"/>
                      </a:endParaRPr>
                    </a:p>
                  </a:txBody>
                  <a:tcPr anchor="ctr" horzOverflow="overflow">
                    <a:solidFill>
                      <a:schemeClr val="accent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defRPr/>
                      </a:pPr>
                      <a:r>
                        <a:rPr lang="en-US" altLang="zh-TW" sz="2400" b="1" i="0" u="none" strike="noStrike" dirty="0" smtClean="0">
                          <a:solidFill>
                            <a:srgbClr val="FF0000"/>
                          </a:solidFill>
                          <a:effectLst/>
                          <a:latin typeface="微軟正黑體" panose="020B0604030504040204" pitchFamily="34" charset="-120"/>
                          <a:ea typeface="微軟正黑體" panose="020B0604030504040204" pitchFamily="34" charset="-120"/>
                        </a:rPr>
                        <a:t>680</a:t>
                      </a:r>
                      <a:r>
                        <a:rPr lang="zh-TW" altLang="en-US" sz="2400" b="1" i="0" u="none" strike="noStrike" dirty="0" smtClean="0">
                          <a:solidFill>
                            <a:srgbClr val="FF0000"/>
                          </a:solidFill>
                          <a:effectLst/>
                          <a:latin typeface="微軟正黑體" panose="020B0604030504040204" pitchFamily="34" charset="-120"/>
                          <a:ea typeface="微軟正黑體" panose="020B0604030504040204" pitchFamily="34" charset="-120"/>
                        </a:rPr>
                        <a:t>人</a:t>
                      </a:r>
                      <a:endParaRPr lang="en-US" altLang="zh-TW" sz="2400" b="1" i="0" u="none" strike="noStrike" dirty="0" smtClean="0">
                        <a:solidFill>
                          <a:srgbClr val="FF0000"/>
                        </a:solidFill>
                        <a:effectLst/>
                        <a:latin typeface="微軟正黑體" panose="020B0604030504040204" pitchFamily="34" charset="-120"/>
                        <a:ea typeface="微軟正黑體" panose="020B0604030504040204" pitchFamily="34" charset="-120"/>
                      </a:endParaRPr>
                    </a:p>
                    <a:p>
                      <a:pPr marL="0" marR="0" lvl="0" indent="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defRPr/>
                      </a:pPr>
                      <a:r>
                        <a:rPr lang="en-US" altLang="zh-TW" sz="2400" b="1" i="0" u="none" strike="noStrike" dirty="0" smtClean="0">
                          <a:solidFill>
                            <a:srgbClr val="FF0000"/>
                          </a:solidFill>
                          <a:effectLst/>
                          <a:latin typeface="微軟正黑體" panose="020B0604030504040204" pitchFamily="34" charset="-120"/>
                          <a:ea typeface="微軟正黑體" panose="020B0604030504040204" pitchFamily="34" charset="-120"/>
                        </a:rPr>
                        <a:t>52%</a:t>
                      </a:r>
                    </a:p>
                  </a:txBody>
                  <a:tcPr anchor="ctr" horzOverflow="overflow">
                    <a:solidFill>
                      <a:schemeClr val="accent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r>
                        <a:rPr kumimoji="1" lang="en-US" altLang="zh-TW" sz="2400" u="none" strike="noStrike" cap="none" normalizeH="0" baseline="0" dirty="0" smtClean="0">
                          <a:ln>
                            <a:noFill/>
                          </a:ln>
                          <a:effectLst/>
                          <a:latin typeface="華康中圓體" pitchFamily="49" charset="-120"/>
                          <a:ea typeface="華康中圓體" pitchFamily="49" charset="-120"/>
                        </a:rPr>
                        <a:t>405</a:t>
                      </a:r>
                      <a:r>
                        <a:rPr kumimoji="1" lang="zh-TW" altLang="en-US" sz="2400" u="none" strike="noStrike" cap="none" normalizeH="0" baseline="0" dirty="0" smtClean="0">
                          <a:ln>
                            <a:noFill/>
                          </a:ln>
                          <a:effectLst/>
                          <a:latin typeface="華康中圓體" pitchFamily="49" charset="-120"/>
                          <a:ea typeface="華康中圓體" pitchFamily="49" charset="-120"/>
                        </a:rPr>
                        <a:t>人</a:t>
                      </a:r>
                      <a:endParaRPr kumimoji="1" lang="en-US" altLang="zh-TW" sz="2400" u="none" strike="noStrike" cap="none" normalizeH="0" baseline="0" dirty="0" smtClean="0">
                        <a:ln>
                          <a:noFill/>
                        </a:ln>
                        <a:effectLst/>
                        <a:latin typeface="華康中圓體" pitchFamily="49" charset="-120"/>
                        <a:ea typeface="華康中圓體" pitchFamily="49" charset="-120"/>
                      </a:endParaRPr>
                    </a:p>
                    <a:p>
                      <a:pPr marL="0" marR="0" lvl="0" indent="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r>
                        <a:rPr kumimoji="1" lang="en-US" altLang="zh-TW" sz="2400" u="none" strike="noStrike" cap="none" normalizeH="0" baseline="0" dirty="0" smtClean="0">
                          <a:ln>
                            <a:noFill/>
                          </a:ln>
                          <a:effectLst/>
                          <a:latin typeface="華康中圓體" pitchFamily="49" charset="-120"/>
                          <a:ea typeface="華康中圓體" pitchFamily="49" charset="-120"/>
                        </a:rPr>
                        <a:t>31.6%</a:t>
                      </a:r>
                      <a:endParaRPr kumimoji="1" lang="en-US" altLang="zh-TW" sz="2400" b="1" i="0" u="none" strike="noStrike" cap="none" normalizeH="0" baseline="0" dirty="0" smtClean="0">
                        <a:ln>
                          <a:noFill/>
                        </a:ln>
                        <a:solidFill>
                          <a:srgbClr val="0000FF"/>
                        </a:solidFill>
                        <a:effectLst/>
                        <a:latin typeface="華康中圓體" pitchFamily="49" charset="-120"/>
                        <a:ea typeface="華康中圓體" pitchFamily="49" charset="-120"/>
                      </a:endParaRPr>
                    </a:p>
                  </a:txBody>
                  <a:tcPr anchor="ctr" horzOverflow="overflow">
                    <a:solidFill>
                      <a:schemeClr val="accent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r>
                        <a:rPr kumimoji="1" lang="en-US" altLang="zh-TW" sz="2400" b="1" i="0" u="none" strike="noStrike" cap="none" normalizeH="0" baseline="0" dirty="0" smtClean="0">
                          <a:ln>
                            <a:noFill/>
                          </a:ln>
                          <a:solidFill>
                            <a:srgbClr val="0000FF"/>
                          </a:solidFill>
                          <a:effectLst/>
                          <a:latin typeface="華康中圓體" pitchFamily="49" charset="-120"/>
                          <a:ea typeface="華康中圓體" pitchFamily="49" charset="-120"/>
                        </a:rPr>
                        <a:t>392</a:t>
                      </a:r>
                      <a:r>
                        <a:rPr kumimoji="1" lang="zh-TW" altLang="en-US" sz="2400" b="1" i="0" u="none" strike="noStrike" cap="none" normalizeH="0" baseline="0" dirty="0" smtClean="0">
                          <a:ln>
                            <a:noFill/>
                          </a:ln>
                          <a:solidFill>
                            <a:srgbClr val="0000FF"/>
                          </a:solidFill>
                          <a:effectLst/>
                          <a:latin typeface="華康中圓體" pitchFamily="49" charset="-120"/>
                          <a:ea typeface="華康中圓體" pitchFamily="49" charset="-120"/>
                        </a:rPr>
                        <a:t>人</a:t>
                      </a:r>
                      <a:endParaRPr kumimoji="1" lang="en-US" altLang="zh-TW" sz="2400" b="1" i="0" u="none" strike="noStrike" cap="none" normalizeH="0" baseline="0" dirty="0" smtClean="0">
                        <a:ln>
                          <a:noFill/>
                        </a:ln>
                        <a:solidFill>
                          <a:srgbClr val="0000FF"/>
                        </a:solidFill>
                        <a:effectLst/>
                        <a:latin typeface="華康中圓體" pitchFamily="49" charset="-120"/>
                        <a:ea typeface="華康中圓體" pitchFamily="49" charset="-120"/>
                      </a:endParaRPr>
                    </a:p>
                    <a:p>
                      <a:pPr marL="0" marR="0" lvl="0" indent="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r>
                        <a:rPr kumimoji="1" lang="en-US" altLang="zh-TW" sz="2400" b="1" i="0" u="none" strike="noStrike" cap="none" normalizeH="0" baseline="0" dirty="0" smtClean="0">
                          <a:ln>
                            <a:noFill/>
                          </a:ln>
                          <a:solidFill>
                            <a:srgbClr val="0000FF"/>
                          </a:solidFill>
                          <a:effectLst/>
                          <a:latin typeface="華康中圓體" pitchFamily="49" charset="-120"/>
                          <a:ea typeface="華康中圓體" pitchFamily="49" charset="-120"/>
                        </a:rPr>
                        <a:t>30%</a:t>
                      </a:r>
                    </a:p>
                  </a:txBody>
                  <a:tcPr anchor="ctr" horzOverflow="overflow">
                    <a:solidFill>
                      <a:schemeClr val="accent2">
                        <a:lumMod val="20000"/>
                        <a:lumOff val="80000"/>
                      </a:schemeClr>
                    </a:solidFill>
                  </a:tcPr>
                </a:tc>
              </a:tr>
              <a:tr h="889571">
                <a:tc>
                  <a:txBody>
                    <a:bodyPr/>
                    <a:lstStyle/>
                    <a:p>
                      <a:pPr marL="0" marR="0" lvl="0" indent="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r>
                        <a:rPr kumimoji="1" lang="zh-TW" altLang="en-US" sz="2400" b="1" i="0" u="none" strike="noStrike" cap="none" normalizeH="0" baseline="0" dirty="0" smtClean="0">
                          <a:ln>
                            <a:noFill/>
                          </a:ln>
                          <a:solidFill>
                            <a:srgbClr val="FF0000"/>
                          </a:solidFill>
                          <a:effectLst/>
                          <a:latin typeface="華康中圓體" pitchFamily="49" charset="-120"/>
                          <a:ea typeface="華康中圓體" pitchFamily="49" charset="-120"/>
                        </a:rPr>
                        <a:t>成功</a:t>
                      </a:r>
                      <a:endParaRPr kumimoji="1" lang="en-US" altLang="zh-TW" sz="2400" b="1" i="0" u="none" strike="noStrike" cap="none" normalizeH="0" baseline="0" dirty="0" smtClean="0">
                        <a:ln>
                          <a:noFill/>
                        </a:ln>
                        <a:solidFill>
                          <a:srgbClr val="FF0000"/>
                        </a:solidFill>
                        <a:effectLst/>
                        <a:latin typeface="華康中圓體" pitchFamily="49" charset="-120"/>
                        <a:ea typeface="華康中圓體" pitchFamily="49" charset="-120"/>
                      </a:endParaRPr>
                    </a:p>
                    <a:p>
                      <a:pPr marL="0" marR="0" lvl="0" indent="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r>
                        <a:rPr kumimoji="1" lang="zh-TW" altLang="en-US" sz="2400" b="1" i="0" u="none" strike="noStrike" cap="none" normalizeH="0" baseline="0" dirty="0" smtClean="0">
                          <a:ln>
                            <a:noFill/>
                          </a:ln>
                          <a:solidFill>
                            <a:srgbClr val="FF0000"/>
                          </a:solidFill>
                          <a:effectLst/>
                          <a:latin typeface="華康中圓體" pitchFamily="49" charset="-120"/>
                          <a:ea typeface="華康中圓體" pitchFamily="49" charset="-120"/>
                        </a:rPr>
                        <a:t>大學</a:t>
                      </a:r>
                      <a:endParaRPr kumimoji="1" lang="en-US" altLang="zh-TW" sz="2400" b="1" i="0" u="none" strike="noStrike" cap="none" normalizeH="0" baseline="0" dirty="0" smtClean="0">
                        <a:ln>
                          <a:noFill/>
                        </a:ln>
                        <a:solidFill>
                          <a:srgbClr val="FF0000"/>
                        </a:solidFill>
                        <a:effectLst/>
                        <a:latin typeface="華康中圓體" pitchFamily="49" charset="-120"/>
                        <a:ea typeface="華康中圓體" pitchFamily="49" charset="-120"/>
                      </a:endParaRPr>
                    </a:p>
                  </a:txBody>
                  <a:tcPr anchor="ctr" horzOverflow="overflow"/>
                </a:tc>
                <a:tc>
                  <a:txBody>
                    <a:bodyPr/>
                    <a:lstStyle/>
                    <a:p>
                      <a:pPr marL="0" marR="0" lvl="0" indent="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r>
                        <a:rPr kumimoji="1" lang="en-US" altLang="zh-TW" sz="2400" u="none" strike="noStrike" cap="none" normalizeH="0" baseline="0" dirty="0" smtClean="0">
                          <a:ln>
                            <a:noFill/>
                          </a:ln>
                          <a:effectLst/>
                          <a:latin typeface="華康中圓體" pitchFamily="49" charset="-120"/>
                          <a:ea typeface="華康中圓體" pitchFamily="49" charset="-120"/>
                        </a:rPr>
                        <a:t>340</a:t>
                      </a:r>
                      <a:r>
                        <a:rPr kumimoji="1" lang="zh-TW" altLang="en-US" sz="2400" u="none" strike="noStrike" cap="none" normalizeH="0" baseline="0" dirty="0" smtClean="0">
                          <a:ln>
                            <a:noFill/>
                          </a:ln>
                          <a:effectLst/>
                          <a:latin typeface="華康中圓體" pitchFamily="49" charset="-120"/>
                          <a:ea typeface="華康中圓體" pitchFamily="49" charset="-120"/>
                        </a:rPr>
                        <a:t>人</a:t>
                      </a:r>
                      <a:endParaRPr kumimoji="1" lang="en-US" altLang="zh-TW" sz="2400" u="none" strike="noStrike" cap="none" normalizeH="0" baseline="0" dirty="0" smtClean="0">
                        <a:ln>
                          <a:noFill/>
                        </a:ln>
                        <a:effectLst/>
                        <a:latin typeface="華康中圓體" pitchFamily="49" charset="-120"/>
                        <a:ea typeface="華康中圓體" pitchFamily="49" charset="-120"/>
                      </a:endParaRPr>
                    </a:p>
                    <a:p>
                      <a:pPr marL="0" marR="0" lvl="0" indent="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r>
                        <a:rPr kumimoji="1" lang="en-US" altLang="zh-TW" sz="2400" u="none" strike="noStrike" cap="none" normalizeH="0" baseline="0" dirty="0" smtClean="0">
                          <a:ln>
                            <a:noFill/>
                          </a:ln>
                          <a:effectLst/>
                          <a:latin typeface="華康中圓體" pitchFamily="49" charset="-120"/>
                          <a:ea typeface="華康中圓體" pitchFamily="49" charset="-120"/>
                        </a:rPr>
                        <a:t>12.6%</a:t>
                      </a:r>
                      <a:endParaRPr kumimoji="1" lang="en-US" altLang="zh-TW" sz="2400" b="1" i="0" u="none" strike="noStrike" cap="none" normalizeH="0" baseline="0" dirty="0" smtClean="0">
                        <a:ln>
                          <a:noFill/>
                        </a:ln>
                        <a:solidFill>
                          <a:srgbClr val="FF0000"/>
                        </a:solidFill>
                        <a:effectLst/>
                        <a:latin typeface="華康中圓體" pitchFamily="49" charset="-120"/>
                        <a:ea typeface="華康中圓體" pitchFamily="49" charset="-120"/>
                      </a:endParaRPr>
                    </a:p>
                  </a:txBody>
                  <a:tcPr anchor="ctr" horzOverflow="overflow"/>
                </a:tc>
                <a:tc>
                  <a:txBody>
                    <a:bodyPr/>
                    <a:lstStyle/>
                    <a:p>
                      <a:pPr marL="0" marR="0" lvl="0" indent="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defRPr/>
                      </a:pPr>
                      <a:r>
                        <a:rPr kumimoji="1" lang="en-US" altLang="zh-TW" sz="2400" b="1" i="0" u="none" strike="noStrike" cap="none" normalizeH="0" baseline="0" dirty="0" smtClean="0">
                          <a:ln>
                            <a:noFill/>
                          </a:ln>
                          <a:solidFill>
                            <a:srgbClr val="FF0000"/>
                          </a:solidFill>
                          <a:effectLst/>
                          <a:latin typeface="華康中圓體" pitchFamily="49" charset="-120"/>
                          <a:ea typeface="華康中圓體" pitchFamily="49" charset="-120"/>
                        </a:rPr>
                        <a:t>386</a:t>
                      </a:r>
                      <a:r>
                        <a:rPr kumimoji="1" lang="zh-TW" altLang="en-US" sz="2400" b="1" i="0" u="none" strike="noStrike" cap="none" normalizeH="0" baseline="0" dirty="0" smtClean="0">
                          <a:ln>
                            <a:noFill/>
                          </a:ln>
                          <a:solidFill>
                            <a:srgbClr val="FF0000"/>
                          </a:solidFill>
                          <a:effectLst/>
                          <a:latin typeface="華康中圓體" pitchFamily="49" charset="-120"/>
                          <a:ea typeface="華康中圓體" pitchFamily="49" charset="-120"/>
                        </a:rPr>
                        <a:t>人</a:t>
                      </a:r>
                      <a:endParaRPr kumimoji="1" lang="en-US" altLang="zh-TW" sz="2400" b="1" i="0" u="none" strike="noStrike" cap="none" normalizeH="0" baseline="0" dirty="0" smtClean="0">
                        <a:ln>
                          <a:noFill/>
                        </a:ln>
                        <a:solidFill>
                          <a:srgbClr val="FF0000"/>
                        </a:solidFill>
                        <a:effectLst/>
                        <a:latin typeface="華康中圓體" pitchFamily="49" charset="-120"/>
                        <a:ea typeface="華康中圓體" pitchFamily="49" charset="-120"/>
                      </a:endParaRPr>
                    </a:p>
                    <a:p>
                      <a:pPr marL="0" marR="0" lvl="0" indent="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defRPr/>
                      </a:pPr>
                      <a:r>
                        <a:rPr kumimoji="1" lang="en-US" altLang="zh-TW" sz="2400" b="1" i="0" u="none" strike="noStrike" cap="none" normalizeH="0" baseline="0" dirty="0" smtClean="0">
                          <a:ln>
                            <a:noFill/>
                          </a:ln>
                          <a:solidFill>
                            <a:srgbClr val="FF0000"/>
                          </a:solidFill>
                          <a:effectLst/>
                          <a:latin typeface="華康中圓體" pitchFamily="49" charset="-120"/>
                          <a:ea typeface="華康中圓體" pitchFamily="49" charset="-120"/>
                        </a:rPr>
                        <a:t>14.2%</a:t>
                      </a:r>
                    </a:p>
                  </a:txBody>
                  <a:tcPr anchor="ctr" horzOverflow="overflow"/>
                </a:tc>
                <a:tc>
                  <a:txBody>
                    <a:bodyPr/>
                    <a:lstStyle/>
                    <a:p>
                      <a:pPr marL="0" marR="0" lvl="0" indent="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r>
                        <a:rPr kumimoji="1" lang="en-US" altLang="zh-TW" sz="2400" u="none" strike="noStrike" cap="none" normalizeH="0" baseline="0" dirty="0" smtClean="0">
                          <a:ln>
                            <a:noFill/>
                          </a:ln>
                          <a:effectLst/>
                          <a:latin typeface="華康中圓體" pitchFamily="49" charset="-120"/>
                          <a:ea typeface="華康中圓體" pitchFamily="49" charset="-120"/>
                        </a:rPr>
                        <a:t>1195</a:t>
                      </a:r>
                      <a:r>
                        <a:rPr kumimoji="1" lang="zh-TW" altLang="en-US" sz="2400" u="none" strike="noStrike" cap="none" normalizeH="0" baseline="0" dirty="0" smtClean="0">
                          <a:ln>
                            <a:noFill/>
                          </a:ln>
                          <a:effectLst/>
                          <a:latin typeface="華康中圓體" pitchFamily="49" charset="-120"/>
                          <a:ea typeface="華康中圓體" pitchFamily="49" charset="-120"/>
                        </a:rPr>
                        <a:t>人</a:t>
                      </a:r>
                      <a:endParaRPr kumimoji="1" lang="en-US" altLang="zh-TW" sz="2400" u="none" strike="noStrike" cap="none" normalizeH="0" baseline="0" dirty="0" smtClean="0">
                        <a:ln>
                          <a:noFill/>
                        </a:ln>
                        <a:effectLst/>
                        <a:latin typeface="華康中圓體" pitchFamily="49" charset="-120"/>
                        <a:ea typeface="華康中圓體" pitchFamily="49" charset="-120"/>
                      </a:endParaRPr>
                    </a:p>
                    <a:p>
                      <a:pPr marL="0" marR="0" lvl="0" indent="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r>
                        <a:rPr kumimoji="1" lang="en-US" altLang="zh-TW" sz="2400" u="none" strike="noStrike" cap="none" normalizeH="0" baseline="0" dirty="0" smtClean="0">
                          <a:ln>
                            <a:noFill/>
                          </a:ln>
                          <a:effectLst/>
                          <a:latin typeface="華康中圓體" pitchFamily="49" charset="-120"/>
                          <a:ea typeface="華康中圓體" pitchFamily="49" charset="-120"/>
                        </a:rPr>
                        <a:t>44.6%</a:t>
                      </a:r>
                      <a:endParaRPr kumimoji="1" lang="en-US" altLang="zh-TW" sz="2400" b="1" i="0" u="none" strike="noStrike" cap="none" normalizeH="0" baseline="0" dirty="0" smtClean="0">
                        <a:ln>
                          <a:noFill/>
                        </a:ln>
                        <a:solidFill>
                          <a:srgbClr val="FF0000"/>
                        </a:solidFill>
                        <a:effectLst/>
                        <a:latin typeface="華康中圓體" pitchFamily="49" charset="-120"/>
                        <a:ea typeface="華康中圓體" pitchFamily="49" charset="-120"/>
                      </a:endParaRPr>
                    </a:p>
                  </a:txBody>
                  <a:tcPr anchor="ctr" horzOverflow="overflow"/>
                </a:tc>
                <a:tc>
                  <a:txBody>
                    <a:bodyPr/>
                    <a:lstStyle/>
                    <a:p>
                      <a:pPr marL="0" marR="0" lvl="0" indent="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defRPr/>
                      </a:pPr>
                      <a:r>
                        <a:rPr kumimoji="1" lang="en-US" altLang="zh-TW" sz="2400" b="1" i="0" u="none" strike="noStrike" kern="1200" cap="none" normalizeH="0" baseline="0" dirty="0" smtClean="0">
                          <a:ln>
                            <a:noFill/>
                          </a:ln>
                          <a:solidFill>
                            <a:srgbClr val="0000FF"/>
                          </a:solidFill>
                          <a:effectLst/>
                          <a:latin typeface="華康中圓體" pitchFamily="49" charset="-120"/>
                          <a:ea typeface="華康中圓體" pitchFamily="49" charset="-120"/>
                          <a:cs typeface="+mn-cs"/>
                        </a:rPr>
                        <a:t>1192</a:t>
                      </a:r>
                      <a:r>
                        <a:rPr kumimoji="1" lang="zh-TW" altLang="en-US" sz="2400" b="1" i="0" u="none" strike="noStrike" kern="1200" cap="none" normalizeH="0" baseline="0" dirty="0" smtClean="0">
                          <a:ln>
                            <a:noFill/>
                          </a:ln>
                          <a:solidFill>
                            <a:srgbClr val="0000FF"/>
                          </a:solidFill>
                          <a:effectLst/>
                          <a:latin typeface="華康中圓體" pitchFamily="49" charset="-120"/>
                          <a:ea typeface="華康中圓體" pitchFamily="49" charset="-120"/>
                          <a:cs typeface="+mn-cs"/>
                        </a:rPr>
                        <a:t>人</a:t>
                      </a:r>
                      <a:endParaRPr kumimoji="1" lang="en-US" altLang="zh-TW" sz="2400" b="1" i="0" u="none" strike="noStrike" kern="1200" cap="none" normalizeH="0" baseline="0" dirty="0" smtClean="0">
                        <a:ln>
                          <a:noFill/>
                        </a:ln>
                        <a:solidFill>
                          <a:srgbClr val="0000FF"/>
                        </a:solidFill>
                        <a:effectLst/>
                        <a:latin typeface="華康中圓體" pitchFamily="49" charset="-120"/>
                        <a:ea typeface="華康中圓體" pitchFamily="49" charset="-120"/>
                        <a:cs typeface="+mn-cs"/>
                      </a:endParaRPr>
                    </a:p>
                    <a:p>
                      <a:pPr marL="0" marR="0" lvl="0" indent="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defRPr/>
                      </a:pPr>
                      <a:r>
                        <a:rPr lang="en-US" altLang="zh-TW" sz="2400" b="0" i="0" u="none" strike="noStrike" dirty="0" smtClean="0">
                          <a:solidFill>
                            <a:srgbClr val="002060"/>
                          </a:solidFill>
                          <a:effectLst/>
                          <a:latin typeface="微軟正黑體" panose="020B0604030504040204" pitchFamily="34" charset="-120"/>
                          <a:ea typeface="微軟正黑體" panose="020B0604030504040204" pitchFamily="34" charset="-120"/>
                        </a:rPr>
                        <a:t>44%</a:t>
                      </a:r>
                    </a:p>
                  </a:txBody>
                  <a:tcPr anchor="ctr" horzOverflow="overflow"/>
                </a:tc>
                <a:tc>
                  <a:txBody>
                    <a:bodyPr/>
                    <a:lstStyle/>
                    <a:p>
                      <a:pPr marL="0" marR="0" lvl="0" indent="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r>
                        <a:rPr kumimoji="1" lang="en-US" altLang="zh-TW" sz="2400" u="none" strike="noStrike" cap="none" normalizeH="0" baseline="0" dirty="0" smtClean="0">
                          <a:ln>
                            <a:noFill/>
                          </a:ln>
                          <a:effectLst/>
                          <a:latin typeface="華康中圓體" pitchFamily="49" charset="-120"/>
                          <a:ea typeface="華康中圓體" pitchFamily="49" charset="-120"/>
                        </a:rPr>
                        <a:t>1144</a:t>
                      </a:r>
                      <a:r>
                        <a:rPr kumimoji="1" lang="zh-TW" altLang="en-US" sz="2400" u="none" strike="noStrike" cap="none" normalizeH="0" baseline="0" dirty="0" smtClean="0">
                          <a:ln>
                            <a:noFill/>
                          </a:ln>
                          <a:effectLst/>
                          <a:latin typeface="華康中圓體" pitchFamily="49" charset="-120"/>
                          <a:ea typeface="華康中圓體" pitchFamily="49" charset="-120"/>
                        </a:rPr>
                        <a:t>人</a:t>
                      </a:r>
                      <a:endParaRPr kumimoji="1" lang="en-US" altLang="zh-TW" sz="2400" u="none" strike="noStrike" cap="none" normalizeH="0" baseline="0" dirty="0" smtClean="0">
                        <a:ln>
                          <a:noFill/>
                        </a:ln>
                        <a:effectLst/>
                        <a:latin typeface="華康中圓體" pitchFamily="49" charset="-120"/>
                        <a:ea typeface="華康中圓體" pitchFamily="49" charset="-120"/>
                      </a:endParaRPr>
                    </a:p>
                    <a:p>
                      <a:pPr marL="0" marR="0" lvl="0" indent="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r>
                        <a:rPr kumimoji="1" lang="en-US" altLang="zh-TW" sz="2400" u="none" strike="noStrike" cap="none" normalizeH="0" baseline="0" dirty="0" smtClean="0">
                          <a:ln>
                            <a:noFill/>
                          </a:ln>
                          <a:effectLst/>
                          <a:latin typeface="華康中圓體" pitchFamily="49" charset="-120"/>
                          <a:ea typeface="華康中圓體" pitchFamily="49" charset="-120"/>
                        </a:rPr>
                        <a:t>42.8%</a:t>
                      </a:r>
                      <a:endParaRPr kumimoji="1" lang="en-US" altLang="zh-TW" sz="2400" b="1" i="0" u="none" strike="noStrike" cap="none" normalizeH="0" baseline="0" dirty="0" smtClean="0">
                        <a:ln>
                          <a:noFill/>
                        </a:ln>
                        <a:solidFill>
                          <a:srgbClr val="0000FF"/>
                        </a:solidFill>
                        <a:effectLst/>
                        <a:latin typeface="華康中圓體" pitchFamily="49" charset="-120"/>
                        <a:ea typeface="華康中圓體" pitchFamily="49" charset="-120"/>
                      </a:endParaRPr>
                    </a:p>
                  </a:txBody>
                  <a:tcPr anchor="ctr" horzOverflow="overflow"/>
                </a:tc>
                <a:tc>
                  <a:txBody>
                    <a:bodyPr/>
                    <a:lstStyle/>
                    <a:p>
                      <a:pPr marL="0" marR="0" lvl="0" indent="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r>
                        <a:rPr kumimoji="1" lang="en-US" altLang="zh-TW" sz="2400" b="1" i="0" u="none" strike="noStrike" cap="none" normalizeH="0" baseline="0" dirty="0" smtClean="0">
                          <a:ln>
                            <a:noFill/>
                          </a:ln>
                          <a:solidFill>
                            <a:srgbClr val="0000FF"/>
                          </a:solidFill>
                          <a:effectLst/>
                          <a:latin typeface="華康中圓體" pitchFamily="49" charset="-120"/>
                          <a:ea typeface="華康中圓體" pitchFamily="49" charset="-120"/>
                        </a:rPr>
                        <a:t>1101</a:t>
                      </a:r>
                      <a:r>
                        <a:rPr kumimoji="1" lang="zh-TW" altLang="en-US" sz="2400" b="1" i="0" u="none" strike="noStrike" cap="none" normalizeH="0" baseline="0" dirty="0" smtClean="0">
                          <a:ln>
                            <a:noFill/>
                          </a:ln>
                          <a:solidFill>
                            <a:srgbClr val="0000FF"/>
                          </a:solidFill>
                          <a:effectLst/>
                          <a:latin typeface="華康中圓體" pitchFamily="49" charset="-120"/>
                          <a:ea typeface="華康中圓體" pitchFamily="49" charset="-120"/>
                        </a:rPr>
                        <a:t>人</a:t>
                      </a:r>
                      <a:endParaRPr kumimoji="1" lang="en-US" altLang="zh-TW" sz="2400" b="1" i="0" u="none" strike="noStrike" cap="none" normalizeH="0" baseline="0" dirty="0" smtClean="0">
                        <a:ln>
                          <a:noFill/>
                        </a:ln>
                        <a:solidFill>
                          <a:srgbClr val="0000FF"/>
                        </a:solidFill>
                        <a:effectLst/>
                        <a:latin typeface="華康中圓體" pitchFamily="49" charset="-120"/>
                        <a:ea typeface="華康中圓體" pitchFamily="49" charset="-120"/>
                      </a:endParaRPr>
                    </a:p>
                    <a:p>
                      <a:pPr marL="0" marR="0" lvl="0" indent="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r>
                        <a:rPr kumimoji="1" lang="en-US" altLang="zh-TW" sz="2400" b="1" i="0" u="none" strike="noStrike" cap="none" normalizeH="0" baseline="0" dirty="0" smtClean="0">
                          <a:ln>
                            <a:noFill/>
                          </a:ln>
                          <a:solidFill>
                            <a:srgbClr val="0000FF"/>
                          </a:solidFill>
                          <a:effectLst/>
                          <a:latin typeface="華康中圓體" pitchFamily="49" charset="-120"/>
                          <a:ea typeface="華康中圓體" pitchFamily="49" charset="-120"/>
                        </a:rPr>
                        <a:t>40.6%</a:t>
                      </a:r>
                    </a:p>
                  </a:txBody>
                  <a:tcPr anchor="ctr" horzOverflow="overflow"/>
                </a:tc>
              </a:tr>
              <a:tr h="889571">
                <a:tc>
                  <a:txBody>
                    <a:bodyPr/>
                    <a:lstStyle/>
                    <a:p>
                      <a:pPr marL="0" marR="0" lvl="0" indent="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r>
                        <a:rPr kumimoji="1" lang="zh-TW" altLang="en-US" sz="2400" b="1" i="0" u="none" strike="noStrike" cap="none" normalizeH="0" baseline="0" dirty="0" smtClean="0">
                          <a:ln>
                            <a:noFill/>
                          </a:ln>
                          <a:solidFill>
                            <a:srgbClr val="FF0000"/>
                          </a:solidFill>
                          <a:effectLst/>
                          <a:latin typeface="華康中圓體" pitchFamily="49" charset="-120"/>
                          <a:ea typeface="華康中圓體" pitchFamily="49" charset="-120"/>
                        </a:rPr>
                        <a:t>政治</a:t>
                      </a:r>
                      <a:endParaRPr kumimoji="1" lang="en-US" altLang="zh-TW" sz="2400" b="1" i="0" u="none" strike="noStrike" cap="none" normalizeH="0" baseline="0" dirty="0" smtClean="0">
                        <a:ln>
                          <a:noFill/>
                        </a:ln>
                        <a:solidFill>
                          <a:srgbClr val="FF0000"/>
                        </a:solidFill>
                        <a:effectLst/>
                        <a:latin typeface="華康中圓體" pitchFamily="49" charset="-120"/>
                        <a:ea typeface="華康中圓體" pitchFamily="49" charset="-120"/>
                      </a:endParaRPr>
                    </a:p>
                    <a:p>
                      <a:pPr marL="0" marR="0" lvl="0" indent="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r>
                        <a:rPr kumimoji="1" lang="zh-TW" altLang="en-US" sz="2400" b="1" i="0" u="none" strike="noStrike" cap="none" normalizeH="0" baseline="0" dirty="0" smtClean="0">
                          <a:ln>
                            <a:noFill/>
                          </a:ln>
                          <a:solidFill>
                            <a:srgbClr val="FF0000"/>
                          </a:solidFill>
                          <a:effectLst/>
                          <a:latin typeface="華康中圓體" pitchFamily="49" charset="-120"/>
                          <a:ea typeface="華康中圓體" pitchFamily="49" charset="-120"/>
                        </a:rPr>
                        <a:t>大學</a:t>
                      </a:r>
                      <a:endParaRPr kumimoji="1" lang="en-US" altLang="zh-TW" sz="2400" b="1" i="0" u="none" strike="noStrike" cap="none" normalizeH="0" baseline="0" dirty="0" smtClean="0">
                        <a:ln>
                          <a:noFill/>
                        </a:ln>
                        <a:solidFill>
                          <a:srgbClr val="FF0000"/>
                        </a:solidFill>
                        <a:effectLst/>
                        <a:latin typeface="華康中圓體" pitchFamily="49" charset="-120"/>
                        <a:ea typeface="華康中圓體" pitchFamily="49" charset="-120"/>
                      </a:endParaRPr>
                    </a:p>
                  </a:txBody>
                  <a:tcPr anchor="ctr" horzOverflow="overflow"/>
                </a:tc>
                <a:tc>
                  <a:txBody>
                    <a:bodyPr/>
                    <a:lstStyle/>
                    <a:p>
                      <a:pPr marL="0" marR="0" lvl="0" indent="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r>
                        <a:rPr kumimoji="1" lang="en-US" altLang="zh-TW" sz="2400" u="none" strike="noStrike" cap="none" normalizeH="0" baseline="0" dirty="0" smtClean="0">
                          <a:ln>
                            <a:noFill/>
                          </a:ln>
                          <a:effectLst/>
                          <a:latin typeface="華康中圓體" pitchFamily="49" charset="-120"/>
                          <a:ea typeface="華康中圓體" pitchFamily="49" charset="-120"/>
                        </a:rPr>
                        <a:t>254</a:t>
                      </a:r>
                      <a:r>
                        <a:rPr kumimoji="1" lang="zh-TW" altLang="en-US" sz="2400" u="none" strike="noStrike" cap="none" normalizeH="0" baseline="0" dirty="0" smtClean="0">
                          <a:ln>
                            <a:noFill/>
                          </a:ln>
                          <a:effectLst/>
                          <a:latin typeface="華康中圓體" pitchFamily="49" charset="-120"/>
                          <a:ea typeface="華康中圓體" pitchFamily="49" charset="-120"/>
                        </a:rPr>
                        <a:t>人</a:t>
                      </a:r>
                      <a:endParaRPr kumimoji="1" lang="en-US" altLang="zh-TW" sz="2400" u="none" strike="noStrike" cap="none" normalizeH="0" baseline="0" dirty="0" smtClean="0">
                        <a:ln>
                          <a:noFill/>
                        </a:ln>
                        <a:effectLst/>
                        <a:latin typeface="華康中圓體" pitchFamily="49" charset="-120"/>
                        <a:ea typeface="華康中圓體" pitchFamily="49" charset="-120"/>
                      </a:endParaRPr>
                    </a:p>
                    <a:p>
                      <a:pPr marL="0" marR="0" lvl="0" indent="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r>
                        <a:rPr kumimoji="1" lang="en-US" altLang="zh-TW" sz="2400" u="none" strike="noStrike" cap="none" normalizeH="0" baseline="0" dirty="0" smtClean="0">
                          <a:ln>
                            <a:noFill/>
                          </a:ln>
                          <a:effectLst/>
                          <a:latin typeface="華康中圓體" pitchFamily="49" charset="-120"/>
                          <a:ea typeface="華康中圓體" pitchFamily="49" charset="-120"/>
                        </a:rPr>
                        <a:t>12.2%</a:t>
                      </a:r>
                      <a:endParaRPr kumimoji="1" lang="en-US" altLang="zh-TW" sz="2400" b="1" i="0" u="none" strike="noStrike" cap="none" normalizeH="0" baseline="0" dirty="0" smtClean="0">
                        <a:ln>
                          <a:noFill/>
                        </a:ln>
                        <a:solidFill>
                          <a:srgbClr val="FF0000"/>
                        </a:solidFill>
                        <a:effectLst/>
                        <a:latin typeface="華康中圓體" pitchFamily="49" charset="-120"/>
                        <a:ea typeface="華康中圓體" pitchFamily="49" charset="-120"/>
                      </a:endParaRPr>
                    </a:p>
                  </a:txBody>
                  <a:tcPr anchor="ctr" horzOverflow="overflow"/>
                </a:tc>
                <a:tc>
                  <a:txBody>
                    <a:bodyPr/>
                    <a:lstStyle/>
                    <a:p>
                      <a:pPr marL="0" marR="0" lvl="0" indent="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r>
                        <a:rPr kumimoji="1" lang="en-US" altLang="zh-TW" sz="2400" b="1" i="0" u="none" strike="noStrike" cap="none" normalizeH="0" baseline="0" dirty="0" smtClean="0">
                          <a:ln>
                            <a:noFill/>
                          </a:ln>
                          <a:solidFill>
                            <a:srgbClr val="FF0000"/>
                          </a:solidFill>
                          <a:effectLst/>
                          <a:latin typeface="華康中圓體" pitchFamily="49" charset="-120"/>
                          <a:ea typeface="華康中圓體" pitchFamily="49" charset="-120"/>
                        </a:rPr>
                        <a:t>276</a:t>
                      </a:r>
                      <a:r>
                        <a:rPr kumimoji="1" lang="zh-TW" altLang="en-US" sz="2400" b="1" i="0" u="none" strike="noStrike" cap="none" normalizeH="0" baseline="0" dirty="0" smtClean="0">
                          <a:ln>
                            <a:noFill/>
                          </a:ln>
                          <a:solidFill>
                            <a:srgbClr val="FF0000"/>
                          </a:solidFill>
                          <a:effectLst/>
                          <a:latin typeface="華康中圓體" pitchFamily="49" charset="-120"/>
                          <a:ea typeface="華康中圓體" pitchFamily="49" charset="-120"/>
                        </a:rPr>
                        <a:t>人</a:t>
                      </a:r>
                      <a:endParaRPr kumimoji="1" lang="en-US" altLang="zh-TW" sz="2400" b="1" i="0" u="none" strike="noStrike" cap="none" normalizeH="0" baseline="0" dirty="0" smtClean="0">
                        <a:ln>
                          <a:noFill/>
                        </a:ln>
                        <a:solidFill>
                          <a:srgbClr val="FF0000"/>
                        </a:solidFill>
                        <a:effectLst/>
                        <a:latin typeface="華康中圓體" pitchFamily="49" charset="-120"/>
                        <a:ea typeface="華康中圓體" pitchFamily="49" charset="-120"/>
                      </a:endParaRPr>
                    </a:p>
                    <a:p>
                      <a:pPr marL="0" marR="0" lvl="0" indent="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r>
                        <a:rPr kumimoji="1" lang="en-US" altLang="zh-TW" sz="2400" b="1" i="0" u="none" strike="noStrike" cap="none" normalizeH="0" baseline="0" dirty="0" smtClean="0">
                          <a:ln>
                            <a:noFill/>
                          </a:ln>
                          <a:solidFill>
                            <a:srgbClr val="FF0000"/>
                          </a:solidFill>
                          <a:effectLst/>
                          <a:latin typeface="華康中圓體" pitchFamily="49" charset="-120"/>
                          <a:ea typeface="華康中圓體" pitchFamily="49" charset="-120"/>
                        </a:rPr>
                        <a:t>13.3%</a:t>
                      </a:r>
                    </a:p>
                  </a:txBody>
                  <a:tcPr anchor="ctr" horzOverflow="overflow"/>
                </a:tc>
                <a:tc>
                  <a:txBody>
                    <a:bodyPr/>
                    <a:lstStyle/>
                    <a:p>
                      <a:pPr marL="0" marR="0" lvl="0" indent="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r>
                        <a:rPr kumimoji="1" lang="en-US" altLang="zh-TW" sz="2400" u="none" strike="noStrike" cap="none" normalizeH="0" baseline="0" dirty="0" smtClean="0">
                          <a:ln>
                            <a:noFill/>
                          </a:ln>
                          <a:effectLst/>
                          <a:latin typeface="華康中圓體" pitchFamily="49" charset="-120"/>
                          <a:ea typeface="華康中圓體" pitchFamily="49" charset="-120"/>
                        </a:rPr>
                        <a:t>758</a:t>
                      </a:r>
                      <a:r>
                        <a:rPr kumimoji="1" lang="zh-TW" altLang="en-US" sz="2400" u="none" strike="noStrike" cap="none" normalizeH="0" baseline="0" dirty="0" smtClean="0">
                          <a:ln>
                            <a:noFill/>
                          </a:ln>
                          <a:effectLst/>
                          <a:latin typeface="華康中圓體" pitchFamily="49" charset="-120"/>
                          <a:ea typeface="華康中圓體" pitchFamily="49" charset="-120"/>
                        </a:rPr>
                        <a:t>人</a:t>
                      </a:r>
                      <a:endParaRPr kumimoji="1" lang="en-US" altLang="zh-TW" sz="2400" u="none" strike="noStrike" cap="none" normalizeH="0" baseline="0" dirty="0" smtClean="0">
                        <a:ln>
                          <a:noFill/>
                        </a:ln>
                        <a:effectLst/>
                        <a:latin typeface="華康中圓體" pitchFamily="49" charset="-120"/>
                        <a:ea typeface="華康中圓體" pitchFamily="49" charset="-120"/>
                      </a:endParaRPr>
                    </a:p>
                    <a:p>
                      <a:pPr marL="0" marR="0" lvl="0" indent="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r>
                        <a:rPr kumimoji="1" lang="en-US" altLang="zh-TW" sz="2400" u="none" strike="noStrike" cap="none" normalizeH="0" baseline="0" dirty="0" smtClean="0">
                          <a:ln>
                            <a:noFill/>
                          </a:ln>
                          <a:effectLst/>
                          <a:latin typeface="華康中圓體" pitchFamily="49" charset="-120"/>
                          <a:ea typeface="華康中圓體" pitchFamily="49" charset="-120"/>
                        </a:rPr>
                        <a:t>36.6%</a:t>
                      </a:r>
                      <a:endParaRPr kumimoji="1" lang="en-US" altLang="zh-TW" sz="2400" b="1" i="0" u="none" strike="noStrike" cap="none" normalizeH="0" baseline="0" dirty="0" smtClean="0">
                        <a:ln>
                          <a:noFill/>
                        </a:ln>
                        <a:solidFill>
                          <a:srgbClr val="FF0000"/>
                        </a:solidFill>
                        <a:effectLst/>
                        <a:latin typeface="華康中圓體" pitchFamily="49" charset="-120"/>
                        <a:ea typeface="華康中圓體" pitchFamily="49" charset="-120"/>
                      </a:endParaRPr>
                    </a:p>
                  </a:txBody>
                  <a:tcPr anchor="ctr" horzOverflow="overflow"/>
                </a:tc>
                <a:tc>
                  <a:txBody>
                    <a:bodyPr/>
                    <a:lstStyle/>
                    <a:p>
                      <a:pPr marL="0" marR="0" lvl="0" indent="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defRPr/>
                      </a:pPr>
                      <a:r>
                        <a:rPr lang="en-US" altLang="zh-TW" sz="2400" b="1" i="0" u="none" strike="noStrike" dirty="0" smtClean="0">
                          <a:solidFill>
                            <a:srgbClr val="FF0000"/>
                          </a:solidFill>
                          <a:effectLst/>
                          <a:latin typeface="微軟正黑體" panose="020B0604030504040204" pitchFamily="34" charset="-120"/>
                          <a:ea typeface="微軟正黑體" panose="020B0604030504040204" pitchFamily="34" charset="-120"/>
                        </a:rPr>
                        <a:t>771</a:t>
                      </a:r>
                      <a:r>
                        <a:rPr kumimoji="1" lang="zh-TW" altLang="en-US" sz="2400" b="1" i="0" u="none" strike="noStrike" cap="none" normalizeH="0" baseline="0" dirty="0" smtClean="0">
                          <a:ln>
                            <a:noFill/>
                          </a:ln>
                          <a:solidFill>
                            <a:srgbClr val="FF0000"/>
                          </a:solidFill>
                          <a:effectLst/>
                          <a:latin typeface="華康中圓體" pitchFamily="49" charset="-120"/>
                          <a:ea typeface="華康中圓體" pitchFamily="49" charset="-120"/>
                        </a:rPr>
                        <a:t>人</a:t>
                      </a:r>
                      <a:endParaRPr kumimoji="1" lang="en-US" altLang="zh-TW" sz="2400" b="1" i="0" u="none" strike="noStrike" cap="none" normalizeH="0" baseline="0" dirty="0" smtClean="0">
                        <a:ln>
                          <a:noFill/>
                        </a:ln>
                        <a:solidFill>
                          <a:srgbClr val="FF0000"/>
                        </a:solidFill>
                        <a:effectLst/>
                        <a:latin typeface="華康中圓體" pitchFamily="49" charset="-120"/>
                        <a:ea typeface="華康中圓體" pitchFamily="49" charset="-120"/>
                      </a:endParaRPr>
                    </a:p>
                    <a:p>
                      <a:pPr marL="0" marR="0" lvl="0" indent="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defRPr/>
                      </a:pPr>
                      <a:r>
                        <a:rPr kumimoji="1" lang="en-US" altLang="zh-TW" sz="2400" b="1" i="0" u="none" strike="noStrike" cap="none" normalizeH="0" baseline="0" dirty="0" smtClean="0">
                          <a:ln>
                            <a:noFill/>
                          </a:ln>
                          <a:solidFill>
                            <a:srgbClr val="FF0000"/>
                          </a:solidFill>
                          <a:effectLst/>
                          <a:latin typeface="華康中圓體" pitchFamily="49" charset="-120"/>
                          <a:ea typeface="華康中圓體" pitchFamily="49" charset="-120"/>
                        </a:rPr>
                        <a:t>37.2%</a:t>
                      </a:r>
                      <a:endParaRPr lang="en-US" altLang="zh-TW" sz="2400" b="1" i="0" u="none" strike="noStrike" dirty="0" smtClean="0">
                        <a:solidFill>
                          <a:srgbClr val="FF0000"/>
                        </a:solidFill>
                        <a:effectLst/>
                        <a:latin typeface="微軟正黑體" panose="020B0604030504040204" pitchFamily="34" charset="-120"/>
                        <a:ea typeface="微軟正黑體" panose="020B0604030504040204" pitchFamily="34" charset="-120"/>
                      </a:endParaRPr>
                    </a:p>
                  </a:txBody>
                  <a:tcPr anchor="ctr" horzOverflow="overflow"/>
                </a:tc>
                <a:tc>
                  <a:txBody>
                    <a:bodyPr/>
                    <a:lstStyle/>
                    <a:p>
                      <a:pPr marL="0" marR="0" lvl="0" indent="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r>
                        <a:rPr kumimoji="1" lang="en-US" altLang="zh-TW" sz="2400" u="none" strike="noStrike" cap="none" normalizeH="0" baseline="0" dirty="0" smtClean="0">
                          <a:ln>
                            <a:noFill/>
                          </a:ln>
                          <a:effectLst/>
                          <a:latin typeface="華康中圓體" pitchFamily="49" charset="-120"/>
                          <a:ea typeface="華康中圓體" pitchFamily="49" charset="-120"/>
                        </a:rPr>
                        <a:t>1057</a:t>
                      </a:r>
                      <a:r>
                        <a:rPr kumimoji="1" lang="zh-TW" altLang="en-US" sz="2400" u="none" strike="noStrike" cap="none" normalizeH="0" baseline="0" dirty="0" smtClean="0">
                          <a:ln>
                            <a:noFill/>
                          </a:ln>
                          <a:effectLst/>
                          <a:latin typeface="華康中圓體" pitchFamily="49" charset="-120"/>
                          <a:ea typeface="華康中圓體" pitchFamily="49" charset="-120"/>
                        </a:rPr>
                        <a:t>人</a:t>
                      </a:r>
                      <a:endParaRPr kumimoji="1" lang="en-US" altLang="zh-TW" sz="2400" u="none" strike="noStrike" cap="none" normalizeH="0" baseline="0" dirty="0" smtClean="0">
                        <a:ln>
                          <a:noFill/>
                        </a:ln>
                        <a:effectLst/>
                        <a:latin typeface="華康中圓體" pitchFamily="49" charset="-120"/>
                        <a:ea typeface="華康中圓體" pitchFamily="49" charset="-120"/>
                      </a:endParaRPr>
                    </a:p>
                    <a:p>
                      <a:pPr marL="0" marR="0" lvl="0" indent="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r>
                        <a:rPr kumimoji="1" lang="en-US" altLang="zh-TW" sz="2400" u="none" strike="noStrike" cap="none" normalizeH="0" baseline="0" dirty="0" smtClean="0">
                          <a:ln>
                            <a:noFill/>
                          </a:ln>
                          <a:effectLst/>
                          <a:latin typeface="華康中圓體" pitchFamily="49" charset="-120"/>
                          <a:ea typeface="華康中圓體" pitchFamily="49" charset="-120"/>
                        </a:rPr>
                        <a:t>51.2%</a:t>
                      </a:r>
                      <a:endParaRPr kumimoji="1" lang="en-US" altLang="zh-TW" sz="2400" b="1" i="0" u="none" strike="noStrike" cap="none" normalizeH="0" baseline="0" dirty="0" smtClean="0">
                        <a:ln>
                          <a:noFill/>
                        </a:ln>
                        <a:solidFill>
                          <a:srgbClr val="0000FF"/>
                        </a:solidFill>
                        <a:effectLst/>
                        <a:latin typeface="華康中圓體" pitchFamily="49" charset="-120"/>
                        <a:ea typeface="華康中圓體" pitchFamily="49" charset="-120"/>
                      </a:endParaRPr>
                    </a:p>
                  </a:txBody>
                  <a:tcPr anchor="ctr" horzOverflow="overflow"/>
                </a:tc>
                <a:tc>
                  <a:txBody>
                    <a:bodyPr/>
                    <a:lstStyle/>
                    <a:p>
                      <a:pPr marL="0" marR="0" lvl="0" indent="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r>
                        <a:rPr kumimoji="1" lang="en-US" altLang="zh-TW" sz="2400" b="1" i="0" u="none" strike="noStrike" cap="none" normalizeH="0" baseline="0" dirty="0" smtClean="0">
                          <a:ln>
                            <a:noFill/>
                          </a:ln>
                          <a:solidFill>
                            <a:srgbClr val="0000FF"/>
                          </a:solidFill>
                          <a:effectLst/>
                          <a:latin typeface="華康中圓體" pitchFamily="49" charset="-120"/>
                          <a:ea typeface="華康中圓體" pitchFamily="49" charset="-120"/>
                        </a:rPr>
                        <a:t>1021</a:t>
                      </a:r>
                      <a:r>
                        <a:rPr kumimoji="1" lang="zh-TW" altLang="en-US" sz="2400" b="1" i="0" u="none" strike="noStrike" cap="none" normalizeH="0" baseline="0" dirty="0" smtClean="0">
                          <a:ln>
                            <a:noFill/>
                          </a:ln>
                          <a:solidFill>
                            <a:srgbClr val="0000FF"/>
                          </a:solidFill>
                          <a:effectLst/>
                          <a:latin typeface="華康中圓體" pitchFamily="49" charset="-120"/>
                          <a:ea typeface="華康中圓體" pitchFamily="49" charset="-120"/>
                        </a:rPr>
                        <a:t>人</a:t>
                      </a:r>
                      <a:endParaRPr kumimoji="1" lang="en-US" altLang="zh-TW" sz="2400" b="1" i="0" u="none" strike="noStrike" cap="none" normalizeH="0" baseline="0" dirty="0" smtClean="0">
                        <a:ln>
                          <a:noFill/>
                        </a:ln>
                        <a:solidFill>
                          <a:srgbClr val="0000FF"/>
                        </a:solidFill>
                        <a:effectLst/>
                        <a:latin typeface="華康中圓體" pitchFamily="49" charset="-120"/>
                        <a:ea typeface="華康中圓體" pitchFamily="49" charset="-120"/>
                      </a:endParaRPr>
                    </a:p>
                    <a:p>
                      <a:pPr marL="0" marR="0" lvl="0" indent="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r>
                        <a:rPr kumimoji="1" lang="en-US" altLang="zh-TW" sz="2400" b="1" i="0" u="none" strike="noStrike" cap="none" normalizeH="0" baseline="0" dirty="0" smtClean="0">
                          <a:ln>
                            <a:noFill/>
                          </a:ln>
                          <a:solidFill>
                            <a:srgbClr val="0000FF"/>
                          </a:solidFill>
                          <a:effectLst/>
                          <a:latin typeface="華康中圓體" pitchFamily="49" charset="-120"/>
                          <a:ea typeface="華康中圓體" pitchFamily="49" charset="-120"/>
                        </a:rPr>
                        <a:t>49.2%</a:t>
                      </a:r>
                    </a:p>
                  </a:txBody>
                  <a:tcPr anchor="ctr" horzOverflow="overflow"/>
                </a:tc>
              </a:tr>
            </a:tbl>
          </a:graphicData>
        </a:graphic>
      </p:graphicFrame>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idx="4294967295"/>
          </p:nvPr>
        </p:nvSpPr>
        <p:spPr>
          <a:xfrm>
            <a:off x="755576" y="188640"/>
            <a:ext cx="7848872" cy="836296"/>
          </a:xfrm>
        </p:spPr>
        <p:txBody>
          <a:bodyPr>
            <a:normAutofit fontScale="90000"/>
          </a:bodyPr>
          <a:lstStyle/>
          <a:p>
            <a:r>
              <a:rPr lang="zh-TW" altLang="en-US" dirty="0" smtClean="0">
                <a:solidFill>
                  <a:srgbClr val="FFFF00"/>
                </a:solidFill>
                <a:latin typeface="華康POP1體W7(P)" pitchFamily="82" charset="-120"/>
                <a:ea typeface="華康POP1體W7(P)" pitchFamily="82" charset="-120"/>
              </a:rPr>
              <a:t>一類組科系 </a:t>
            </a:r>
            <a:r>
              <a:rPr lang="en-US" altLang="zh-TW" dirty="0" smtClean="0">
                <a:solidFill>
                  <a:srgbClr val="FFFF00"/>
                </a:solidFill>
                <a:latin typeface="華康POP1體W7(P)" pitchFamily="82" charset="-120"/>
                <a:ea typeface="華康POP1體W7(P)" pitchFamily="82" charset="-120"/>
              </a:rPr>
              <a:t>104</a:t>
            </a:r>
            <a:r>
              <a:rPr lang="zh-TW" altLang="en-US" dirty="0" smtClean="0">
                <a:solidFill>
                  <a:srgbClr val="FFFF00"/>
                </a:solidFill>
                <a:latin typeface="華康POP1體W7(P)" pitchFamily="82" charset="-120"/>
                <a:ea typeface="華康POP1體W7(P)" pitchFamily="82" charset="-120"/>
              </a:rPr>
              <a:t>招生管道名額比例</a:t>
            </a:r>
            <a:endParaRPr lang="zh-TW" altLang="en-US" dirty="0">
              <a:solidFill>
                <a:srgbClr val="FFFF00"/>
              </a:solidFill>
              <a:latin typeface="華康POP1體W7(P)" pitchFamily="82" charset="-120"/>
              <a:ea typeface="華康POP1體W7(P)" pitchFamily="82" charset="-120"/>
            </a:endParaRPr>
          </a:p>
        </p:txBody>
      </p:sp>
      <p:graphicFrame>
        <p:nvGraphicFramePr>
          <p:cNvPr id="4" name="內容版面配置區 3"/>
          <p:cNvGraphicFramePr>
            <a:graphicFrameLocks/>
          </p:cNvGraphicFramePr>
          <p:nvPr/>
        </p:nvGraphicFramePr>
        <p:xfrm>
          <a:off x="251520" y="980728"/>
          <a:ext cx="8676455" cy="5397256"/>
        </p:xfrm>
        <a:graphic>
          <a:graphicData uri="http://schemas.openxmlformats.org/drawingml/2006/table">
            <a:tbl>
              <a:tblPr firstRow="1" bandRow="1">
                <a:tableStyleId>{00A15C55-8517-42AA-B614-E9B94910E393}</a:tableStyleId>
              </a:tblPr>
              <a:tblGrid>
                <a:gridCol w="3537362"/>
                <a:gridCol w="1652955"/>
                <a:gridCol w="1743069"/>
                <a:gridCol w="1743069"/>
              </a:tblGrid>
              <a:tr h="1117103">
                <a:tc>
                  <a:txBody>
                    <a:bodyPr/>
                    <a:lstStyle/>
                    <a:p>
                      <a:pPr algn="ctr"/>
                      <a:r>
                        <a:rPr lang="zh-TW" altLang="en-US" sz="3200" dirty="0" smtClean="0">
                          <a:solidFill>
                            <a:schemeClr val="bg1"/>
                          </a:solidFill>
                          <a:latin typeface="華康中圓體" pitchFamily="49" charset="-120"/>
                          <a:ea typeface="華康中圓體" pitchFamily="49" charset="-120"/>
                        </a:rPr>
                        <a:t>學系</a:t>
                      </a:r>
                      <a:endParaRPr lang="zh-TW" altLang="en-US" sz="3200" dirty="0">
                        <a:solidFill>
                          <a:schemeClr val="bg1"/>
                        </a:solidFill>
                        <a:latin typeface="華康中圓體" pitchFamily="49" charset="-120"/>
                        <a:ea typeface="華康中圓體" pitchFamily="49"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ltLang="zh-TW" sz="2600" dirty="0" smtClean="0"/>
                        <a:t>104</a:t>
                      </a:r>
                      <a:br>
                        <a:rPr lang="en-US" altLang="zh-TW" sz="2600" dirty="0" smtClean="0"/>
                      </a:br>
                      <a:r>
                        <a:rPr lang="zh-TW" altLang="en-US" sz="2600" dirty="0" smtClean="0"/>
                        <a:t>繁星</a:t>
                      </a:r>
                      <a:endParaRPr lang="zh-TW" altLang="en-US" sz="2600" dirty="0">
                        <a:latin typeface="華康中圓體" pitchFamily="49" charset="-120"/>
                        <a:ea typeface="華康中圓體" pitchFamily="49"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ltLang="zh-TW" sz="2600" dirty="0" smtClean="0"/>
                        <a:t>104</a:t>
                      </a:r>
                    </a:p>
                    <a:p>
                      <a:pPr algn="ctr"/>
                      <a:r>
                        <a:rPr lang="zh-TW" altLang="en-US" sz="2600" dirty="0" smtClean="0"/>
                        <a:t>申請</a:t>
                      </a:r>
                      <a:endParaRPr lang="zh-TW" altLang="en-US" sz="2600" dirty="0">
                        <a:latin typeface="華康中圓體" pitchFamily="49" charset="-120"/>
                        <a:ea typeface="華康中圓體" pitchFamily="49"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ltLang="zh-TW" sz="2600" dirty="0" smtClean="0"/>
                        <a:t>104</a:t>
                      </a:r>
                    </a:p>
                    <a:p>
                      <a:pPr algn="ctr"/>
                      <a:r>
                        <a:rPr lang="zh-TW" altLang="en-US" sz="2600" dirty="0" smtClean="0"/>
                        <a:t>指考</a:t>
                      </a:r>
                      <a:endParaRPr lang="zh-TW" altLang="en-US" sz="2600" dirty="0">
                        <a:latin typeface="華康中圓體" pitchFamily="49" charset="-120"/>
                        <a:ea typeface="華康中圓體" pitchFamily="49"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4212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400" dirty="0" smtClean="0"/>
                        <a:t>台灣大學</a:t>
                      </a:r>
                      <a:endParaRPr lang="en-US" altLang="zh-TW" sz="2400" dirty="0" smtClean="0"/>
                    </a:p>
                    <a:p>
                      <a:pPr algn="ctr"/>
                      <a:r>
                        <a:rPr lang="zh-TW" altLang="en-US" sz="2400" dirty="0" smtClean="0"/>
                        <a:t>法律系</a:t>
                      </a:r>
                      <a:endParaRPr lang="zh-TW" altLang="en-US" sz="2400" dirty="0">
                        <a:latin typeface="華康中圓體" pitchFamily="49" charset="-120"/>
                        <a:ea typeface="華康中圓體" pitchFamily="49"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u="none" strike="noStrike" cap="none" normalizeH="0" baseline="0" dirty="0" smtClean="0">
                          <a:ln>
                            <a:noFill/>
                          </a:ln>
                          <a:effectLst/>
                        </a:rPr>
                        <a:t>11.8%</a:t>
                      </a:r>
                      <a:endParaRPr kumimoji="0" lang="zh-TW" altLang="en-US" sz="2400" b="0" i="0" u="none" strike="noStrike" cap="none" normalizeH="0" baseline="0" dirty="0" smtClean="0">
                        <a:ln>
                          <a:noFill/>
                        </a:ln>
                        <a:solidFill>
                          <a:schemeClr val="tx1"/>
                        </a:solidFill>
                        <a:effectLst/>
                        <a:latin typeface="華康中圓體" pitchFamily="49" charset="-120"/>
                        <a:ea typeface="華康中圓體" pitchFamily="49" charset="-120"/>
                        <a:cs typeface="Times New Roman"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u="none" strike="noStrike" cap="none" normalizeH="0" baseline="0" dirty="0" smtClean="0">
                          <a:ln>
                            <a:noFill/>
                          </a:ln>
                          <a:effectLst/>
                        </a:rPr>
                        <a:t>29.4%</a:t>
                      </a:r>
                      <a:endParaRPr kumimoji="0" lang="zh-TW" altLang="en-US" sz="2400" b="0" i="0" u="none" strike="noStrike" cap="none" normalizeH="0" baseline="0" dirty="0" smtClean="0">
                        <a:ln>
                          <a:noFill/>
                        </a:ln>
                        <a:solidFill>
                          <a:schemeClr val="tx1"/>
                        </a:solidFill>
                        <a:effectLst/>
                        <a:latin typeface="華康中圓體" pitchFamily="49" charset="-120"/>
                        <a:ea typeface="華康中圓體" pitchFamily="49" charset="-120"/>
                        <a:cs typeface="Times New Roman"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1" u="none" strike="noStrike" cap="none" normalizeH="0" baseline="0" dirty="0" smtClean="0">
                          <a:ln>
                            <a:noFill/>
                          </a:ln>
                          <a:effectLst/>
                        </a:rPr>
                        <a:t>58.8%</a:t>
                      </a:r>
                      <a:endParaRPr kumimoji="0" lang="zh-TW" altLang="en-US" sz="2400" b="1" i="0" u="none" strike="noStrike" cap="none" normalizeH="0" baseline="0" dirty="0" smtClean="0">
                        <a:ln>
                          <a:noFill/>
                        </a:ln>
                        <a:solidFill>
                          <a:schemeClr val="tx1"/>
                        </a:solidFill>
                        <a:effectLst/>
                        <a:latin typeface="華康中圓體" pitchFamily="49" charset="-120"/>
                        <a:ea typeface="華康中圓體" pitchFamily="49" charset="-120"/>
                        <a:cs typeface="Times New Roman"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4212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400" dirty="0" smtClean="0"/>
                        <a:t>台灣大學</a:t>
                      </a:r>
                      <a:endParaRPr lang="en-US" altLang="zh-TW" sz="2400" dirty="0" smtClean="0"/>
                    </a:p>
                    <a:p>
                      <a:pPr algn="ctr"/>
                      <a:r>
                        <a:rPr lang="zh-TW" altLang="en-US" sz="2400" dirty="0" smtClean="0"/>
                        <a:t>財務金融學系</a:t>
                      </a:r>
                      <a:endParaRPr lang="zh-TW" altLang="en-US" sz="2400" dirty="0">
                        <a:latin typeface="華康中圓體" pitchFamily="49" charset="-120"/>
                        <a:ea typeface="華康中圓體" pitchFamily="49"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u="none" strike="noStrike" cap="none" normalizeH="0" baseline="0" dirty="0" smtClean="0">
                          <a:ln>
                            <a:noFill/>
                          </a:ln>
                          <a:effectLst/>
                        </a:rPr>
                        <a:t>6.25%</a:t>
                      </a:r>
                      <a:endParaRPr kumimoji="0" lang="en-US" altLang="zh-TW" sz="2400" b="0" i="0" u="none" strike="noStrike" cap="none" normalizeH="0" baseline="0" dirty="0" smtClean="0">
                        <a:ln>
                          <a:noFill/>
                        </a:ln>
                        <a:solidFill>
                          <a:schemeClr val="tx1"/>
                        </a:solidFill>
                        <a:effectLst/>
                        <a:latin typeface="華康中圓體" pitchFamily="49" charset="-120"/>
                        <a:ea typeface="華康中圓體" pitchFamily="49" charset="-12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u="none" strike="noStrike" cap="none" normalizeH="0" baseline="0" dirty="0" smtClean="0">
                          <a:ln>
                            <a:noFill/>
                          </a:ln>
                          <a:effectLst/>
                        </a:rPr>
                        <a:t>40.2%</a:t>
                      </a:r>
                      <a:endParaRPr kumimoji="0" lang="en-US" altLang="zh-TW" sz="2400" b="0" i="0" u="none" strike="noStrike" cap="none" normalizeH="0" baseline="0" dirty="0" smtClean="0">
                        <a:ln>
                          <a:noFill/>
                        </a:ln>
                        <a:solidFill>
                          <a:schemeClr val="tx1"/>
                        </a:solidFill>
                        <a:effectLst/>
                        <a:latin typeface="華康中圓體" pitchFamily="49" charset="-120"/>
                        <a:ea typeface="華康中圓體" pitchFamily="49" charset="-12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1" u="none" strike="noStrike" cap="none" normalizeH="0" baseline="0" dirty="0" smtClean="0">
                          <a:ln>
                            <a:noFill/>
                          </a:ln>
                          <a:effectLst/>
                        </a:rPr>
                        <a:t>53.6%</a:t>
                      </a:r>
                      <a:endParaRPr kumimoji="0" lang="en-US" altLang="zh-TW" sz="2400" b="1" i="0" u="none" strike="noStrike" cap="none" normalizeH="0" baseline="0" dirty="0" smtClean="0">
                        <a:ln>
                          <a:noFill/>
                        </a:ln>
                        <a:solidFill>
                          <a:schemeClr val="tx1"/>
                        </a:solidFill>
                        <a:effectLst/>
                        <a:latin typeface="華康中圓體" pitchFamily="49" charset="-120"/>
                        <a:ea typeface="華康中圓體" pitchFamily="49" charset="-12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4212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400" dirty="0" smtClean="0"/>
                        <a:t>台灣大學</a:t>
                      </a:r>
                      <a:endParaRPr lang="en-US" altLang="zh-TW" sz="2400"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400" dirty="0" smtClean="0"/>
                        <a:t>外文系</a:t>
                      </a:r>
                      <a:endParaRPr lang="en-US" altLang="zh-TW" sz="2400" dirty="0" smtClean="0">
                        <a:latin typeface="華康中圓體" pitchFamily="49" charset="-120"/>
                        <a:ea typeface="華康中圓體" pitchFamily="49"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u="none" strike="noStrike" cap="none" normalizeH="0" baseline="0" dirty="0" smtClean="0">
                          <a:ln>
                            <a:noFill/>
                          </a:ln>
                          <a:effectLst/>
                        </a:rPr>
                        <a:t>9.25%</a:t>
                      </a:r>
                      <a:endParaRPr kumimoji="0" lang="en-US" altLang="zh-TW" sz="2400" b="0" i="0" u="none" strike="noStrike" cap="none" normalizeH="0" baseline="0" dirty="0" smtClean="0">
                        <a:ln>
                          <a:noFill/>
                        </a:ln>
                        <a:solidFill>
                          <a:schemeClr val="tx1"/>
                        </a:solidFill>
                        <a:effectLst/>
                        <a:latin typeface="華康中圓體" pitchFamily="49" charset="-120"/>
                        <a:ea typeface="華康中圓體" pitchFamily="49" charset="-12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1" u="none" strike="noStrike" cap="none" normalizeH="0" baseline="0" dirty="0" smtClean="0">
                          <a:ln>
                            <a:noFill/>
                          </a:ln>
                          <a:effectLst/>
                        </a:rPr>
                        <a:t>43.52%</a:t>
                      </a:r>
                      <a:endParaRPr kumimoji="0" lang="en-US" altLang="zh-TW" sz="2400" b="1" i="0" u="none" strike="noStrike" cap="none" normalizeH="0" baseline="0" dirty="0" smtClean="0">
                        <a:ln>
                          <a:noFill/>
                        </a:ln>
                        <a:solidFill>
                          <a:schemeClr val="tx1"/>
                        </a:solidFill>
                        <a:effectLst/>
                        <a:latin typeface="華康中圓體" pitchFamily="49" charset="-120"/>
                        <a:ea typeface="華康中圓體" pitchFamily="49" charset="-12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1" u="none" strike="noStrike" cap="none" normalizeH="0" baseline="0" dirty="0" smtClean="0">
                          <a:ln>
                            <a:noFill/>
                          </a:ln>
                          <a:effectLst/>
                        </a:rPr>
                        <a:t>47.2%</a:t>
                      </a:r>
                      <a:endParaRPr kumimoji="0" lang="en-US" altLang="zh-TW" sz="2400" b="1" i="0" u="none" strike="noStrike" cap="none" normalizeH="0" baseline="0" dirty="0" smtClean="0">
                        <a:ln>
                          <a:noFill/>
                        </a:ln>
                        <a:solidFill>
                          <a:schemeClr val="tx1"/>
                        </a:solidFill>
                        <a:effectLst/>
                        <a:latin typeface="華康中圓體" pitchFamily="49" charset="-120"/>
                        <a:ea typeface="華康中圓體" pitchFamily="49" charset="-12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911657">
                <a:tc>
                  <a:txBody>
                    <a:bodyPr/>
                    <a:lstStyle/>
                    <a:p>
                      <a:pPr algn="ctr"/>
                      <a:r>
                        <a:rPr lang="zh-TW" altLang="en-US" sz="2400" dirty="0" smtClean="0"/>
                        <a:t>政治大學</a:t>
                      </a:r>
                      <a:endParaRPr lang="en-US" altLang="zh-TW" sz="2400" dirty="0" smtClean="0"/>
                    </a:p>
                    <a:p>
                      <a:pPr algn="ctr"/>
                      <a:r>
                        <a:rPr lang="zh-TW" altLang="en-US" sz="2400" dirty="0" smtClean="0"/>
                        <a:t>國際經營與貿易</a:t>
                      </a:r>
                      <a:endParaRPr lang="zh-TW" altLang="en-US" sz="2400" dirty="0">
                        <a:latin typeface="華康中圓體" pitchFamily="49" charset="-120"/>
                        <a:ea typeface="華康中圓體" pitchFamily="49"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u="none" strike="noStrike" cap="none" normalizeH="0" baseline="0" dirty="0" smtClean="0">
                          <a:ln>
                            <a:noFill/>
                          </a:ln>
                          <a:effectLst/>
                        </a:rPr>
                        <a:t>8.00%</a:t>
                      </a:r>
                      <a:endParaRPr kumimoji="0" lang="en-US" altLang="zh-TW" sz="2400" b="0" i="0" u="none" strike="noStrike" cap="none" normalizeH="0" baseline="0" dirty="0" smtClean="0">
                        <a:ln>
                          <a:noFill/>
                        </a:ln>
                        <a:solidFill>
                          <a:schemeClr val="tx1"/>
                        </a:solidFill>
                        <a:effectLst/>
                        <a:latin typeface="華康中圓體" pitchFamily="49" charset="-120"/>
                        <a:ea typeface="華康中圓體" pitchFamily="49" charset="-12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1" u="none" strike="noStrike" cap="none" normalizeH="0" baseline="0" dirty="0" smtClean="0">
                          <a:ln>
                            <a:noFill/>
                          </a:ln>
                          <a:effectLst/>
                        </a:rPr>
                        <a:t>46.67%</a:t>
                      </a:r>
                      <a:endParaRPr kumimoji="0" lang="en-US" altLang="zh-TW" sz="2400" b="1" i="0" u="none" strike="noStrike" cap="none" normalizeH="0" baseline="0" dirty="0" smtClean="0">
                        <a:ln>
                          <a:noFill/>
                        </a:ln>
                        <a:solidFill>
                          <a:schemeClr val="tx1"/>
                        </a:solidFill>
                        <a:effectLst/>
                        <a:latin typeface="華康中圓體" pitchFamily="49" charset="-120"/>
                        <a:ea typeface="華康中圓體" pitchFamily="49" charset="-12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1" u="none" strike="noStrike" cap="none" normalizeH="0" baseline="0" dirty="0" smtClean="0">
                          <a:ln>
                            <a:noFill/>
                          </a:ln>
                          <a:effectLst/>
                        </a:rPr>
                        <a:t>45.33%</a:t>
                      </a:r>
                      <a:endParaRPr kumimoji="0" lang="en-US" altLang="zh-TW" sz="2400" b="1" i="0" u="none" strike="noStrike" cap="none" normalizeH="0" baseline="0" dirty="0" smtClean="0">
                        <a:ln>
                          <a:noFill/>
                        </a:ln>
                        <a:solidFill>
                          <a:schemeClr val="tx1"/>
                        </a:solidFill>
                        <a:effectLst/>
                        <a:latin typeface="華康中圓體" pitchFamily="49" charset="-120"/>
                        <a:ea typeface="華康中圓體" pitchFamily="49" charset="-12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42124">
                <a:tc>
                  <a:txBody>
                    <a:bodyPr/>
                    <a:lstStyle/>
                    <a:p>
                      <a:pPr algn="ctr"/>
                      <a:r>
                        <a:rPr lang="zh-TW" altLang="en-US" sz="2400" dirty="0" smtClean="0"/>
                        <a:t>政治大學</a:t>
                      </a:r>
                      <a:endParaRPr lang="en-US" altLang="zh-TW" sz="2400" dirty="0" smtClean="0"/>
                    </a:p>
                    <a:p>
                      <a:pPr algn="ctr"/>
                      <a:r>
                        <a:rPr lang="zh-TW" altLang="en-US" sz="2400" dirty="0" smtClean="0"/>
                        <a:t>傳播學院不分系</a:t>
                      </a:r>
                      <a:endParaRPr lang="zh-TW" altLang="en-US" sz="2400" dirty="0">
                        <a:latin typeface="華康中圓體" pitchFamily="49" charset="-120"/>
                        <a:ea typeface="華康中圓體" pitchFamily="49"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u="none" strike="noStrike" cap="none" normalizeH="0" baseline="0" smtClean="0">
                          <a:ln>
                            <a:noFill/>
                          </a:ln>
                          <a:effectLst/>
                        </a:rPr>
                        <a:t>20.93%</a:t>
                      </a:r>
                      <a:endParaRPr kumimoji="0" lang="en-US" altLang="zh-TW" sz="2400" b="0" i="0" u="none" strike="noStrike" cap="none" normalizeH="0" baseline="0" smtClean="0">
                        <a:ln>
                          <a:noFill/>
                        </a:ln>
                        <a:solidFill>
                          <a:schemeClr val="tx1"/>
                        </a:solidFill>
                        <a:effectLst/>
                        <a:latin typeface="華康中圓體" pitchFamily="49" charset="-120"/>
                        <a:ea typeface="華康中圓體" pitchFamily="49" charset="-12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u="none" strike="noStrike" cap="none" normalizeH="0" baseline="0" smtClean="0">
                          <a:ln>
                            <a:noFill/>
                          </a:ln>
                          <a:effectLst/>
                        </a:rPr>
                        <a:t>30.23%</a:t>
                      </a:r>
                      <a:endParaRPr kumimoji="0" lang="en-US" altLang="zh-TW" sz="2400" b="0" i="0" u="none" strike="noStrike" cap="none" normalizeH="0" baseline="0" smtClean="0">
                        <a:ln>
                          <a:noFill/>
                        </a:ln>
                        <a:solidFill>
                          <a:schemeClr val="tx1"/>
                        </a:solidFill>
                        <a:effectLst/>
                        <a:latin typeface="華康中圓體" pitchFamily="49" charset="-120"/>
                        <a:ea typeface="華康中圓體" pitchFamily="49" charset="-12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1" u="none" strike="noStrike" cap="none" normalizeH="0" baseline="0" dirty="0" smtClean="0">
                          <a:ln>
                            <a:noFill/>
                          </a:ln>
                          <a:effectLst/>
                        </a:rPr>
                        <a:t>48.84%</a:t>
                      </a:r>
                      <a:endParaRPr kumimoji="0" lang="en-US" altLang="zh-TW" sz="2400" b="1" i="0" u="none" strike="noStrike" cap="none" normalizeH="0" baseline="0" dirty="0" smtClean="0">
                        <a:ln>
                          <a:noFill/>
                        </a:ln>
                        <a:solidFill>
                          <a:schemeClr val="tx1"/>
                        </a:solidFill>
                        <a:effectLst/>
                        <a:latin typeface="華康中圓體" pitchFamily="49" charset="-120"/>
                        <a:ea typeface="華康中圓體" pitchFamily="49" charset="-12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內容版面配置區 3"/>
          <p:cNvGraphicFramePr>
            <a:graphicFrameLocks/>
          </p:cNvGraphicFramePr>
          <p:nvPr/>
        </p:nvGraphicFramePr>
        <p:xfrm>
          <a:off x="251521" y="1268760"/>
          <a:ext cx="8496943" cy="5328594"/>
        </p:xfrm>
        <a:graphic>
          <a:graphicData uri="http://schemas.openxmlformats.org/drawingml/2006/table">
            <a:tbl>
              <a:tblPr firstRow="1" bandRow="1">
                <a:tableStyleId>{9DCAF9ED-07DC-4A11-8D7F-57B35C25682E}</a:tableStyleId>
              </a:tblPr>
              <a:tblGrid>
                <a:gridCol w="3483185"/>
                <a:gridCol w="1551588"/>
                <a:gridCol w="1731085"/>
                <a:gridCol w="1731085"/>
              </a:tblGrid>
              <a:tr h="888099">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zh-TW" altLang="en-US" sz="3200" dirty="0" smtClean="0"/>
                        <a:t>學系</a:t>
                      </a:r>
                      <a:endParaRPr lang="zh-TW" altLang="en-US" sz="3200" dirty="0" smtClean="0">
                        <a:solidFill>
                          <a:schemeClr val="bg1"/>
                        </a:solidFill>
                        <a:latin typeface="華康中圓體" pitchFamily="49" charset="-120"/>
                        <a:ea typeface="華康中圓體" pitchFamily="49" charset="-120"/>
                      </a:endParaRPr>
                    </a:p>
                  </a:txBody>
                  <a:tcPr marL="84421" marR="84421"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ltLang="zh-TW" sz="2200" dirty="0" smtClean="0"/>
                        <a:t>104</a:t>
                      </a:r>
                    </a:p>
                    <a:p>
                      <a:pPr algn="ctr"/>
                      <a:r>
                        <a:rPr lang="zh-TW" altLang="en-US" sz="2200" dirty="0" smtClean="0"/>
                        <a:t>繁星</a:t>
                      </a:r>
                      <a:endParaRPr lang="zh-TW" altLang="en-US" sz="2200" dirty="0">
                        <a:latin typeface="華康中圓體" pitchFamily="49" charset="-120"/>
                        <a:ea typeface="華康中圓體" pitchFamily="49" charset="-120"/>
                      </a:endParaRPr>
                    </a:p>
                  </a:txBody>
                  <a:tcPr marL="84421" marR="84421"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ltLang="zh-TW" sz="2200" dirty="0" smtClean="0"/>
                        <a:t>104</a:t>
                      </a:r>
                    </a:p>
                    <a:p>
                      <a:pPr algn="ctr"/>
                      <a:r>
                        <a:rPr lang="zh-TW" altLang="en-US" sz="2200" dirty="0" smtClean="0"/>
                        <a:t>申請</a:t>
                      </a:r>
                      <a:endParaRPr lang="zh-TW" altLang="en-US" sz="2200" dirty="0">
                        <a:latin typeface="華康中圓體" pitchFamily="49" charset="-120"/>
                        <a:ea typeface="華康中圓體" pitchFamily="49" charset="-120"/>
                      </a:endParaRPr>
                    </a:p>
                  </a:txBody>
                  <a:tcPr marL="84421" marR="84421"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ltLang="zh-TW" sz="2200" dirty="0" smtClean="0"/>
                        <a:t>104</a:t>
                      </a:r>
                      <a:br>
                        <a:rPr lang="en-US" altLang="zh-TW" sz="2200" dirty="0" smtClean="0"/>
                      </a:br>
                      <a:r>
                        <a:rPr lang="zh-TW" altLang="en-US" sz="2200" dirty="0" smtClean="0"/>
                        <a:t>指考</a:t>
                      </a:r>
                      <a:endParaRPr lang="zh-TW" altLang="en-US" sz="2200" dirty="0">
                        <a:latin typeface="華康中圓體" pitchFamily="49" charset="-120"/>
                        <a:ea typeface="華康中圓體" pitchFamily="49" charset="-120"/>
                      </a:endParaRPr>
                    </a:p>
                  </a:txBody>
                  <a:tcPr marL="84421" marR="84421"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88099">
                <a:tc>
                  <a:txBody>
                    <a:bodyPr/>
                    <a:lstStyle/>
                    <a:p>
                      <a:pPr algn="ctr"/>
                      <a:r>
                        <a:rPr lang="zh-TW" altLang="en-US" sz="2200" dirty="0" smtClean="0"/>
                        <a:t>台灣大學</a:t>
                      </a:r>
                      <a:endParaRPr lang="en-US" altLang="zh-TW" sz="2200" dirty="0" smtClean="0"/>
                    </a:p>
                    <a:p>
                      <a:pPr algn="ctr"/>
                      <a:r>
                        <a:rPr lang="zh-TW" altLang="en-US" sz="2200" dirty="0" smtClean="0"/>
                        <a:t>資訊工程學系</a:t>
                      </a:r>
                      <a:endParaRPr lang="zh-TW" altLang="en-US" sz="2200" dirty="0">
                        <a:latin typeface="華康中圓體" pitchFamily="49" charset="-120"/>
                        <a:ea typeface="華康中圓體" pitchFamily="49" charset="-120"/>
                      </a:endParaRPr>
                    </a:p>
                  </a:txBody>
                  <a:tcPr marL="84421" marR="84421"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300" u="none" strike="noStrike" cap="none" normalizeH="0" baseline="0" dirty="0" smtClean="0">
                          <a:ln>
                            <a:noFill/>
                          </a:ln>
                          <a:effectLst/>
                        </a:rPr>
                        <a:t>7.62%</a:t>
                      </a:r>
                      <a:endParaRPr kumimoji="0" lang="zh-TW" altLang="en-US" sz="2300" b="0" i="0" u="none" strike="noStrike" cap="none" normalizeH="0" baseline="0" dirty="0" smtClean="0">
                        <a:ln>
                          <a:noFill/>
                        </a:ln>
                        <a:solidFill>
                          <a:schemeClr val="tx1"/>
                        </a:solidFill>
                        <a:effectLst/>
                        <a:latin typeface="華康中圓體" pitchFamily="49" charset="-120"/>
                        <a:ea typeface="華康中圓體" pitchFamily="49" charset="-120"/>
                        <a:cs typeface="Times New Roman" pitchFamily="18" charset="0"/>
                      </a:endParaRPr>
                    </a:p>
                  </a:txBody>
                  <a:tcPr marL="84421" marR="84421" marT="38100" marB="381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300" b="1" u="none" strike="noStrike" cap="none" normalizeH="0" baseline="0" dirty="0" smtClean="0">
                          <a:ln>
                            <a:noFill/>
                          </a:ln>
                          <a:effectLst/>
                        </a:rPr>
                        <a:t>68.57%</a:t>
                      </a:r>
                      <a:endParaRPr kumimoji="0" lang="zh-TW" altLang="en-US" sz="2300" b="1" i="0" u="none" strike="noStrike" cap="none" normalizeH="0" baseline="0" dirty="0" smtClean="0">
                        <a:ln>
                          <a:noFill/>
                        </a:ln>
                        <a:solidFill>
                          <a:schemeClr val="tx1"/>
                        </a:solidFill>
                        <a:effectLst/>
                        <a:latin typeface="華康中圓體" pitchFamily="49" charset="-120"/>
                        <a:ea typeface="華康中圓體" pitchFamily="49" charset="-120"/>
                        <a:cs typeface="Times New Roman" pitchFamily="18" charset="0"/>
                      </a:endParaRPr>
                    </a:p>
                  </a:txBody>
                  <a:tcPr marL="84421" marR="84421" marT="38100" marB="381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300" u="none" strike="noStrike" cap="none" normalizeH="0" baseline="0" smtClean="0">
                          <a:ln>
                            <a:noFill/>
                          </a:ln>
                          <a:effectLst/>
                        </a:rPr>
                        <a:t>23.81%</a:t>
                      </a:r>
                      <a:endParaRPr kumimoji="0" lang="zh-TW" altLang="en-US" sz="2300" b="0" i="0" u="none" strike="noStrike" cap="none" normalizeH="0" baseline="0" smtClean="0">
                        <a:ln>
                          <a:noFill/>
                        </a:ln>
                        <a:solidFill>
                          <a:schemeClr val="tx1"/>
                        </a:solidFill>
                        <a:effectLst/>
                        <a:latin typeface="華康中圓體" pitchFamily="49" charset="-120"/>
                        <a:ea typeface="華康中圓體" pitchFamily="49" charset="-120"/>
                        <a:cs typeface="Times New Roman" pitchFamily="18" charset="0"/>
                      </a:endParaRPr>
                    </a:p>
                  </a:txBody>
                  <a:tcPr marL="84421" marR="84421" marT="38100" marB="381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88099">
                <a:tc>
                  <a:txBody>
                    <a:bodyPr/>
                    <a:lstStyle/>
                    <a:p>
                      <a:pPr algn="ctr"/>
                      <a:r>
                        <a:rPr lang="zh-TW" altLang="en-US" sz="2200" dirty="0" smtClean="0"/>
                        <a:t>台灣大學</a:t>
                      </a:r>
                      <a:endParaRPr lang="en-US" altLang="zh-TW" sz="2200" dirty="0" smtClean="0"/>
                    </a:p>
                    <a:p>
                      <a:pPr algn="ctr"/>
                      <a:r>
                        <a:rPr lang="zh-TW" altLang="en-US" sz="2200" dirty="0" smtClean="0"/>
                        <a:t>機械工程學系</a:t>
                      </a:r>
                      <a:endParaRPr lang="zh-TW" altLang="en-US" sz="2200" dirty="0">
                        <a:latin typeface="華康中圓體" pitchFamily="49" charset="-120"/>
                        <a:ea typeface="華康中圓體" pitchFamily="49" charset="-120"/>
                      </a:endParaRPr>
                    </a:p>
                  </a:txBody>
                  <a:tcPr marL="84421" marR="84421"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300" u="none" strike="noStrike" cap="none" normalizeH="0" baseline="0" smtClean="0">
                          <a:ln>
                            <a:noFill/>
                          </a:ln>
                          <a:effectLst/>
                        </a:rPr>
                        <a:t>10.00%</a:t>
                      </a:r>
                      <a:endParaRPr kumimoji="0" lang="en-US" altLang="zh-TW" sz="2300" b="0" i="0" u="none" strike="noStrike" cap="none" normalizeH="0" baseline="0" smtClean="0">
                        <a:ln>
                          <a:noFill/>
                        </a:ln>
                        <a:solidFill>
                          <a:schemeClr val="tx1"/>
                        </a:solidFill>
                        <a:effectLst/>
                        <a:latin typeface="華康中圓體" pitchFamily="49" charset="-120"/>
                        <a:ea typeface="華康中圓體" pitchFamily="49" charset="-120"/>
                      </a:endParaRPr>
                    </a:p>
                  </a:txBody>
                  <a:tcPr marL="84421" marR="84421" marT="38100" marB="381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300" b="1" u="none" strike="noStrike" cap="none" normalizeH="0" baseline="0" dirty="0" smtClean="0">
                          <a:ln>
                            <a:noFill/>
                          </a:ln>
                          <a:effectLst/>
                        </a:rPr>
                        <a:t>72.14%</a:t>
                      </a:r>
                      <a:endParaRPr kumimoji="0" lang="en-US" altLang="zh-TW" sz="2300" b="1" i="0" u="none" strike="noStrike" cap="none" normalizeH="0" baseline="0" dirty="0" smtClean="0">
                        <a:ln>
                          <a:noFill/>
                        </a:ln>
                        <a:solidFill>
                          <a:schemeClr val="tx1"/>
                        </a:solidFill>
                        <a:effectLst/>
                        <a:latin typeface="華康中圓體" pitchFamily="49" charset="-120"/>
                        <a:ea typeface="華康中圓體" pitchFamily="49" charset="-120"/>
                      </a:endParaRPr>
                    </a:p>
                  </a:txBody>
                  <a:tcPr marL="84421" marR="84421" marT="38100" marB="381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300" u="none" strike="noStrike" cap="none" normalizeH="0" baseline="0" dirty="0" smtClean="0">
                          <a:ln>
                            <a:noFill/>
                          </a:ln>
                          <a:effectLst/>
                        </a:rPr>
                        <a:t>17.86%</a:t>
                      </a:r>
                      <a:endParaRPr kumimoji="0" lang="en-US" altLang="zh-TW" sz="2300" b="0" i="0" u="none" strike="noStrike" cap="none" normalizeH="0" baseline="0" dirty="0" smtClean="0">
                        <a:ln>
                          <a:noFill/>
                        </a:ln>
                        <a:solidFill>
                          <a:schemeClr val="tx1"/>
                        </a:solidFill>
                        <a:effectLst/>
                        <a:latin typeface="華康中圓體" pitchFamily="49" charset="-120"/>
                        <a:ea typeface="華康中圓體" pitchFamily="49" charset="-120"/>
                      </a:endParaRPr>
                    </a:p>
                  </a:txBody>
                  <a:tcPr marL="84421" marR="84421" marT="38100" marB="381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8809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200" dirty="0" smtClean="0"/>
                        <a:t>成功大學</a:t>
                      </a:r>
                      <a:endParaRPr lang="en-US" altLang="zh-TW" sz="2200"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200" dirty="0" smtClean="0"/>
                        <a:t>電機工程學系</a:t>
                      </a:r>
                      <a:endParaRPr lang="en-US" altLang="zh-TW" sz="2200" dirty="0" smtClean="0">
                        <a:latin typeface="華康中圓體" pitchFamily="49" charset="-120"/>
                        <a:ea typeface="華康中圓體" pitchFamily="49" charset="-120"/>
                      </a:endParaRPr>
                    </a:p>
                  </a:txBody>
                  <a:tcPr marL="84421" marR="84421"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300" u="none" strike="noStrike" cap="none" normalizeH="0" baseline="0" dirty="0" smtClean="0">
                          <a:ln>
                            <a:noFill/>
                          </a:ln>
                          <a:effectLst/>
                        </a:rPr>
                        <a:t>13.70%</a:t>
                      </a:r>
                      <a:endParaRPr kumimoji="0" lang="en-US" altLang="zh-TW" sz="2300" b="0" i="0" u="none" strike="noStrike" cap="none" normalizeH="0" baseline="0" dirty="0" smtClean="0">
                        <a:ln>
                          <a:noFill/>
                        </a:ln>
                        <a:solidFill>
                          <a:schemeClr val="tx1"/>
                        </a:solidFill>
                        <a:effectLst/>
                        <a:latin typeface="華康中圓體" pitchFamily="49" charset="-120"/>
                        <a:ea typeface="華康中圓體" pitchFamily="49" charset="-120"/>
                      </a:endParaRPr>
                    </a:p>
                  </a:txBody>
                  <a:tcPr marL="84421" marR="84421" marT="38100" marB="381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300" b="1" u="none" strike="noStrike" cap="none" normalizeH="0" baseline="0" dirty="0" smtClean="0">
                          <a:ln>
                            <a:noFill/>
                          </a:ln>
                          <a:effectLst/>
                        </a:rPr>
                        <a:t>75.34%</a:t>
                      </a:r>
                      <a:endParaRPr kumimoji="0" lang="en-US" altLang="zh-TW" sz="2300" b="1" i="0" u="none" strike="noStrike" cap="none" normalizeH="0" baseline="0" dirty="0" smtClean="0">
                        <a:ln>
                          <a:noFill/>
                        </a:ln>
                        <a:solidFill>
                          <a:schemeClr val="tx1"/>
                        </a:solidFill>
                        <a:effectLst/>
                        <a:latin typeface="華康中圓體" pitchFamily="49" charset="-120"/>
                        <a:ea typeface="華康中圓體" pitchFamily="49" charset="-120"/>
                      </a:endParaRPr>
                    </a:p>
                  </a:txBody>
                  <a:tcPr marL="84421" marR="84421" marT="38100" marB="381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300" u="none" strike="noStrike" cap="none" normalizeH="0" baseline="0" dirty="0" smtClean="0">
                          <a:ln>
                            <a:noFill/>
                          </a:ln>
                          <a:effectLst/>
                        </a:rPr>
                        <a:t>6.85%</a:t>
                      </a:r>
                      <a:endParaRPr kumimoji="0" lang="en-US" altLang="zh-TW" sz="2300" b="0" i="0" u="none" strike="noStrike" cap="none" normalizeH="0" baseline="0" dirty="0" smtClean="0">
                        <a:ln>
                          <a:noFill/>
                        </a:ln>
                        <a:solidFill>
                          <a:schemeClr val="tx1"/>
                        </a:solidFill>
                        <a:effectLst/>
                        <a:latin typeface="華康中圓體" pitchFamily="49" charset="-120"/>
                        <a:ea typeface="華康中圓體" pitchFamily="49" charset="-120"/>
                      </a:endParaRPr>
                    </a:p>
                  </a:txBody>
                  <a:tcPr marL="84421" marR="84421" marT="38100" marB="381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88099">
                <a:tc>
                  <a:txBody>
                    <a:bodyPr/>
                    <a:lstStyle/>
                    <a:p>
                      <a:pPr algn="ctr"/>
                      <a:r>
                        <a:rPr lang="zh-TW" altLang="en-US" sz="2200" dirty="0" smtClean="0"/>
                        <a:t>清華大學</a:t>
                      </a:r>
                      <a:endParaRPr lang="en-US" altLang="zh-TW" sz="2200" dirty="0" smtClean="0"/>
                    </a:p>
                    <a:p>
                      <a:pPr algn="ctr"/>
                      <a:r>
                        <a:rPr lang="zh-TW" altLang="en-US" sz="2200" dirty="0" smtClean="0"/>
                        <a:t>動力機械工程學系</a:t>
                      </a:r>
                      <a:endParaRPr lang="zh-TW" altLang="en-US" sz="2200" dirty="0">
                        <a:latin typeface="華康中圓體" pitchFamily="49" charset="-120"/>
                        <a:ea typeface="華康中圓體" pitchFamily="49" charset="-120"/>
                      </a:endParaRPr>
                    </a:p>
                  </a:txBody>
                  <a:tcPr marL="84421" marR="84421"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300" u="none" strike="noStrike" cap="none" normalizeH="0" baseline="0" dirty="0" smtClean="0">
                          <a:ln>
                            <a:noFill/>
                          </a:ln>
                          <a:effectLst/>
                        </a:rPr>
                        <a:t>14.29%</a:t>
                      </a:r>
                      <a:endParaRPr kumimoji="0" lang="en-US" altLang="zh-TW" sz="2300" b="0" i="0" u="none" strike="noStrike" cap="none" normalizeH="0" baseline="0" dirty="0" smtClean="0">
                        <a:ln>
                          <a:noFill/>
                        </a:ln>
                        <a:solidFill>
                          <a:schemeClr val="tx1"/>
                        </a:solidFill>
                        <a:effectLst/>
                        <a:latin typeface="華康中圓體" pitchFamily="49" charset="-120"/>
                        <a:ea typeface="華康中圓體" pitchFamily="49" charset="-120"/>
                      </a:endParaRPr>
                    </a:p>
                  </a:txBody>
                  <a:tcPr marL="84421" marR="84421" marT="38100" marB="381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300" b="1" u="none" strike="noStrike" cap="none" normalizeH="0" baseline="0" dirty="0" smtClean="0">
                          <a:ln>
                            <a:noFill/>
                          </a:ln>
                          <a:effectLst/>
                        </a:rPr>
                        <a:t>78.10%</a:t>
                      </a:r>
                      <a:endParaRPr kumimoji="0" lang="en-US" altLang="zh-TW" sz="2300" b="1" i="0" u="none" strike="noStrike" cap="none" normalizeH="0" baseline="0" dirty="0" smtClean="0">
                        <a:ln>
                          <a:noFill/>
                        </a:ln>
                        <a:solidFill>
                          <a:schemeClr val="tx1"/>
                        </a:solidFill>
                        <a:effectLst/>
                        <a:latin typeface="華康中圓體" pitchFamily="49" charset="-120"/>
                        <a:ea typeface="華康中圓體" pitchFamily="49" charset="-120"/>
                      </a:endParaRPr>
                    </a:p>
                  </a:txBody>
                  <a:tcPr marL="84421" marR="84421" marT="38100" marB="381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300" u="none" strike="noStrike" cap="none" normalizeH="0" baseline="0" dirty="0" smtClean="0">
                          <a:ln>
                            <a:noFill/>
                          </a:ln>
                          <a:effectLst/>
                        </a:rPr>
                        <a:t>5.71%</a:t>
                      </a:r>
                      <a:endParaRPr kumimoji="0" lang="en-US" altLang="zh-TW" sz="2300" b="0" i="0" u="none" strike="noStrike" cap="none" normalizeH="0" baseline="0" dirty="0" smtClean="0">
                        <a:ln>
                          <a:noFill/>
                        </a:ln>
                        <a:solidFill>
                          <a:schemeClr val="tx1"/>
                        </a:solidFill>
                        <a:effectLst/>
                        <a:latin typeface="華康中圓體" pitchFamily="49" charset="-120"/>
                        <a:ea typeface="華康中圓體" pitchFamily="49" charset="-120"/>
                      </a:endParaRPr>
                    </a:p>
                  </a:txBody>
                  <a:tcPr marL="84421" marR="84421" marT="38100" marB="381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88099">
                <a:tc>
                  <a:txBody>
                    <a:bodyPr/>
                    <a:lstStyle/>
                    <a:p>
                      <a:pPr algn="ctr"/>
                      <a:r>
                        <a:rPr lang="zh-TW" altLang="en-US" sz="2200" dirty="0" smtClean="0"/>
                        <a:t>交通大學</a:t>
                      </a:r>
                      <a:endParaRPr lang="en-US" altLang="zh-TW" sz="2200" dirty="0" smtClean="0"/>
                    </a:p>
                    <a:p>
                      <a:pPr algn="ctr"/>
                      <a:r>
                        <a:rPr lang="zh-TW" altLang="en-US" sz="2200" dirty="0" smtClean="0"/>
                        <a:t>電機工程學系乙組</a:t>
                      </a:r>
                      <a:endParaRPr lang="zh-TW" altLang="en-US" sz="2200" dirty="0">
                        <a:latin typeface="華康中圓體" pitchFamily="49" charset="-120"/>
                        <a:ea typeface="華康中圓體" pitchFamily="49" charset="-120"/>
                      </a:endParaRPr>
                    </a:p>
                  </a:txBody>
                  <a:tcPr marL="84421" marR="84421"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300" u="none" strike="noStrike" cap="none" normalizeH="0" baseline="0" dirty="0" smtClean="0">
                          <a:ln>
                            <a:noFill/>
                          </a:ln>
                          <a:effectLst/>
                        </a:rPr>
                        <a:t>26.57%</a:t>
                      </a:r>
                      <a:endParaRPr kumimoji="0" lang="en-US" altLang="zh-TW" sz="2300" b="0" i="0" u="none" strike="noStrike" cap="none" normalizeH="0" baseline="0" dirty="0" smtClean="0">
                        <a:ln>
                          <a:noFill/>
                        </a:ln>
                        <a:solidFill>
                          <a:schemeClr val="tx1"/>
                        </a:solidFill>
                        <a:effectLst/>
                        <a:latin typeface="華康中圓體" pitchFamily="49" charset="-120"/>
                        <a:ea typeface="華康中圓體" pitchFamily="49" charset="-120"/>
                      </a:endParaRPr>
                    </a:p>
                  </a:txBody>
                  <a:tcPr marL="84421" marR="84421" marT="38100" marB="381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2300" b="1" u="none" strike="noStrike" cap="none" normalizeH="0" baseline="0" dirty="0" smtClean="0">
                          <a:ln>
                            <a:noFill/>
                          </a:ln>
                          <a:effectLst/>
                        </a:rPr>
                        <a:t>64.34%</a:t>
                      </a:r>
                      <a:endParaRPr kumimoji="0" lang="en-US" altLang="zh-TW" sz="2300" b="1" i="0" u="none" strike="noStrike" cap="none" normalizeH="0" baseline="0" dirty="0" smtClean="0">
                        <a:ln>
                          <a:noFill/>
                        </a:ln>
                        <a:solidFill>
                          <a:schemeClr val="tx1"/>
                        </a:solidFill>
                        <a:effectLst/>
                        <a:latin typeface="華康中圓體" pitchFamily="49" charset="-120"/>
                        <a:ea typeface="華康中圓體" pitchFamily="49" charset="-120"/>
                      </a:endParaRPr>
                    </a:p>
                  </a:txBody>
                  <a:tcPr marL="84421" marR="84421" marT="38100" marB="381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2300" u="none" strike="noStrike" cap="none" normalizeH="0" baseline="0" dirty="0" smtClean="0">
                          <a:ln>
                            <a:noFill/>
                          </a:ln>
                          <a:effectLst/>
                        </a:rPr>
                        <a:t>9.09%</a:t>
                      </a:r>
                      <a:endParaRPr kumimoji="0" lang="en-US" altLang="zh-TW" sz="2300" b="0" i="0" u="none" strike="noStrike" cap="none" normalizeH="0" baseline="0" dirty="0" smtClean="0">
                        <a:ln>
                          <a:noFill/>
                        </a:ln>
                        <a:solidFill>
                          <a:schemeClr val="tx1"/>
                        </a:solidFill>
                        <a:effectLst/>
                        <a:latin typeface="華康中圓體" pitchFamily="49" charset="-120"/>
                        <a:ea typeface="華康中圓體" pitchFamily="49" charset="-120"/>
                      </a:endParaRPr>
                    </a:p>
                  </a:txBody>
                  <a:tcPr marL="84421" marR="84421" marT="38100" marB="381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3" name="標題 1"/>
          <p:cNvSpPr txBox="1">
            <a:spLocks/>
          </p:cNvSpPr>
          <p:nvPr/>
        </p:nvSpPr>
        <p:spPr>
          <a:xfrm>
            <a:off x="611560" y="260648"/>
            <a:ext cx="7848872" cy="836296"/>
          </a:xfrm>
          <a:prstGeom prst="rect">
            <a:avLst/>
          </a:prstGeom>
        </p:spPr>
        <p:txBody>
          <a:bodyPr vert="horz" lIns="91440" tIns="45720" rIns="91440" bIns="45720" rtlCol="0" anchor="ctr">
            <a:normAutofit fontScale="9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zh-TW" altLang="en-US" sz="4400" dirty="0">
                <a:solidFill>
                  <a:srgbClr val="FFFF00"/>
                </a:solidFill>
                <a:latin typeface="華康POP1體W7(P)" pitchFamily="82" charset="-120"/>
                <a:ea typeface="華康POP1體W7(P)" pitchFamily="82" charset="-120"/>
                <a:cs typeface="+mj-cs"/>
              </a:rPr>
              <a:t>二</a:t>
            </a:r>
            <a:r>
              <a:rPr kumimoji="0" lang="zh-TW" altLang="en-US" sz="4400" b="0" i="0" u="none" strike="noStrike" kern="1200" cap="none" spc="0" normalizeH="0" baseline="0" noProof="0" dirty="0" smtClean="0">
                <a:ln>
                  <a:noFill/>
                </a:ln>
                <a:solidFill>
                  <a:srgbClr val="FFFF00"/>
                </a:solidFill>
                <a:effectLst/>
                <a:uLnTx/>
                <a:uFillTx/>
                <a:latin typeface="華康POP1體W7(P)" pitchFamily="82" charset="-120"/>
                <a:ea typeface="華康POP1體W7(P)" pitchFamily="82" charset="-120"/>
                <a:cs typeface="+mj-cs"/>
              </a:rPr>
              <a:t>類組科系 </a:t>
            </a:r>
            <a:r>
              <a:rPr kumimoji="0" lang="en-US" altLang="zh-TW" sz="4400" b="0" i="0" u="none" strike="noStrike" kern="1200" cap="none" spc="0" normalizeH="0" baseline="0" noProof="0" dirty="0" smtClean="0">
                <a:ln>
                  <a:noFill/>
                </a:ln>
                <a:solidFill>
                  <a:srgbClr val="FFFF00"/>
                </a:solidFill>
                <a:effectLst/>
                <a:uLnTx/>
                <a:uFillTx/>
                <a:latin typeface="華康POP1體W7(P)" pitchFamily="82" charset="-120"/>
                <a:ea typeface="華康POP1體W7(P)" pitchFamily="82" charset="-120"/>
                <a:cs typeface="+mj-cs"/>
              </a:rPr>
              <a:t>104</a:t>
            </a:r>
            <a:r>
              <a:rPr kumimoji="0" lang="zh-TW" altLang="en-US" sz="4400" b="0" i="0" u="none" strike="noStrike" kern="1200" cap="none" spc="0" normalizeH="0" baseline="0" noProof="0" dirty="0" smtClean="0">
                <a:ln>
                  <a:noFill/>
                </a:ln>
                <a:solidFill>
                  <a:srgbClr val="FFFF00"/>
                </a:solidFill>
                <a:effectLst/>
                <a:uLnTx/>
                <a:uFillTx/>
                <a:latin typeface="華康POP1體W7(P)" pitchFamily="82" charset="-120"/>
                <a:ea typeface="華康POP1體W7(P)" pitchFamily="82" charset="-120"/>
                <a:cs typeface="+mj-cs"/>
              </a:rPr>
              <a:t>招生管道名額比例</a:t>
            </a:r>
            <a:endParaRPr kumimoji="0" lang="zh-TW" altLang="en-US" sz="4400" b="0" i="0" u="none" strike="noStrike" kern="1200" cap="none" spc="0" normalizeH="0" baseline="0" noProof="0" dirty="0">
              <a:ln>
                <a:noFill/>
              </a:ln>
              <a:solidFill>
                <a:srgbClr val="FFFF00"/>
              </a:solidFill>
              <a:effectLst/>
              <a:uLnTx/>
              <a:uFillTx/>
              <a:latin typeface="華康POP1體W7(P)" pitchFamily="82" charset="-120"/>
              <a:ea typeface="華康POP1體W7(P)" pitchFamily="82" charset="-120"/>
              <a:cs typeface="+mj-cs"/>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內容版面配置區 3"/>
          <p:cNvGraphicFramePr>
            <a:graphicFrameLocks/>
          </p:cNvGraphicFramePr>
          <p:nvPr/>
        </p:nvGraphicFramePr>
        <p:xfrm>
          <a:off x="395535" y="1124741"/>
          <a:ext cx="8352928" cy="5400600"/>
        </p:xfrm>
        <a:graphic>
          <a:graphicData uri="http://schemas.openxmlformats.org/drawingml/2006/table">
            <a:tbl>
              <a:tblPr firstRow="1" bandRow="1">
                <a:tableStyleId>{93296810-A885-4BE3-A3E7-6D5BEEA58F35}</a:tableStyleId>
              </a:tblPr>
              <a:tblGrid>
                <a:gridCol w="3380948"/>
                <a:gridCol w="1546758"/>
                <a:gridCol w="1712611"/>
                <a:gridCol w="1712611"/>
              </a:tblGrid>
              <a:tr h="900100">
                <a:tc>
                  <a:txBody>
                    <a:bodyPr/>
                    <a:lstStyle/>
                    <a:p>
                      <a:pPr algn="ctr"/>
                      <a:r>
                        <a:rPr lang="zh-TW" altLang="en-US" sz="2800" dirty="0" smtClean="0">
                          <a:latin typeface="華康中圓體" pitchFamily="49" charset="-120"/>
                          <a:ea typeface="華康中圓體" pitchFamily="49" charset="-120"/>
                        </a:rPr>
                        <a:t>學系</a:t>
                      </a:r>
                      <a:endParaRPr lang="zh-TW" altLang="en-US" sz="2800" dirty="0">
                        <a:latin typeface="華康中圓體" pitchFamily="49" charset="-120"/>
                        <a:ea typeface="華康中圓體" pitchFamily="49" charset="-120"/>
                      </a:endParaRPr>
                    </a:p>
                  </a:txBody>
                  <a:tcPr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ltLang="zh-TW" sz="2200" dirty="0" smtClean="0"/>
                        <a:t>104</a:t>
                      </a:r>
                    </a:p>
                    <a:p>
                      <a:pPr algn="ctr"/>
                      <a:r>
                        <a:rPr lang="zh-TW" altLang="en-US" sz="2200" dirty="0" smtClean="0"/>
                        <a:t>繁星</a:t>
                      </a:r>
                      <a:endParaRPr lang="zh-TW" altLang="en-US" sz="2200" dirty="0">
                        <a:latin typeface="華康中圓體" pitchFamily="49" charset="-120"/>
                        <a:ea typeface="華康中圓體" pitchFamily="49" charset="-120"/>
                      </a:endParaRPr>
                    </a:p>
                  </a:txBody>
                  <a:tcPr marL="84421" marR="84421"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ltLang="zh-TW" sz="2200" dirty="0" smtClean="0"/>
                        <a:t>104</a:t>
                      </a:r>
                    </a:p>
                    <a:p>
                      <a:pPr algn="ctr"/>
                      <a:r>
                        <a:rPr lang="zh-TW" altLang="en-US" sz="2200" dirty="0" smtClean="0"/>
                        <a:t>申請</a:t>
                      </a:r>
                      <a:endParaRPr lang="zh-TW" altLang="en-US" sz="2200" dirty="0">
                        <a:latin typeface="華康中圓體" pitchFamily="49" charset="-120"/>
                        <a:ea typeface="華康中圓體" pitchFamily="49" charset="-120"/>
                      </a:endParaRPr>
                    </a:p>
                  </a:txBody>
                  <a:tcPr marL="84421" marR="84421"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ltLang="zh-TW" sz="2200" dirty="0" smtClean="0"/>
                        <a:t>104</a:t>
                      </a:r>
                      <a:br>
                        <a:rPr lang="en-US" altLang="zh-TW" sz="2200" dirty="0" smtClean="0"/>
                      </a:br>
                      <a:r>
                        <a:rPr lang="zh-TW" altLang="en-US" sz="2200" dirty="0" smtClean="0"/>
                        <a:t>指考</a:t>
                      </a:r>
                      <a:endParaRPr lang="zh-TW" altLang="en-US" sz="2200" dirty="0">
                        <a:latin typeface="華康中圓體" pitchFamily="49" charset="-120"/>
                        <a:ea typeface="華康中圓體" pitchFamily="49" charset="-120"/>
                      </a:endParaRPr>
                    </a:p>
                  </a:txBody>
                  <a:tcPr marL="84421" marR="84421"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900100">
                <a:tc>
                  <a:txBody>
                    <a:bodyPr/>
                    <a:lstStyle/>
                    <a:p>
                      <a:pPr algn="ctr"/>
                      <a:r>
                        <a:rPr lang="zh-TW" altLang="en-US" sz="2200" dirty="0" smtClean="0"/>
                        <a:t>台灣大學</a:t>
                      </a:r>
                      <a:endParaRPr lang="en-US" altLang="zh-TW" sz="2200" dirty="0" smtClean="0"/>
                    </a:p>
                    <a:p>
                      <a:pPr algn="ctr"/>
                      <a:r>
                        <a:rPr lang="zh-TW" altLang="en-US" sz="2200" dirty="0" smtClean="0"/>
                        <a:t>醫學系</a:t>
                      </a:r>
                      <a:endParaRPr lang="zh-TW" altLang="en-US" sz="2200" dirty="0">
                        <a:latin typeface="華康中圓體" pitchFamily="49" charset="-120"/>
                        <a:ea typeface="華康中圓體" pitchFamily="49" charset="-120"/>
                      </a:endParaRP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300" u="none" strike="noStrike" cap="none" normalizeH="0" baseline="0" dirty="0" smtClean="0">
                          <a:ln>
                            <a:noFill/>
                          </a:ln>
                          <a:effectLst/>
                        </a:rPr>
                        <a:t>4.35%</a:t>
                      </a:r>
                      <a:endParaRPr kumimoji="0" lang="zh-TW" altLang="en-US" sz="2300" b="0" i="0" u="none" strike="noStrike" cap="none" normalizeH="0" baseline="0" dirty="0" smtClean="0">
                        <a:ln>
                          <a:noFill/>
                        </a:ln>
                        <a:solidFill>
                          <a:schemeClr val="tx1"/>
                        </a:solidFill>
                        <a:effectLst/>
                        <a:latin typeface="華康中圓體" pitchFamily="49" charset="-120"/>
                        <a:ea typeface="華康中圓體" pitchFamily="49" charset="-120"/>
                        <a:cs typeface="Times New Roman" pitchFamily="18" charset="0"/>
                      </a:endParaRPr>
                    </a:p>
                  </a:txBody>
                  <a:tcPr marT="38100" marB="381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300" u="none" strike="noStrike" cap="none" normalizeH="0" baseline="0" dirty="0" smtClean="0">
                          <a:ln>
                            <a:noFill/>
                          </a:ln>
                          <a:effectLst/>
                        </a:rPr>
                        <a:t>30.43%</a:t>
                      </a:r>
                      <a:endParaRPr kumimoji="0" lang="zh-TW" altLang="en-US" sz="2300" b="0" i="0" u="none" strike="noStrike" cap="none" normalizeH="0" baseline="0" dirty="0" smtClean="0">
                        <a:ln>
                          <a:noFill/>
                        </a:ln>
                        <a:solidFill>
                          <a:schemeClr val="tx1"/>
                        </a:solidFill>
                        <a:effectLst/>
                        <a:latin typeface="華康中圓體" pitchFamily="49" charset="-120"/>
                        <a:ea typeface="華康中圓體" pitchFamily="49" charset="-120"/>
                        <a:cs typeface="Times New Roman" pitchFamily="18" charset="0"/>
                      </a:endParaRPr>
                    </a:p>
                  </a:txBody>
                  <a:tcPr marT="38100" marB="381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300" b="1" u="none" strike="noStrike" cap="none" normalizeH="0" baseline="0" dirty="0" smtClean="0">
                          <a:ln>
                            <a:noFill/>
                          </a:ln>
                          <a:effectLst/>
                        </a:rPr>
                        <a:t>65.22%</a:t>
                      </a:r>
                      <a:endParaRPr kumimoji="0" lang="zh-TW" altLang="en-US" sz="2300" b="1" i="0" u="none" strike="noStrike" cap="none" normalizeH="0" baseline="0" dirty="0" smtClean="0">
                        <a:ln>
                          <a:noFill/>
                        </a:ln>
                        <a:solidFill>
                          <a:schemeClr val="tx1"/>
                        </a:solidFill>
                        <a:effectLst/>
                        <a:latin typeface="華康中圓體" pitchFamily="49" charset="-120"/>
                        <a:ea typeface="華康中圓體" pitchFamily="49" charset="-120"/>
                        <a:cs typeface="Times New Roman" pitchFamily="18" charset="0"/>
                      </a:endParaRPr>
                    </a:p>
                  </a:txBody>
                  <a:tcPr marT="38100" marB="381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900100">
                <a:tc>
                  <a:txBody>
                    <a:bodyPr/>
                    <a:lstStyle/>
                    <a:p>
                      <a:pPr marL="0" algn="ctr" defTabSz="914400" rtl="0" eaLnBrk="1" latinLnBrk="0" hangingPunct="1"/>
                      <a:r>
                        <a:rPr lang="zh-TW" altLang="en-US" sz="2200" kern="1200" dirty="0" smtClean="0">
                          <a:solidFill>
                            <a:schemeClr val="dk1"/>
                          </a:solidFill>
                          <a:latin typeface="+mn-lt"/>
                          <a:ea typeface="+mn-ea"/>
                          <a:cs typeface="+mn-cs"/>
                        </a:rPr>
                        <a:t>成功大學</a:t>
                      </a:r>
                      <a:endParaRPr lang="en-US" altLang="zh-TW" sz="2200" kern="1200" dirty="0" smtClean="0">
                        <a:solidFill>
                          <a:schemeClr val="dk1"/>
                        </a:solidFill>
                        <a:latin typeface="+mn-lt"/>
                        <a:ea typeface="+mn-ea"/>
                        <a:cs typeface="+mn-cs"/>
                      </a:endParaRPr>
                    </a:p>
                    <a:p>
                      <a:pPr marL="0" algn="ctr" defTabSz="914400" rtl="0" eaLnBrk="1" latinLnBrk="0" hangingPunct="1"/>
                      <a:r>
                        <a:rPr lang="zh-TW" altLang="en-US" sz="2200" kern="1200" dirty="0" smtClean="0">
                          <a:solidFill>
                            <a:schemeClr val="dk1"/>
                          </a:solidFill>
                          <a:latin typeface="+mn-lt"/>
                          <a:ea typeface="+mn-ea"/>
                          <a:cs typeface="+mn-cs"/>
                        </a:rPr>
                        <a:t>醫學系</a:t>
                      </a:r>
                      <a:endParaRPr lang="zh-TW" altLang="en-US" sz="2200" kern="1200" dirty="0">
                        <a:solidFill>
                          <a:schemeClr val="dk1"/>
                        </a:solidFill>
                        <a:latin typeface="+mn-lt"/>
                        <a:ea typeface="+mn-ea"/>
                        <a:cs typeface="+mn-cs"/>
                      </a:endParaRP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200" b="0" i="0" u="none" strike="noStrike" cap="none" normalizeH="0" baseline="0" dirty="0" smtClean="0">
                          <a:ln>
                            <a:noFill/>
                          </a:ln>
                          <a:solidFill>
                            <a:schemeClr val="tx1"/>
                          </a:solidFill>
                          <a:effectLst/>
                          <a:latin typeface="華康中圓體" pitchFamily="49" charset="-120"/>
                          <a:ea typeface="華康中圓體" pitchFamily="49" charset="-120"/>
                        </a:rPr>
                        <a:t>10.00%</a:t>
                      </a:r>
                    </a:p>
                  </a:txBody>
                  <a:tcPr marT="38100" marB="381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200" b="1" i="0" u="none" strike="noStrike" cap="none" normalizeH="0" baseline="0" dirty="0" smtClean="0">
                          <a:ln>
                            <a:noFill/>
                          </a:ln>
                          <a:solidFill>
                            <a:schemeClr val="tx1"/>
                          </a:solidFill>
                          <a:effectLst/>
                          <a:latin typeface="華康中圓體" pitchFamily="49" charset="-120"/>
                          <a:ea typeface="華康中圓體" pitchFamily="49" charset="-120"/>
                        </a:rPr>
                        <a:t>50.00%</a:t>
                      </a:r>
                    </a:p>
                  </a:txBody>
                  <a:tcPr marT="38100" marB="381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200" b="0" i="0" u="none" strike="noStrike" cap="none" normalizeH="0" baseline="0" dirty="0" smtClean="0">
                          <a:ln>
                            <a:noFill/>
                          </a:ln>
                          <a:solidFill>
                            <a:schemeClr val="tx1"/>
                          </a:solidFill>
                          <a:effectLst/>
                          <a:latin typeface="華康中圓體" pitchFamily="49" charset="-120"/>
                          <a:ea typeface="華康中圓體" pitchFamily="49" charset="-120"/>
                        </a:rPr>
                        <a:t>40.00%</a:t>
                      </a:r>
                    </a:p>
                  </a:txBody>
                  <a:tcPr marT="38100" marB="381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900100">
                <a:tc>
                  <a:txBody>
                    <a:bodyPr/>
                    <a:lstStyle/>
                    <a:p>
                      <a:pPr algn="ctr"/>
                      <a:r>
                        <a:rPr lang="zh-TW" altLang="en-US" sz="2200" dirty="0" smtClean="0"/>
                        <a:t>台北醫學大學</a:t>
                      </a:r>
                      <a:endParaRPr lang="en-US" altLang="zh-TW" sz="2200" dirty="0" smtClean="0"/>
                    </a:p>
                    <a:p>
                      <a:pPr algn="ctr"/>
                      <a:r>
                        <a:rPr lang="zh-TW" altLang="en-US" sz="2200" dirty="0" smtClean="0"/>
                        <a:t>醫學系</a:t>
                      </a:r>
                      <a:endParaRPr lang="zh-TW" altLang="en-US" sz="2200" dirty="0">
                        <a:latin typeface="華康中圓體" pitchFamily="49" charset="-120"/>
                        <a:ea typeface="華康中圓體" pitchFamily="49" charset="-120"/>
                      </a:endParaRP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200" u="none" strike="noStrike" cap="none" normalizeH="0" baseline="0" dirty="0" smtClean="0">
                          <a:ln>
                            <a:noFill/>
                          </a:ln>
                          <a:effectLst/>
                        </a:rPr>
                        <a:t>22.22%</a:t>
                      </a:r>
                      <a:endParaRPr kumimoji="0" lang="en-US" altLang="zh-TW" sz="2200" b="0" i="0" u="none" strike="noStrike" cap="none" normalizeH="0" baseline="0" dirty="0" smtClean="0">
                        <a:ln>
                          <a:noFill/>
                        </a:ln>
                        <a:solidFill>
                          <a:schemeClr val="tx1"/>
                        </a:solidFill>
                        <a:effectLst/>
                        <a:latin typeface="華康中圓體" pitchFamily="49" charset="-120"/>
                        <a:ea typeface="華康中圓體" pitchFamily="49" charset="-120"/>
                      </a:endParaRPr>
                    </a:p>
                  </a:txBody>
                  <a:tcPr marT="38100" marB="381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200" b="1" u="none" strike="noStrike" cap="none" normalizeH="0" baseline="0" dirty="0" smtClean="0">
                          <a:ln>
                            <a:noFill/>
                          </a:ln>
                          <a:effectLst/>
                        </a:rPr>
                        <a:t>59.26%</a:t>
                      </a:r>
                      <a:endParaRPr kumimoji="0" lang="en-US" altLang="zh-TW" sz="2200" b="1" i="0" u="none" strike="noStrike" cap="none" normalizeH="0" baseline="0" dirty="0" smtClean="0">
                        <a:ln>
                          <a:noFill/>
                        </a:ln>
                        <a:solidFill>
                          <a:schemeClr val="tx1"/>
                        </a:solidFill>
                        <a:effectLst/>
                        <a:latin typeface="華康中圓體" pitchFamily="49" charset="-120"/>
                        <a:ea typeface="華康中圓體" pitchFamily="49" charset="-120"/>
                      </a:endParaRPr>
                    </a:p>
                  </a:txBody>
                  <a:tcPr marT="38100" marB="381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200" u="none" strike="noStrike" cap="none" normalizeH="0" baseline="0" dirty="0" smtClean="0">
                          <a:ln>
                            <a:noFill/>
                          </a:ln>
                          <a:effectLst/>
                        </a:rPr>
                        <a:t>18.52%</a:t>
                      </a:r>
                      <a:endParaRPr kumimoji="0" lang="en-US" altLang="zh-TW" sz="2200" b="0" i="0" u="none" strike="noStrike" cap="none" normalizeH="0" baseline="0" dirty="0" smtClean="0">
                        <a:ln>
                          <a:noFill/>
                        </a:ln>
                        <a:solidFill>
                          <a:schemeClr val="tx1"/>
                        </a:solidFill>
                        <a:effectLst/>
                        <a:latin typeface="華康中圓體" pitchFamily="49" charset="-120"/>
                        <a:ea typeface="華康中圓體" pitchFamily="49" charset="-120"/>
                      </a:endParaRPr>
                    </a:p>
                  </a:txBody>
                  <a:tcPr marT="38100" marB="381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900100">
                <a:tc>
                  <a:txBody>
                    <a:bodyPr/>
                    <a:lstStyle/>
                    <a:p>
                      <a:pPr algn="ctr"/>
                      <a:r>
                        <a:rPr lang="zh-TW" altLang="en-US" sz="2200" dirty="0" smtClean="0"/>
                        <a:t>陽明大學</a:t>
                      </a:r>
                      <a:endParaRPr lang="en-US" altLang="zh-TW" sz="2200" dirty="0" smtClean="0"/>
                    </a:p>
                    <a:p>
                      <a:pPr algn="ctr"/>
                      <a:r>
                        <a:rPr lang="zh-TW" altLang="en-US" sz="2200" dirty="0" smtClean="0"/>
                        <a:t>牙醫學系</a:t>
                      </a:r>
                      <a:endParaRPr lang="en-US" altLang="zh-TW" sz="2200" dirty="0" smtClean="0">
                        <a:latin typeface="華康中圓體" pitchFamily="49" charset="-120"/>
                        <a:ea typeface="華康中圓體" pitchFamily="49" charset="-120"/>
                      </a:endParaRP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200" u="none" strike="noStrike" cap="none" normalizeH="0" baseline="0" dirty="0" smtClean="0">
                          <a:ln>
                            <a:noFill/>
                          </a:ln>
                          <a:effectLst/>
                        </a:rPr>
                        <a:t>2.5%</a:t>
                      </a:r>
                      <a:endParaRPr kumimoji="0" lang="en-US" altLang="zh-TW" sz="2200" b="0" i="0" u="none" strike="noStrike" cap="none" normalizeH="0" baseline="0" dirty="0" smtClean="0">
                        <a:ln>
                          <a:noFill/>
                        </a:ln>
                        <a:solidFill>
                          <a:schemeClr val="tx1"/>
                        </a:solidFill>
                        <a:effectLst/>
                        <a:latin typeface="華康中圓體" pitchFamily="49" charset="-120"/>
                        <a:ea typeface="華康中圓體" pitchFamily="49" charset="-120"/>
                      </a:endParaRPr>
                    </a:p>
                  </a:txBody>
                  <a:tcPr marT="38100" marB="381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200" u="none" strike="noStrike" cap="none" normalizeH="0" baseline="0" dirty="0" smtClean="0">
                          <a:ln>
                            <a:noFill/>
                          </a:ln>
                          <a:effectLst/>
                        </a:rPr>
                        <a:t>25.00%</a:t>
                      </a:r>
                      <a:endParaRPr kumimoji="0" lang="en-US" altLang="zh-TW" sz="2200" b="0" i="0" u="none" strike="noStrike" cap="none" normalizeH="0" baseline="0" dirty="0" smtClean="0">
                        <a:ln>
                          <a:noFill/>
                        </a:ln>
                        <a:solidFill>
                          <a:schemeClr val="tx1"/>
                        </a:solidFill>
                        <a:effectLst/>
                        <a:latin typeface="華康中圓體" pitchFamily="49" charset="-120"/>
                        <a:ea typeface="華康中圓體" pitchFamily="49" charset="-120"/>
                      </a:endParaRPr>
                    </a:p>
                  </a:txBody>
                  <a:tcPr marT="38100" marB="381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200" b="1" u="none" strike="noStrike" cap="none" normalizeH="0" baseline="0" dirty="0" smtClean="0">
                          <a:ln>
                            <a:noFill/>
                          </a:ln>
                          <a:effectLst/>
                        </a:rPr>
                        <a:t>72.50%</a:t>
                      </a:r>
                      <a:endParaRPr kumimoji="0" lang="en-US" altLang="zh-TW" sz="2200" b="1" i="0" u="none" strike="noStrike" cap="none" normalizeH="0" baseline="0" dirty="0" smtClean="0">
                        <a:ln>
                          <a:noFill/>
                        </a:ln>
                        <a:solidFill>
                          <a:schemeClr val="tx1"/>
                        </a:solidFill>
                        <a:effectLst/>
                        <a:latin typeface="華康中圓體" pitchFamily="49" charset="-120"/>
                        <a:ea typeface="華康中圓體" pitchFamily="49" charset="-120"/>
                      </a:endParaRPr>
                    </a:p>
                  </a:txBody>
                  <a:tcPr marT="38100" marB="381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900100">
                <a:tc>
                  <a:txBody>
                    <a:bodyPr/>
                    <a:lstStyle/>
                    <a:p>
                      <a:pPr algn="ctr"/>
                      <a:r>
                        <a:rPr lang="zh-TW" altLang="en-US" sz="2200" dirty="0" smtClean="0"/>
                        <a:t>台灣大學</a:t>
                      </a:r>
                      <a:endParaRPr lang="en-US" altLang="zh-TW" sz="2200" dirty="0" smtClean="0"/>
                    </a:p>
                    <a:p>
                      <a:pPr algn="ctr"/>
                      <a:r>
                        <a:rPr lang="zh-TW" altLang="en-US" sz="2200" dirty="0" smtClean="0"/>
                        <a:t>生命科學系</a:t>
                      </a:r>
                      <a:endParaRPr lang="zh-TW" altLang="en-US" sz="2200" dirty="0">
                        <a:latin typeface="華康中圓體" pitchFamily="49" charset="-120"/>
                        <a:ea typeface="華康中圓體" pitchFamily="49" charset="-120"/>
                      </a:endParaRP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200" u="none" strike="noStrike" cap="none" normalizeH="0" baseline="0" smtClean="0">
                          <a:ln>
                            <a:noFill/>
                          </a:ln>
                          <a:effectLst/>
                        </a:rPr>
                        <a:t>13.33%</a:t>
                      </a:r>
                      <a:endParaRPr kumimoji="0" lang="en-US" altLang="zh-TW" sz="2200" b="0" i="0" u="none" strike="noStrike" cap="none" normalizeH="0" baseline="0" smtClean="0">
                        <a:ln>
                          <a:noFill/>
                        </a:ln>
                        <a:solidFill>
                          <a:schemeClr val="tx1"/>
                        </a:solidFill>
                        <a:effectLst/>
                        <a:latin typeface="華康中圓體" pitchFamily="49" charset="-120"/>
                        <a:ea typeface="華康中圓體" pitchFamily="49" charset="-120"/>
                      </a:endParaRPr>
                    </a:p>
                  </a:txBody>
                  <a:tcPr marT="38100" marB="381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200" u="none" strike="noStrike" cap="none" normalizeH="0" baseline="0" smtClean="0">
                          <a:ln>
                            <a:noFill/>
                          </a:ln>
                          <a:effectLst/>
                        </a:rPr>
                        <a:t>30.00%</a:t>
                      </a:r>
                      <a:endParaRPr kumimoji="0" lang="en-US" altLang="zh-TW" sz="2200" b="0" i="0" u="none" strike="noStrike" cap="none" normalizeH="0" baseline="0" smtClean="0">
                        <a:ln>
                          <a:noFill/>
                        </a:ln>
                        <a:solidFill>
                          <a:schemeClr val="tx1"/>
                        </a:solidFill>
                        <a:effectLst/>
                        <a:latin typeface="華康中圓體" pitchFamily="49" charset="-120"/>
                        <a:ea typeface="華康中圓體" pitchFamily="49" charset="-120"/>
                      </a:endParaRPr>
                    </a:p>
                  </a:txBody>
                  <a:tcPr marT="38100" marB="381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200" b="1" u="none" strike="noStrike" cap="none" normalizeH="0" baseline="0" dirty="0" smtClean="0">
                          <a:ln>
                            <a:noFill/>
                          </a:ln>
                          <a:effectLst/>
                        </a:rPr>
                        <a:t>56.67%</a:t>
                      </a:r>
                      <a:endParaRPr kumimoji="0" lang="en-US" altLang="zh-TW" sz="2200" b="1" i="0" u="none" strike="noStrike" cap="none" normalizeH="0" baseline="0" dirty="0" smtClean="0">
                        <a:ln>
                          <a:noFill/>
                        </a:ln>
                        <a:solidFill>
                          <a:schemeClr val="tx1"/>
                        </a:solidFill>
                        <a:effectLst/>
                        <a:latin typeface="華康中圓體" pitchFamily="49" charset="-120"/>
                        <a:ea typeface="華康中圓體" pitchFamily="49" charset="-120"/>
                      </a:endParaRPr>
                    </a:p>
                  </a:txBody>
                  <a:tcPr marT="38100" marB="381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3" name="標題 1"/>
          <p:cNvSpPr txBox="1">
            <a:spLocks/>
          </p:cNvSpPr>
          <p:nvPr/>
        </p:nvSpPr>
        <p:spPr>
          <a:xfrm>
            <a:off x="611560" y="260648"/>
            <a:ext cx="7848872" cy="836296"/>
          </a:xfrm>
          <a:prstGeom prst="rect">
            <a:avLst/>
          </a:prstGeom>
        </p:spPr>
        <p:txBody>
          <a:bodyPr vert="horz" lIns="91440" tIns="45720" rIns="91440" bIns="45720" rtlCol="0" anchor="ctr">
            <a:normAutofit fontScale="9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400" b="0" i="0" u="none" strike="noStrike" kern="1200" cap="none" spc="0" normalizeH="0" baseline="0" noProof="0" dirty="0" smtClean="0">
                <a:ln>
                  <a:noFill/>
                </a:ln>
                <a:solidFill>
                  <a:srgbClr val="FFFF00"/>
                </a:solidFill>
                <a:effectLst/>
                <a:uLnTx/>
                <a:uFillTx/>
                <a:latin typeface="華康POP1體W7(P)" pitchFamily="82" charset="-120"/>
                <a:ea typeface="華康POP1體W7(P)" pitchFamily="82" charset="-120"/>
                <a:cs typeface="+mj-cs"/>
              </a:rPr>
              <a:t>三類組科系 </a:t>
            </a:r>
            <a:r>
              <a:rPr kumimoji="0" lang="en-US" altLang="zh-TW" sz="4400" b="0" i="0" u="none" strike="noStrike" kern="1200" cap="none" spc="0" normalizeH="0" baseline="0" noProof="0" dirty="0" smtClean="0">
                <a:ln>
                  <a:noFill/>
                </a:ln>
                <a:solidFill>
                  <a:srgbClr val="FFFF00"/>
                </a:solidFill>
                <a:effectLst/>
                <a:uLnTx/>
                <a:uFillTx/>
                <a:latin typeface="華康POP1體W7(P)" pitchFamily="82" charset="-120"/>
                <a:ea typeface="華康POP1體W7(P)" pitchFamily="82" charset="-120"/>
                <a:cs typeface="+mj-cs"/>
              </a:rPr>
              <a:t>104</a:t>
            </a:r>
            <a:r>
              <a:rPr kumimoji="0" lang="zh-TW" altLang="en-US" sz="4400" b="0" i="0" u="none" strike="noStrike" kern="1200" cap="none" spc="0" normalizeH="0" baseline="0" noProof="0" dirty="0" smtClean="0">
                <a:ln>
                  <a:noFill/>
                </a:ln>
                <a:solidFill>
                  <a:srgbClr val="FFFF00"/>
                </a:solidFill>
                <a:effectLst/>
                <a:uLnTx/>
                <a:uFillTx/>
                <a:latin typeface="華康POP1體W7(P)" pitchFamily="82" charset="-120"/>
                <a:ea typeface="華康POP1體W7(P)" pitchFamily="82" charset="-120"/>
                <a:cs typeface="+mj-cs"/>
              </a:rPr>
              <a:t>招生管道名額比例</a:t>
            </a:r>
            <a:endParaRPr kumimoji="0" lang="zh-TW" altLang="en-US" sz="4400" b="0" i="0" u="none" strike="noStrike" kern="1200" cap="none" spc="0" normalizeH="0" baseline="0" noProof="0" dirty="0">
              <a:ln>
                <a:noFill/>
              </a:ln>
              <a:solidFill>
                <a:srgbClr val="FFFF00"/>
              </a:solidFill>
              <a:effectLst/>
              <a:uLnTx/>
              <a:uFillTx/>
              <a:latin typeface="華康POP1體W7(P)" pitchFamily="82" charset="-120"/>
              <a:ea typeface="華康POP1體W7(P)" pitchFamily="82" charset="-120"/>
              <a:cs typeface="+mj-cs"/>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lgn="ctr">
              <a:defRPr/>
            </a:pPr>
            <a:r>
              <a:rPr lang="zh-TW" altLang="en-US" dirty="0" smtClean="0">
                <a:solidFill>
                  <a:srgbClr val="FFFF00"/>
                </a:solidFill>
                <a:latin typeface="華康POP1體W7(P)" pitchFamily="82" charset="-120"/>
                <a:ea typeface="華康POP1體W7(P)" pitchFamily="82" charset="-120"/>
              </a:rPr>
              <a:t>指定科目考試</a:t>
            </a:r>
            <a:endParaRPr lang="zh-TW" altLang="en-US" dirty="0">
              <a:solidFill>
                <a:srgbClr val="FFFF00"/>
              </a:solidFill>
              <a:latin typeface="華康POP1體W7(P)" pitchFamily="82" charset="-120"/>
              <a:ea typeface="華康POP1體W7(P)" pitchFamily="82" charset="-120"/>
            </a:endParaRPr>
          </a:p>
        </p:txBody>
      </p:sp>
      <p:graphicFrame>
        <p:nvGraphicFramePr>
          <p:cNvPr id="4" name="Group 97"/>
          <p:cNvGraphicFramePr>
            <a:graphicFrameLocks noGrp="1"/>
          </p:cNvGraphicFramePr>
          <p:nvPr/>
        </p:nvGraphicFramePr>
        <p:xfrm>
          <a:off x="500034" y="1268413"/>
          <a:ext cx="8175654" cy="4492879"/>
        </p:xfrm>
        <a:graphic>
          <a:graphicData uri="http://schemas.openxmlformats.org/drawingml/2006/table">
            <a:tbl>
              <a:tblPr>
                <a:tableStyleId>{2D5ABB26-0587-4C30-8999-92F81FD0307C}</a:tableStyleId>
              </a:tblPr>
              <a:tblGrid>
                <a:gridCol w="2496079"/>
                <a:gridCol w="5679575"/>
              </a:tblGrid>
              <a:tr h="504825">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1" lang="zh-TW" altLang="en-US" sz="2800" u="none" strike="noStrike" cap="none" normalizeH="0" baseline="0" dirty="0" smtClean="0">
                          <a:ln>
                            <a:noFill/>
                          </a:ln>
                          <a:effectLst/>
                        </a:rPr>
                        <a:t>考試日期</a:t>
                      </a:r>
                      <a:endParaRPr kumimoji="1" lang="zh-TW" altLang="en-US" sz="2800" b="0" i="0" u="none" strike="noStrike" cap="none" normalizeH="0" baseline="0" dirty="0" smtClean="0">
                        <a:ln>
                          <a:noFill/>
                        </a:ln>
                        <a:solidFill>
                          <a:schemeClr val="tx1"/>
                        </a:solidFill>
                        <a:effectLst/>
                        <a:latin typeface="華康中圓體" pitchFamily="49" charset="-120"/>
                        <a:ea typeface="華康中圓體" pitchFamily="49" charset="-12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1" lang="en-US" altLang="zh-TW" sz="2800" u="none" strike="noStrike" cap="none" normalizeH="0" baseline="0" dirty="0" smtClean="0">
                          <a:ln>
                            <a:noFill/>
                          </a:ln>
                          <a:effectLst/>
                        </a:rPr>
                        <a:t>104/7/1-3</a:t>
                      </a:r>
                      <a:endParaRPr kumimoji="1" lang="en-US" altLang="zh-TW" sz="2800" b="0" i="0" u="none" strike="noStrike" cap="none" normalizeH="0" baseline="0" dirty="0" smtClean="0">
                        <a:ln>
                          <a:noFill/>
                        </a:ln>
                        <a:solidFill>
                          <a:schemeClr val="tx1"/>
                        </a:solidFill>
                        <a:effectLst/>
                        <a:latin typeface="華康中圓體" pitchFamily="49" charset="-120"/>
                        <a:ea typeface="華康中圓體" pitchFamily="49" charset="-12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282825">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1" lang="zh-TW" altLang="en-US" sz="2800" u="none" strike="noStrike" cap="none" normalizeH="0" baseline="0" dirty="0" smtClean="0">
                          <a:ln>
                            <a:noFill/>
                          </a:ln>
                          <a:effectLst/>
                        </a:rPr>
                        <a:t>考試科目</a:t>
                      </a:r>
                      <a:endParaRPr kumimoji="1" lang="zh-TW" altLang="en-US" sz="2800" b="0" i="0" u="none" strike="noStrike" cap="none" normalizeH="0" baseline="0" dirty="0" smtClean="0">
                        <a:ln>
                          <a:noFill/>
                        </a:ln>
                        <a:solidFill>
                          <a:schemeClr val="tx1"/>
                        </a:solidFill>
                        <a:effectLst/>
                        <a:latin typeface="華康中圓體" pitchFamily="49" charset="-120"/>
                        <a:ea typeface="華康中圓體" pitchFamily="49" charset="-12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457200" marR="0" lvl="0" indent="-457200" algn="l" defTabSz="914400" rtl="0" eaLnBrk="1" fontAlgn="base" latinLnBrk="0" hangingPunct="1">
                        <a:lnSpc>
                          <a:spcPct val="100000"/>
                        </a:lnSpc>
                        <a:spcBef>
                          <a:spcPct val="20000"/>
                        </a:spcBef>
                        <a:spcAft>
                          <a:spcPct val="0"/>
                        </a:spcAft>
                        <a:buClr>
                          <a:schemeClr val="tx1"/>
                        </a:buClr>
                        <a:buSzTx/>
                        <a:buFont typeface="Wingdings" pitchFamily="2" charset="2"/>
                        <a:buChar char="n"/>
                        <a:tabLst/>
                      </a:pPr>
                      <a:r>
                        <a:rPr kumimoji="1" lang="zh-TW" altLang="en-US" sz="2800" u="none" strike="noStrike" cap="none" normalizeH="0" baseline="0" dirty="0" smtClean="0">
                          <a:ln>
                            <a:noFill/>
                          </a:ln>
                          <a:effectLst/>
                        </a:rPr>
                        <a:t>國文、英文、數學甲（自然組數學）、數學乙（社會組數學）、歷史、地理、公民與社會、物理、化學、生物</a:t>
                      </a:r>
                    </a:p>
                    <a:p>
                      <a:pPr marL="457200" marR="0" lvl="0" indent="-457200" algn="l" defTabSz="914400" rtl="0" eaLnBrk="1" fontAlgn="base" latinLnBrk="0" hangingPunct="1">
                        <a:lnSpc>
                          <a:spcPct val="100000"/>
                        </a:lnSpc>
                        <a:spcBef>
                          <a:spcPct val="20000"/>
                        </a:spcBef>
                        <a:spcAft>
                          <a:spcPct val="0"/>
                        </a:spcAft>
                        <a:buClr>
                          <a:schemeClr val="tx1"/>
                        </a:buClr>
                        <a:buSzTx/>
                        <a:buFont typeface="Wingdings" pitchFamily="2" charset="2"/>
                        <a:buChar char="n"/>
                        <a:tabLst/>
                      </a:pPr>
                      <a:r>
                        <a:rPr kumimoji="1" lang="zh-TW" altLang="en-US" sz="2800" b="1" u="none" strike="noStrike" cap="none" normalizeH="0" baseline="0" dirty="0" smtClean="0">
                          <a:ln>
                            <a:noFill/>
                          </a:ln>
                          <a:solidFill>
                            <a:srgbClr val="FF0000"/>
                          </a:solidFill>
                          <a:effectLst/>
                        </a:rPr>
                        <a:t>十科，自行選考</a:t>
                      </a:r>
                      <a:endParaRPr kumimoji="1" lang="en-US" altLang="zh-TW" sz="2800" b="1" u="none" strike="noStrike" cap="none" normalizeH="0" baseline="0" dirty="0" smtClean="0">
                        <a:ln>
                          <a:noFill/>
                        </a:ln>
                        <a:solidFill>
                          <a:srgbClr val="FF0000"/>
                        </a:solidFill>
                        <a:effectLst/>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441325">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1" lang="zh-TW" altLang="en-US" sz="2800" u="none" strike="noStrike" cap="none" normalizeH="0" baseline="0" smtClean="0">
                          <a:ln>
                            <a:noFill/>
                          </a:ln>
                          <a:effectLst/>
                        </a:rPr>
                        <a:t>考試範圍</a:t>
                      </a:r>
                      <a:endParaRPr kumimoji="1" lang="zh-TW" altLang="en-US" sz="2800" b="0" i="0" u="none" strike="noStrike" cap="none" normalizeH="0" baseline="0" smtClean="0">
                        <a:ln>
                          <a:noFill/>
                        </a:ln>
                        <a:solidFill>
                          <a:schemeClr val="tx1"/>
                        </a:solidFill>
                        <a:effectLst/>
                        <a:latin typeface="華康中圓體" pitchFamily="49" charset="-120"/>
                        <a:ea typeface="華康中圓體" pitchFamily="49" charset="-12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1" lang="zh-TW" altLang="en-US" sz="2800" u="none" strike="noStrike" cap="none" normalizeH="0" baseline="0" smtClean="0">
                          <a:ln>
                            <a:noFill/>
                          </a:ln>
                          <a:effectLst/>
                        </a:rPr>
                        <a:t>高中三學年必修及選修課程</a:t>
                      </a:r>
                      <a:endParaRPr kumimoji="1" lang="zh-TW" altLang="en-US" sz="2800" b="0" i="0" u="none" strike="noStrike" cap="none" normalizeH="0" baseline="0" smtClean="0">
                        <a:ln>
                          <a:noFill/>
                        </a:ln>
                        <a:solidFill>
                          <a:schemeClr val="tx1"/>
                        </a:solidFill>
                        <a:effectLst/>
                        <a:latin typeface="華康中圓體" pitchFamily="49" charset="-120"/>
                        <a:ea typeface="華康中圓體" pitchFamily="49" charset="-12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1146175">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1" lang="zh-TW" altLang="en-US" sz="2800" u="none" strike="noStrike" cap="none" normalizeH="0" baseline="0" smtClean="0">
                          <a:ln>
                            <a:noFill/>
                          </a:ln>
                          <a:effectLst/>
                        </a:rPr>
                        <a:t>成績計算</a:t>
                      </a:r>
                      <a:endParaRPr kumimoji="1" lang="zh-TW" altLang="en-US" sz="2800" b="0" i="0" u="none" strike="noStrike" cap="none" normalizeH="0" baseline="0" smtClean="0">
                        <a:ln>
                          <a:noFill/>
                        </a:ln>
                        <a:solidFill>
                          <a:schemeClr val="tx1"/>
                        </a:solidFill>
                        <a:effectLst/>
                        <a:latin typeface="華康中圓體" pitchFamily="49" charset="-120"/>
                        <a:ea typeface="華康中圓體" pitchFamily="49" charset="-12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457200" marR="0" lvl="0" indent="-457200" algn="l" defTabSz="914400" rtl="0" eaLnBrk="1" fontAlgn="base" latinLnBrk="0" hangingPunct="1">
                        <a:lnSpc>
                          <a:spcPct val="100000"/>
                        </a:lnSpc>
                        <a:spcBef>
                          <a:spcPct val="20000"/>
                        </a:spcBef>
                        <a:spcAft>
                          <a:spcPct val="0"/>
                        </a:spcAft>
                        <a:buClr>
                          <a:schemeClr val="tx1"/>
                        </a:buClr>
                        <a:buSzTx/>
                        <a:buFont typeface="Wingdings" pitchFamily="2" charset="2"/>
                        <a:buChar char="n"/>
                        <a:tabLst/>
                      </a:pPr>
                      <a:r>
                        <a:rPr kumimoji="1" lang="zh-TW" altLang="en-US" sz="2800" u="none" strike="noStrike" cap="none" normalizeH="0" baseline="0" dirty="0" smtClean="0">
                          <a:ln>
                            <a:noFill/>
                          </a:ln>
                          <a:effectLst/>
                        </a:rPr>
                        <a:t>答錯均不倒扣</a:t>
                      </a:r>
                    </a:p>
                    <a:p>
                      <a:pPr marL="457200" marR="0" lvl="0" indent="-457200" algn="l" defTabSz="914400" rtl="0" eaLnBrk="1" fontAlgn="base" latinLnBrk="0" hangingPunct="1">
                        <a:lnSpc>
                          <a:spcPct val="100000"/>
                        </a:lnSpc>
                        <a:spcBef>
                          <a:spcPct val="20000"/>
                        </a:spcBef>
                        <a:spcAft>
                          <a:spcPct val="0"/>
                        </a:spcAft>
                        <a:buClr>
                          <a:schemeClr val="tx1"/>
                        </a:buClr>
                        <a:buSzTx/>
                        <a:buFont typeface="Wingdings" pitchFamily="2" charset="2"/>
                        <a:buChar char="n"/>
                        <a:tabLst/>
                      </a:pPr>
                      <a:r>
                        <a:rPr kumimoji="1" lang="zh-TW" altLang="en-US" sz="2800" u="none" strike="noStrike" cap="none" normalizeH="0" baseline="0" dirty="0" smtClean="0">
                          <a:ln>
                            <a:noFill/>
                          </a:ln>
                          <a:effectLst/>
                        </a:rPr>
                        <a:t>滿分為</a:t>
                      </a:r>
                      <a:r>
                        <a:rPr kumimoji="1" lang="en-US" altLang="zh-TW" sz="2800" u="none" strike="noStrike" cap="none" normalizeH="0" baseline="0" dirty="0" smtClean="0">
                          <a:ln>
                            <a:noFill/>
                          </a:ln>
                          <a:effectLst/>
                        </a:rPr>
                        <a:t>100</a:t>
                      </a:r>
                      <a:r>
                        <a:rPr kumimoji="1" lang="zh-TW" altLang="en-US" sz="2800" u="none" strike="noStrike" cap="none" normalizeH="0" baseline="0" dirty="0" smtClean="0">
                          <a:ln>
                            <a:noFill/>
                          </a:ln>
                          <a:effectLst/>
                        </a:rPr>
                        <a:t>分</a:t>
                      </a:r>
                      <a:endParaRPr kumimoji="1" lang="zh-TW" altLang="en-US" sz="2800" b="0" i="0" u="none" strike="noStrike" cap="none" normalizeH="0" baseline="0" dirty="0" smtClean="0">
                        <a:ln>
                          <a:noFill/>
                        </a:ln>
                        <a:solidFill>
                          <a:schemeClr val="tx1"/>
                        </a:solidFill>
                        <a:effectLst/>
                        <a:latin typeface="華康中圓體" pitchFamily="49" charset="-120"/>
                        <a:ea typeface="華康中圓體" pitchFamily="49" charset="-12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p:spTree>
  </p:cSld>
  <p:clrMapOvr>
    <a:masterClrMapping/>
  </p:clrMapOvr>
  <p:transition>
    <p:random/>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a:xfrm>
            <a:off x="457200" y="214290"/>
            <a:ext cx="8229600" cy="694430"/>
          </a:xfrm>
        </p:spPr>
        <p:txBody>
          <a:bodyPr/>
          <a:lstStyle/>
          <a:p>
            <a:pPr algn="ctr">
              <a:defRPr/>
            </a:pPr>
            <a:r>
              <a:rPr lang="zh-TW" altLang="en-US" dirty="0" smtClean="0">
                <a:solidFill>
                  <a:srgbClr val="FFFF00"/>
                </a:solidFill>
                <a:latin typeface="華康POP1體W7(P)" pitchFamily="82" charset="-120"/>
                <a:ea typeface="華康POP1體W7(P)" pitchFamily="82" charset="-120"/>
              </a:rPr>
              <a:t>考試分發介紹</a:t>
            </a:r>
            <a:endParaRPr lang="zh-TW" altLang="en-US" dirty="0">
              <a:solidFill>
                <a:srgbClr val="FFFF00"/>
              </a:solidFill>
              <a:latin typeface="華康POP1體W7(P)" pitchFamily="82" charset="-120"/>
              <a:ea typeface="華康POP1體W7(P)" pitchFamily="82" charset="-120"/>
            </a:endParaRPr>
          </a:p>
        </p:txBody>
      </p:sp>
      <p:sp>
        <p:nvSpPr>
          <p:cNvPr id="4" name="內容版面配置區 3"/>
          <p:cNvSpPr>
            <a:spLocks noGrp="1"/>
          </p:cNvSpPr>
          <p:nvPr>
            <p:ph idx="1"/>
          </p:nvPr>
        </p:nvSpPr>
        <p:spPr>
          <a:xfrm>
            <a:off x="428596" y="836712"/>
            <a:ext cx="8229600" cy="4911741"/>
          </a:xfrm>
        </p:spPr>
        <p:txBody>
          <a:bodyPr/>
          <a:lstStyle/>
          <a:p>
            <a:pPr>
              <a:spcBef>
                <a:spcPct val="50000"/>
              </a:spcBef>
              <a:buNone/>
            </a:pPr>
            <a:r>
              <a:rPr lang="en-US" altLang="zh-TW" dirty="0" smtClean="0"/>
              <a:t>1.</a:t>
            </a:r>
            <a:r>
              <a:rPr altLang="en-US" dirty="0" smtClean="0"/>
              <a:t>大學校系可訂定</a:t>
            </a:r>
            <a:r>
              <a:rPr altLang="en-US" dirty="0" smtClean="0">
                <a:solidFill>
                  <a:srgbClr val="0000FF"/>
                </a:solidFill>
              </a:rPr>
              <a:t>至多二科學測科目</a:t>
            </a:r>
            <a:r>
              <a:rPr altLang="en-US" dirty="0" smtClean="0"/>
              <a:t>作為檢定標準。</a:t>
            </a:r>
          </a:p>
          <a:p>
            <a:pPr>
              <a:spcBef>
                <a:spcPct val="50000"/>
              </a:spcBef>
              <a:buNone/>
            </a:pPr>
            <a:r>
              <a:rPr lang="en-US" altLang="zh-TW" dirty="0" smtClean="0"/>
              <a:t>2.</a:t>
            </a:r>
            <a:r>
              <a:rPr altLang="en-US" dirty="0" smtClean="0"/>
              <a:t>大學校系</a:t>
            </a:r>
            <a:r>
              <a:rPr altLang="en-US" dirty="0" smtClean="0">
                <a:solidFill>
                  <a:srgbClr val="0000FF"/>
                </a:solidFill>
              </a:rPr>
              <a:t>自訂三至</a:t>
            </a:r>
            <a:r>
              <a:rPr lang="zh-TW" altLang="en-US" sz="4400" b="1" dirty="0" smtClean="0">
                <a:solidFill>
                  <a:srgbClr val="FF0000"/>
                </a:solidFill>
              </a:rPr>
              <a:t>五</a:t>
            </a:r>
            <a:r>
              <a:rPr altLang="en-US" dirty="0" err="1" smtClean="0">
                <a:solidFill>
                  <a:srgbClr val="0000FF"/>
                </a:solidFill>
              </a:rPr>
              <a:t>科（含術科）指考</a:t>
            </a:r>
            <a:r>
              <a:rPr altLang="en-US" dirty="0" err="1" smtClean="0"/>
              <a:t>採計科目加權方式及同分參酌順序</a:t>
            </a:r>
            <a:r>
              <a:rPr altLang="en-US" dirty="0" smtClean="0">
                <a:ea typeface="華康儷粗圓(P)" pitchFamily="34" charset="-120"/>
              </a:rPr>
              <a:t>。</a:t>
            </a:r>
          </a:p>
          <a:p>
            <a:pPr>
              <a:buNone/>
            </a:pPr>
            <a:endParaRPr lang="zh-TW" altLang="en-US" dirty="0"/>
          </a:p>
        </p:txBody>
      </p:sp>
      <p:pic>
        <p:nvPicPr>
          <p:cNvPr id="67586" name="Picture 2"/>
          <p:cNvPicPr>
            <a:picLocks noChangeAspect="1" noChangeArrowheads="1"/>
          </p:cNvPicPr>
          <p:nvPr/>
        </p:nvPicPr>
        <p:blipFill>
          <a:blip r:embed="rId2" cstate="print"/>
          <a:srcRect/>
          <a:stretch>
            <a:fillRect/>
          </a:stretch>
        </p:blipFill>
        <p:spPr bwMode="auto">
          <a:xfrm>
            <a:off x="114829" y="3955286"/>
            <a:ext cx="8886327" cy="2786082"/>
          </a:xfrm>
          <a:prstGeom prst="rect">
            <a:avLst/>
          </a:prstGeom>
          <a:noFill/>
          <a:ln w="9525">
            <a:noFill/>
            <a:miter lim="800000"/>
            <a:headEnd/>
            <a:tailEnd/>
          </a:ln>
          <a:effectLst/>
        </p:spPr>
      </p:pic>
      <p:sp>
        <p:nvSpPr>
          <p:cNvPr id="7" name="矩形 6"/>
          <p:cNvSpPr/>
          <p:nvPr/>
        </p:nvSpPr>
        <p:spPr>
          <a:xfrm>
            <a:off x="2371652" y="4026724"/>
            <a:ext cx="2214578" cy="271464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8" name="矩形 7"/>
          <p:cNvSpPr/>
          <p:nvPr/>
        </p:nvSpPr>
        <p:spPr>
          <a:xfrm>
            <a:off x="4643438" y="4026724"/>
            <a:ext cx="2286016" cy="2714644"/>
          </a:xfrm>
          <a:prstGeom prst="rect">
            <a:avLst/>
          </a:prstGeom>
          <a:no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9" name="矩形 8"/>
          <p:cNvSpPr/>
          <p:nvPr/>
        </p:nvSpPr>
        <p:spPr>
          <a:xfrm>
            <a:off x="7000892" y="4026724"/>
            <a:ext cx="2000232" cy="2714644"/>
          </a:xfrm>
          <a:prstGeom prst="rect">
            <a:avLst/>
          </a:prstGeom>
          <a:no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checkerboard(across)">
                                      <p:cBhvr>
                                        <p:cTn id="17" dur="500"/>
                                        <p:tgtEl>
                                          <p:spTgt spid="4">
                                            <p:txEl>
                                              <p:pRg st="1" end="1"/>
                                            </p:txEl>
                                          </p:spTgt>
                                        </p:tgtEl>
                                      </p:cBhvr>
                                    </p:animEffect>
                                  </p:childTnLst>
                                </p:cTn>
                              </p:par>
                              <p:par>
                                <p:cTn id="18" presetID="5" presetClass="entr" presetSubtype="1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checkerboard(across)">
                                      <p:cBhvr>
                                        <p:cTn id="20" dur="500"/>
                                        <p:tgtEl>
                                          <p:spTgt spid="8"/>
                                        </p:tgtEl>
                                      </p:cBhvr>
                                    </p:animEffect>
                                  </p:childTnLst>
                                </p:cTn>
                              </p:par>
                              <p:par>
                                <p:cTn id="21" presetID="5" presetClass="entr" presetSubtype="1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checkerboard(across)">
                                      <p:cBhvr>
                                        <p:cTn id="2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142852"/>
            <a:ext cx="8229600" cy="765868"/>
          </a:xfrm>
        </p:spPr>
        <p:txBody>
          <a:bodyPr/>
          <a:lstStyle/>
          <a:p>
            <a:pPr algn="ctr">
              <a:defRPr/>
            </a:pPr>
            <a:r>
              <a:rPr lang="zh-TW" altLang="en-US" dirty="0" smtClean="0">
                <a:solidFill>
                  <a:srgbClr val="FFFF00"/>
                </a:solidFill>
                <a:latin typeface="華康POP1體W7(P)" pitchFamily="82" charset="-120"/>
                <a:ea typeface="華康POP1體W7(P)" pitchFamily="82" charset="-120"/>
              </a:rPr>
              <a:t>選擇考試分發的人：</a:t>
            </a:r>
            <a:endParaRPr lang="zh-TW" altLang="en-US" dirty="0">
              <a:solidFill>
                <a:srgbClr val="FFFF00"/>
              </a:solidFill>
              <a:latin typeface="華康POP1體W7(P)" pitchFamily="82" charset="-120"/>
              <a:ea typeface="華康POP1體W7(P)" pitchFamily="82" charset="-120"/>
            </a:endParaRPr>
          </a:p>
        </p:txBody>
      </p:sp>
      <p:sp>
        <p:nvSpPr>
          <p:cNvPr id="3" name="內容版面配置區 2"/>
          <p:cNvSpPr>
            <a:spLocks noGrp="1"/>
          </p:cNvSpPr>
          <p:nvPr>
            <p:ph idx="1"/>
          </p:nvPr>
        </p:nvSpPr>
        <p:spPr>
          <a:noFill/>
        </p:spPr>
        <p:txBody>
          <a:bodyPr>
            <a:normAutofit/>
          </a:bodyPr>
          <a:lstStyle/>
          <a:p>
            <a:r>
              <a:rPr altLang="en-US" b="1" dirty="0" smtClean="0">
                <a:solidFill>
                  <a:srgbClr val="FFFF00"/>
                </a:solidFill>
              </a:rPr>
              <a:t>學測未發揮個人水準，表現不如預期。</a:t>
            </a:r>
            <a:endParaRPr lang="en-US" altLang="en-US" b="1" dirty="0" smtClean="0">
              <a:solidFill>
                <a:srgbClr val="FFFF00"/>
              </a:solidFill>
            </a:endParaRPr>
          </a:p>
          <a:p>
            <a:endParaRPr lang="en-US" altLang="en-US" b="1" dirty="0" smtClean="0">
              <a:solidFill>
                <a:srgbClr val="FFFF00"/>
              </a:solidFill>
            </a:endParaRPr>
          </a:p>
          <a:p>
            <a:r>
              <a:rPr lang="zh-TW" altLang="en-US" b="1" dirty="0">
                <a:solidFill>
                  <a:srgbClr val="FFFF00"/>
                </a:solidFill>
              </a:rPr>
              <a:t>評估自己不適合申請入學，沒有數理英文證照、多元表現、不擅長口試</a:t>
            </a:r>
            <a:r>
              <a:rPr lang="en-US" altLang="zh-TW" b="1" dirty="0">
                <a:solidFill>
                  <a:srgbClr val="FFFF00"/>
                </a:solidFill>
              </a:rPr>
              <a:t>…</a:t>
            </a:r>
            <a:r>
              <a:rPr lang="zh-TW" altLang="en-US" b="1" dirty="0">
                <a:solidFill>
                  <a:srgbClr val="FFFF00"/>
                </a:solidFill>
              </a:rPr>
              <a:t>等</a:t>
            </a:r>
            <a:r>
              <a:rPr lang="zh-TW" altLang="en-US" b="1" dirty="0" smtClean="0">
                <a:solidFill>
                  <a:srgbClr val="FFFF00"/>
                </a:solidFill>
              </a:rPr>
              <a:t>。</a:t>
            </a:r>
            <a:endParaRPr lang="en-US" altLang="zh-TW" b="1" dirty="0" smtClean="0">
              <a:solidFill>
                <a:srgbClr val="FFFF00"/>
              </a:solidFill>
            </a:endParaRPr>
          </a:p>
          <a:p>
            <a:pPr marL="0" indent="0">
              <a:buNone/>
            </a:pPr>
            <a:endParaRPr lang="zh-TW" altLang="en-US" b="1" dirty="0">
              <a:solidFill>
                <a:srgbClr val="FFFF00"/>
              </a:solidFill>
            </a:endParaRPr>
          </a:p>
          <a:p>
            <a:r>
              <a:rPr altLang="en-US" b="1" dirty="0" smtClean="0">
                <a:solidFill>
                  <a:srgbClr val="FFFF00"/>
                </a:solidFill>
              </a:rPr>
              <a:t>沒有明確的興趣、性向。</a:t>
            </a:r>
            <a:endParaRPr lang="en-US" altLang="en-US" b="1" dirty="0" smtClean="0">
              <a:solidFill>
                <a:srgbClr val="FFFF00"/>
              </a:solidFill>
            </a:endParaRPr>
          </a:p>
          <a:p>
            <a:pPr marL="0" indent="0">
              <a:buNone/>
            </a:pPr>
            <a:endParaRPr lang="en-US" altLang="en-US" b="1" dirty="0" smtClean="0">
              <a:solidFill>
                <a:srgbClr val="FFFF00"/>
              </a:solidFill>
            </a:endParaRPr>
          </a:p>
          <a:p>
            <a:r>
              <a:rPr altLang="en-US" b="1" dirty="0" smtClean="0">
                <a:solidFill>
                  <a:srgbClr val="FFFF00"/>
                </a:solidFill>
              </a:rPr>
              <a:t>想要最後衝刺的黑馬們。</a:t>
            </a:r>
            <a:endParaRPr lang="en-US" altLang="en-US" b="1" dirty="0" smtClean="0">
              <a:solidFill>
                <a:srgbClr val="FFFF00"/>
              </a:solidFill>
            </a:endParaRPr>
          </a:p>
        </p:txBody>
      </p:sp>
      <p:pic>
        <p:nvPicPr>
          <p:cNvPr id="4" name="圖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695722">
            <a:off x="5830360" y="3866193"/>
            <a:ext cx="2771445" cy="2771445"/>
          </a:xfrm>
          <a:prstGeom prst="rect">
            <a:avLst/>
          </a:prstGeom>
        </p:spPr>
      </p:pic>
    </p:spTree>
  </p:cSld>
  <p:clrMapOvr>
    <a:masterClrMapping/>
  </p:clrMapOvr>
  <p:transition>
    <p:random/>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payperpost-realrank-decisions"/>
          <p:cNvPicPr>
            <a:picLocks noChangeAspect="1" noChangeArrowheads="1"/>
          </p:cNvPicPr>
          <p:nvPr/>
        </p:nvPicPr>
        <p:blipFill>
          <a:blip r:embed="rId2" cstate="print"/>
          <a:srcRect/>
          <a:stretch>
            <a:fillRect/>
          </a:stretch>
        </p:blipFill>
        <p:spPr bwMode="auto">
          <a:xfrm>
            <a:off x="1643042" y="1477962"/>
            <a:ext cx="5400675" cy="5380038"/>
          </a:xfrm>
          <a:prstGeom prst="rect">
            <a:avLst/>
          </a:prstGeom>
          <a:noFill/>
          <a:ln w="9525">
            <a:noFill/>
            <a:miter lim="800000"/>
            <a:headEnd/>
            <a:tailEnd/>
          </a:ln>
        </p:spPr>
      </p:pic>
      <p:sp>
        <p:nvSpPr>
          <p:cNvPr id="13" name="標題 12"/>
          <p:cNvSpPr>
            <a:spLocks noGrp="1"/>
          </p:cNvSpPr>
          <p:nvPr>
            <p:ph type="title"/>
          </p:nvPr>
        </p:nvSpPr>
        <p:spPr>
          <a:xfrm rot="713111">
            <a:off x="3081674" y="1000263"/>
            <a:ext cx="5695308" cy="1382438"/>
          </a:xfrm>
          <a:prstGeom prst="foldedCorner">
            <a:avLst>
              <a:gd name="adj" fmla="val 17911"/>
            </a:avLst>
          </a:prstGeom>
        </p:spPr>
        <p:style>
          <a:lnRef idx="3">
            <a:schemeClr val="lt1"/>
          </a:lnRef>
          <a:fillRef idx="1">
            <a:schemeClr val="accent6"/>
          </a:fillRef>
          <a:effectRef idx="1">
            <a:schemeClr val="accent6"/>
          </a:effectRef>
          <a:fontRef idx="minor">
            <a:schemeClr val="lt1"/>
          </a:fontRef>
        </p:style>
        <p:txBody>
          <a:bodyPr>
            <a:normAutofit/>
          </a:bodyPr>
          <a:lstStyle/>
          <a:p>
            <a:pPr algn="ctr"/>
            <a:r>
              <a:rPr altLang="en-US" sz="6600" dirty="0" smtClean="0">
                <a:latin typeface="華康少女文字W5" pitchFamily="81" charset="-120"/>
                <a:ea typeface="華康少女文字W5" pitchFamily="81" charset="-120"/>
              </a:rPr>
              <a:t>其他入學管道</a:t>
            </a:r>
            <a:endParaRPr lang="zh-TW" altLang="en-US" sz="6600" dirty="0">
              <a:latin typeface="華康少女文字W5" pitchFamily="81" charset="-120"/>
              <a:ea typeface="華康少女文字W5" pitchFamily="81" charset="-120"/>
            </a:endParaRPr>
          </a:p>
        </p:txBody>
      </p:sp>
    </p:spTree>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p:txBody>
          <a:bodyPr/>
          <a:lstStyle/>
          <a:p>
            <a:r>
              <a:rPr lang="zh-TW" altLang="en-US" dirty="0" smtClean="0">
                <a:solidFill>
                  <a:srgbClr val="FFFF00"/>
                </a:solidFill>
                <a:latin typeface="華康POP1體W7(P)" pitchFamily="82" charset="-120"/>
                <a:ea typeface="華康POP1體W7(P)" pitchFamily="82" charset="-120"/>
              </a:rPr>
              <a:t>科技院校申請入學（專給高中生）</a:t>
            </a:r>
            <a:endParaRPr lang="zh-TW" altLang="en-US" dirty="0">
              <a:solidFill>
                <a:srgbClr val="FFFF00"/>
              </a:solidFill>
              <a:latin typeface="華康POP1體W7(P)" pitchFamily="82" charset="-120"/>
              <a:ea typeface="華康POP1體W7(P)" pitchFamily="82" charset="-120"/>
            </a:endParaRPr>
          </a:p>
        </p:txBody>
      </p:sp>
      <p:sp>
        <p:nvSpPr>
          <p:cNvPr id="4" name="內容版面配置區 3"/>
          <p:cNvSpPr>
            <a:spLocks noGrp="1"/>
          </p:cNvSpPr>
          <p:nvPr>
            <p:ph idx="1"/>
          </p:nvPr>
        </p:nvSpPr>
        <p:spPr>
          <a:xfrm>
            <a:off x="457200" y="1412776"/>
            <a:ext cx="4329114" cy="4713387"/>
          </a:xfrm>
        </p:spPr>
        <p:txBody>
          <a:bodyPr/>
          <a:lstStyle/>
          <a:p>
            <a:pPr marL="365760" indent="-256032" fontAlgn="auto">
              <a:spcAft>
                <a:spcPts val="0"/>
              </a:spcAft>
              <a:buFont typeface="Wingdings 3"/>
              <a:buChar char=""/>
              <a:defRPr/>
            </a:pPr>
            <a:r>
              <a:rPr altLang="en-US" sz="3000" dirty="0" smtClean="0">
                <a:latin typeface="微軟正黑體" pitchFamily="34" charset="-120"/>
              </a:rPr>
              <a:t>入學方式：憑學測成績即可報考，每位考生有</a:t>
            </a:r>
            <a:r>
              <a:rPr altLang="en-US" sz="3000" dirty="0" smtClean="0">
                <a:solidFill>
                  <a:srgbClr val="FF0000"/>
                </a:solidFill>
                <a:latin typeface="微軟正黑體" pitchFamily="34" charset="-120"/>
              </a:rPr>
              <a:t>五個志願</a:t>
            </a:r>
            <a:r>
              <a:rPr altLang="en-US" sz="3000" dirty="0" smtClean="0">
                <a:solidFill>
                  <a:schemeClr val="tx1"/>
                </a:solidFill>
                <a:latin typeface="微軟正黑體" pitchFamily="34" charset="-120"/>
              </a:rPr>
              <a:t>。</a:t>
            </a:r>
            <a:endParaRPr lang="en-US" altLang="en-US" sz="3000" dirty="0" smtClean="0">
              <a:solidFill>
                <a:schemeClr val="tx1"/>
              </a:solidFill>
              <a:latin typeface="微軟正黑體" pitchFamily="34" charset="-120"/>
            </a:endParaRPr>
          </a:p>
          <a:p>
            <a:pPr marL="365760" indent="-256032" fontAlgn="auto">
              <a:spcAft>
                <a:spcPts val="0"/>
              </a:spcAft>
              <a:buNone/>
              <a:defRPr/>
            </a:pPr>
            <a:endParaRPr lang="en-US" altLang="zh-TW" sz="1200" dirty="0" smtClean="0">
              <a:solidFill>
                <a:schemeClr val="tx1"/>
              </a:solidFill>
              <a:latin typeface="微軟正黑體" pitchFamily="34" charset="-120"/>
            </a:endParaRPr>
          </a:p>
          <a:p>
            <a:pPr marL="365760" indent="-256032" fontAlgn="auto">
              <a:spcAft>
                <a:spcPts val="0"/>
              </a:spcAft>
              <a:buFont typeface="Wingdings 3"/>
              <a:buChar char=""/>
              <a:defRPr/>
            </a:pPr>
            <a:r>
              <a:rPr altLang="en-US" sz="3000" dirty="0" smtClean="0">
                <a:solidFill>
                  <a:srgbClr val="3668C4"/>
                </a:solidFill>
                <a:latin typeface="微軟正黑體" pitchFamily="34" charset="-120"/>
              </a:rPr>
              <a:t>兩階段考試：</a:t>
            </a:r>
          </a:p>
          <a:p>
            <a:pPr marL="621792" lvl="1" fontAlgn="auto">
              <a:spcBef>
                <a:spcPts val="324"/>
              </a:spcBef>
              <a:spcAft>
                <a:spcPts val="0"/>
              </a:spcAft>
              <a:buFont typeface="Verdana"/>
              <a:buChar char="◦"/>
              <a:defRPr/>
            </a:pPr>
            <a:r>
              <a:rPr altLang="en-US" sz="3000" dirty="0" smtClean="0">
                <a:solidFill>
                  <a:srgbClr val="3668C4"/>
                </a:solidFill>
                <a:latin typeface="微軟正黑體" pitchFamily="34" charset="-120"/>
              </a:rPr>
              <a:t>一：以學測成績篩選出第一階段名單</a:t>
            </a:r>
          </a:p>
          <a:p>
            <a:pPr marL="621792" lvl="1" fontAlgn="auto">
              <a:spcBef>
                <a:spcPts val="324"/>
              </a:spcBef>
              <a:spcAft>
                <a:spcPts val="0"/>
              </a:spcAft>
              <a:buFont typeface="Verdana"/>
              <a:buChar char="◦"/>
              <a:defRPr/>
            </a:pPr>
            <a:r>
              <a:rPr altLang="en-US" sz="3000" dirty="0" smtClean="0">
                <a:solidFill>
                  <a:srgbClr val="3668C4"/>
                </a:solidFill>
                <a:latin typeface="微軟正黑體" pitchFamily="34" charset="-120"/>
              </a:rPr>
              <a:t>二：由校系自訂考試內容，詳請見簡章</a:t>
            </a:r>
            <a:endParaRPr altLang="en-US" sz="3000" dirty="0" smtClean="0">
              <a:latin typeface="微軟正黑體" pitchFamily="34" charset="-120"/>
            </a:endParaRPr>
          </a:p>
        </p:txBody>
      </p:sp>
      <p:graphicFrame>
        <p:nvGraphicFramePr>
          <p:cNvPr id="8" name="內容版面配置區 4"/>
          <p:cNvGraphicFramePr>
            <a:graphicFrameLocks/>
          </p:cNvGraphicFramePr>
          <p:nvPr/>
        </p:nvGraphicFramePr>
        <p:xfrm>
          <a:off x="4748242" y="1428736"/>
          <a:ext cx="4038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 presetClass="entr" presetSubtype="10"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blinds(horizontal)">
                                      <p:cBhvr>
                                        <p:cTn id="14" dur="500"/>
                                        <p:tgtEl>
                                          <p:spTgt spid="4">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Effect transition="in" filter="blinds(horizontal)">
                                      <p:cBhvr>
                                        <p:cTn id="19" dur="500"/>
                                        <p:tgtEl>
                                          <p:spTgt spid="4">
                                            <p:txEl>
                                              <p:pRg st="2" end="2"/>
                                            </p:txEl>
                                          </p:spTgt>
                                        </p:tgtEl>
                                      </p:cBhvr>
                                    </p:animEffect>
                                  </p:childTnLst>
                                </p:cTn>
                              </p:par>
                              <p:par>
                                <p:cTn id="20" presetID="3" presetClass="entr" presetSubtype="10" fill="hold" nodeType="with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blinds(horizontal)">
                                      <p:cBhvr>
                                        <p:cTn id="22" dur="500"/>
                                        <p:tgtEl>
                                          <p:spTgt spid="4">
                                            <p:txEl>
                                              <p:pRg st="3" end="3"/>
                                            </p:txEl>
                                          </p:spTgt>
                                        </p:tgtEl>
                                      </p:cBhvr>
                                    </p:animEffect>
                                  </p:childTnLst>
                                </p:cTn>
                              </p:par>
                              <p:par>
                                <p:cTn id="23" presetID="3" presetClass="entr" presetSubtype="10" fill="hold" nodeType="withEffect">
                                  <p:stCondLst>
                                    <p:cond delay="0"/>
                                  </p:stCondLst>
                                  <p:childTnLst>
                                    <p:set>
                                      <p:cBhvr>
                                        <p:cTn id="24" dur="1" fill="hold">
                                          <p:stCondLst>
                                            <p:cond delay="0"/>
                                          </p:stCondLst>
                                        </p:cTn>
                                        <p:tgtEl>
                                          <p:spTgt spid="4">
                                            <p:txEl>
                                              <p:pRg st="4" end="4"/>
                                            </p:txEl>
                                          </p:spTgt>
                                        </p:tgtEl>
                                        <p:attrNameLst>
                                          <p:attrName>style.visibility</p:attrName>
                                        </p:attrNameLst>
                                      </p:cBhvr>
                                      <p:to>
                                        <p:strVal val="visible"/>
                                      </p:to>
                                    </p:set>
                                    <p:animEffect transition="in" filter="blinds(horizontal)">
                                      <p:cBhvr>
                                        <p:cTn id="25"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p:txBody>
          <a:bodyPr/>
          <a:lstStyle/>
          <a:p>
            <a:pPr algn="ctr"/>
            <a:r>
              <a:rPr lang="zh-TW" altLang="en-US" dirty="0" smtClean="0">
                <a:solidFill>
                  <a:srgbClr val="FFFF00"/>
                </a:solidFill>
                <a:latin typeface="華康POP1體W7(P)" pitchFamily="82" charset="-120"/>
                <a:ea typeface="華康POP1體W7(P)" pitchFamily="82" charset="-120"/>
              </a:rPr>
              <a:t>軍事院校甄選入學</a:t>
            </a:r>
            <a:endParaRPr lang="zh-TW" altLang="en-US" dirty="0">
              <a:solidFill>
                <a:srgbClr val="FFFF00"/>
              </a:solidFill>
              <a:latin typeface="華康POP1體W7(P)" pitchFamily="82" charset="-120"/>
              <a:ea typeface="華康POP1體W7(P)" pitchFamily="82" charset="-120"/>
            </a:endParaRPr>
          </a:p>
        </p:txBody>
      </p:sp>
      <p:sp>
        <p:nvSpPr>
          <p:cNvPr id="4" name="內容版面配置區 3"/>
          <p:cNvSpPr>
            <a:spLocks noGrp="1"/>
          </p:cNvSpPr>
          <p:nvPr>
            <p:ph idx="1"/>
          </p:nvPr>
        </p:nvSpPr>
        <p:spPr>
          <a:xfrm>
            <a:off x="457200" y="1412776"/>
            <a:ext cx="4186238" cy="4713387"/>
          </a:xfrm>
        </p:spPr>
        <p:txBody>
          <a:bodyPr/>
          <a:lstStyle/>
          <a:p>
            <a:r>
              <a:rPr altLang="en-US" dirty="0" smtClean="0"/>
              <a:t>體檢為軍校特色之一，體檢合格者方能上網登入報名。</a:t>
            </a:r>
            <a:endParaRPr lang="en-US" altLang="en-US" dirty="0" smtClean="0"/>
          </a:p>
          <a:p>
            <a:r>
              <a:rPr altLang="en-US" dirty="0" smtClean="0"/>
              <a:t>個人申請每人以申請</a:t>
            </a:r>
            <a:r>
              <a:rPr lang="en-US" altLang="en-US" dirty="0" smtClean="0">
                <a:solidFill>
                  <a:srgbClr val="FF0066"/>
                </a:solidFill>
              </a:rPr>
              <a:t>7</a:t>
            </a:r>
            <a:r>
              <a:rPr altLang="en-US" dirty="0" smtClean="0">
                <a:solidFill>
                  <a:srgbClr val="FF0066"/>
                </a:solidFill>
              </a:rPr>
              <a:t>個志願</a:t>
            </a:r>
            <a:r>
              <a:rPr altLang="en-US" dirty="0" smtClean="0"/>
              <a:t>系</a:t>
            </a:r>
            <a:r>
              <a:rPr lang="en-US" altLang="zh-TW" dirty="0" smtClean="0"/>
              <a:t>(</a:t>
            </a:r>
            <a:r>
              <a:rPr altLang="en-US" dirty="0" smtClean="0"/>
              <a:t>組</a:t>
            </a:r>
            <a:r>
              <a:rPr lang="en-US" altLang="zh-TW" dirty="0" smtClean="0"/>
              <a:t>)</a:t>
            </a:r>
            <a:r>
              <a:rPr altLang="en-US" dirty="0" smtClean="0"/>
              <a:t>為限。</a:t>
            </a:r>
            <a:endParaRPr lang="en-US" altLang="en-US" dirty="0" smtClean="0"/>
          </a:p>
          <a:p>
            <a:r>
              <a:rPr altLang="en-US" dirty="0" smtClean="0"/>
              <a:t>一經錄取，</a:t>
            </a:r>
            <a:r>
              <a:rPr altLang="en-US" dirty="0" smtClean="0">
                <a:solidFill>
                  <a:srgbClr val="FF0000"/>
                </a:solidFill>
              </a:rPr>
              <a:t>須放棄才能報考指考</a:t>
            </a:r>
            <a:r>
              <a:rPr altLang="en-US" dirty="0" smtClean="0"/>
              <a:t>。</a:t>
            </a:r>
            <a:endParaRPr lang="zh-TW" altLang="en-US" dirty="0"/>
          </a:p>
        </p:txBody>
      </p:sp>
      <p:graphicFrame>
        <p:nvGraphicFramePr>
          <p:cNvPr id="5" name="內容版面配置區 4"/>
          <p:cNvGraphicFramePr>
            <a:graphicFrameLocks/>
          </p:cNvGraphicFramePr>
          <p:nvPr/>
        </p:nvGraphicFramePr>
        <p:xfrm>
          <a:off x="4788024" y="1357298"/>
          <a:ext cx="4355976" cy="48245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 presetClass="entr" presetSubtype="10"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blinds(horizontal)">
                                      <p:cBhvr>
                                        <p:cTn id="14" dur="500"/>
                                        <p:tgtEl>
                                          <p:spTgt spid="4">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Effect transition="in" filter="blinds(horizontal)">
                                      <p:cBhvr>
                                        <p:cTn id="19" dur="500"/>
                                        <p:tgtEl>
                                          <p:spTgt spid="4">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nodeType="clickEffect">
                                  <p:stCondLst>
                                    <p:cond delay="0"/>
                                  </p:stCondLst>
                                  <p:childTnLst>
                                    <p:set>
                                      <p:cBhvr>
                                        <p:cTn id="23" dur="1" fill="hold">
                                          <p:stCondLst>
                                            <p:cond delay="0"/>
                                          </p:stCondLst>
                                        </p:cTn>
                                        <p:tgtEl>
                                          <p:spTgt spid="4">
                                            <p:txEl>
                                              <p:pRg st="2" end="2"/>
                                            </p:txEl>
                                          </p:spTgt>
                                        </p:tgtEl>
                                        <p:attrNameLst>
                                          <p:attrName>style.visibility</p:attrName>
                                        </p:attrNameLst>
                                      </p:cBhvr>
                                      <p:to>
                                        <p:strVal val="visible"/>
                                      </p:to>
                                    </p:set>
                                    <p:animEffect transition="in" filter="blinds(horizontal)">
                                      <p:cBhvr>
                                        <p:cTn id="24"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p:txBody>
          <a:bodyPr/>
          <a:lstStyle/>
          <a:p>
            <a:pPr algn="ctr"/>
            <a:r>
              <a:rPr lang="zh-TW" altLang="en-US" dirty="0" smtClean="0">
                <a:solidFill>
                  <a:srgbClr val="FFFF00"/>
                </a:solidFill>
                <a:latin typeface="華康POP1體W7(P)" pitchFamily="82" charset="-120"/>
                <a:ea typeface="華康POP1體W7(P)" pitchFamily="82" charset="-120"/>
              </a:rPr>
              <a:t>中央警察大學申請入學</a:t>
            </a:r>
            <a:endParaRPr lang="zh-TW" altLang="en-US" dirty="0">
              <a:solidFill>
                <a:srgbClr val="FFFF00"/>
              </a:solidFill>
              <a:latin typeface="華康POP1體W7(P)" pitchFamily="82" charset="-120"/>
              <a:ea typeface="華康POP1體W7(P)" pitchFamily="82" charset="-120"/>
            </a:endParaRPr>
          </a:p>
        </p:txBody>
      </p:sp>
      <p:sp>
        <p:nvSpPr>
          <p:cNvPr id="4" name="內容版面配置區 3"/>
          <p:cNvSpPr>
            <a:spLocks noGrp="1"/>
          </p:cNvSpPr>
          <p:nvPr>
            <p:ph idx="1"/>
          </p:nvPr>
        </p:nvSpPr>
        <p:spPr>
          <a:xfrm>
            <a:off x="457200" y="1412776"/>
            <a:ext cx="4329114" cy="4713387"/>
          </a:xfrm>
        </p:spPr>
        <p:txBody>
          <a:bodyPr/>
          <a:lstStyle/>
          <a:p>
            <a:r>
              <a:rPr altLang="en-US" dirty="0" smtClean="0"/>
              <a:t>每年約</a:t>
            </a:r>
            <a:r>
              <a:rPr lang="en-US" altLang="en-US" dirty="0" smtClean="0"/>
              <a:t>3</a:t>
            </a:r>
            <a:r>
              <a:rPr altLang="en-US" dirty="0" smtClean="0"/>
              <a:t>月底至</a:t>
            </a:r>
            <a:r>
              <a:rPr lang="en-US" altLang="en-US" dirty="0" smtClean="0"/>
              <a:t>4</a:t>
            </a:r>
            <a:r>
              <a:rPr altLang="en-US" dirty="0" smtClean="0"/>
              <a:t>月中旬報名。</a:t>
            </a:r>
            <a:endParaRPr lang="en-US" altLang="en-US" dirty="0" smtClean="0"/>
          </a:p>
          <a:p>
            <a:endParaRPr lang="en-US" altLang="zh-TW" dirty="0" smtClean="0"/>
          </a:p>
          <a:p>
            <a:r>
              <a:rPr altLang="en-US" dirty="0" err="1" smtClean="0"/>
              <a:t>警大分成</a:t>
            </a:r>
            <a:endParaRPr lang="en-US" altLang="en-US" dirty="0" smtClean="0"/>
          </a:p>
          <a:p>
            <a:pPr>
              <a:buNone/>
            </a:pPr>
            <a:r>
              <a:rPr lang="en-US" altLang="en-US" dirty="0" smtClean="0"/>
              <a:t>	</a:t>
            </a:r>
            <a:r>
              <a:rPr altLang="en-US" dirty="0" err="1" smtClean="0"/>
              <a:t>甲組</a:t>
            </a:r>
            <a:r>
              <a:rPr lang="en-US" altLang="zh-TW" dirty="0" smtClean="0"/>
              <a:t>(</a:t>
            </a:r>
            <a:r>
              <a:rPr altLang="en-US" dirty="0" err="1" smtClean="0"/>
              <a:t>自然組</a:t>
            </a:r>
            <a:r>
              <a:rPr lang="en-US" altLang="zh-TW" dirty="0" smtClean="0"/>
              <a:t>)</a:t>
            </a:r>
            <a:r>
              <a:rPr lang="zh-TW" altLang="en-US" dirty="0" smtClean="0"/>
              <a:t>、</a:t>
            </a:r>
            <a:endParaRPr lang="en-US" altLang="zh-TW" dirty="0" smtClean="0"/>
          </a:p>
          <a:p>
            <a:pPr>
              <a:buNone/>
            </a:pPr>
            <a:r>
              <a:rPr lang="en-US" altLang="en-US" dirty="0" smtClean="0"/>
              <a:t>	</a:t>
            </a:r>
            <a:r>
              <a:rPr altLang="en-US" dirty="0" err="1" smtClean="0"/>
              <a:t>乙組</a:t>
            </a:r>
            <a:r>
              <a:rPr lang="en-US" altLang="zh-TW" dirty="0" smtClean="0"/>
              <a:t>(</a:t>
            </a:r>
            <a:r>
              <a:rPr altLang="en-US" dirty="0" smtClean="0"/>
              <a:t>社會組</a:t>
            </a:r>
            <a:r>
              <a:rPr lang="en-US" altLang="zh-TW" dirty="0" smtClean="0"/>
              <a:t>)</a:t>
            </a:r>
            <a:r>
              <a:rPr altLang="en-US" dirty="0" smtClean="0"/>
              <a:t>招生，各採計</a:t>
            </a:r>
            <a:r>
              <a:rPr lang="en-US" altLang="en-US" dirty="0" smtClean="0">
                <a:solidFill>
                  <a:srgbClr val="0000FF"/>
                </a:solidFill>
              </a:rPr>
              <a:t>4</a:t>
            </a:r>
            <a:r>
              <a:rPr altLang="en-US" dirty="0" smtClean="0">
                <a:solidFill>
                  <a:srgbClr val="0000FF"/>
                </a:solidFill>
              </a:rPr>
              <a:t>科</a:t>
            </a:r>
            <a:r>
              <a:rPr altLang="en-US" dirty="0" smtClean="0"/>
              <a:t>。</a:t>
            </a:r>
            <a:endParaRPr lang="zh-TW" altLang="en-US" dirty="0"/>
          </a:p>
        </p:txBody>
      </p:sp>
      <p:graphicFrame>
        <p:nvGraphicFramePr>
          <p:cNvPr id="5" name="內容版面配置區 4"/>
          <p:cNvGraphicFramePr>
            <a:graphicFrameLocks/>
          </p:cNvGraphicFramePr>
          <p:nvPr/>
        </p:nvGraphicFramePr>
        <p:xfrm>
          <a:off x="4748242" y="1428736"/>
          <a:ext cx="4038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 presetClass="entr" presetSubtype="10"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checkerboard(across)">
                                      <p:cBhvr>
                                        <p:cTn id="14" dur="500"/>
                                        <p:tgtEl>
                                          <p:spTgt spid="4">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Effect transition="in" filter="blinds(horizontal)">
                                      <p:cBhvr>
                                        <p:cTn id="19" dur="500"/>
                                        <p:tgtEl>
                                          <p:spTgt spid="4">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nodeType="clickEffect">
                                  <p:stCondLst>
                                    <p:cond delay="0"/>
                                  </p:stCondLst>
                                  <p:childTnLst>
                                    <p:set>
                                      <p:cBhvr>
                                        <p:cTn id="23" dur="1" fill="hold">
                                          <p:stCondLst>
                                            <p:cond delay="0"/>
                                          </p:stCondLst>
                                        </p:cTn>
                                        <p:tgtEl>
                                          <p:spTgt spid="4">
                                            <p:txEl>
                                              <p:pRg st="3" end="3"/>
                                            </p:txEl>
                                          </p:spTgt>
                                        </p:tgtEl>
                                        <p:attrNameLst>
                                          <p:attrName>style.visibility</p:attrName>
                                        </p:attrNameLst>
                                      </p:cBhvr>
                                      <p:to>
                                        <p:strVal val="visible"/>
                                      </p:to>
                                    </p:set>
                                    <p:animEffect transition="in" filter="blinds(horizontal)">
                                      <p:cBhvr>
                                        <p:cTn id="24" dur="500"/>
                                        <p:tgtEl>
                                          <p:spTgt spid="4">
                                            <p:txEl>
                                              <p:pRg st="3" end="3"/>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nodeType="clickEffect">
                                  <p:stCondLst>
                                    <p:cond delay="0"/>
                                  </p:stCondLst>
                                  <p:childTnLst>
                                    <p:set>
                                      <p:cBhvr>
                                        <p:cTn id="28" dur="1" fill="hold">
                                          <p:stCondLst>
                                            <p:cond delay="0"/>
                                          </p:stCondLst>
                                        </p:cTn>
                                        <p:tgtEl>
                                          <p:spTgt spid="4">
                                            <p:txEl>
                                              <p:pRg st="4" end="4"/>
                                            </p:txEl>
                                          </p:spTgt>
                                        </p:tgtEl>
                                        <p:attrNameLst>
                                          <p:attrName>style.visibility</p:attrName>
                                        </p:attrNameLst>
                                      </p:cBhvr>
                                      <p:to>
                                        <p:strVal val="visible"/>
                                      </p:to>
                                    </p:set>
                                    <p:animEffect transition="in" filter="blinds(horizontal)">
                                      <p:cBhvr>
                                        <p:cTn id="29"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p:txBody>
          <a:bodyPr/>
          <a:lstStyle/>
          <a:p>
            <a:pPr algn="ctr"/>
            <a:r>
              <a:rPr lang="zh-TW" altLang="en-US" dirty="0" smtClean="0">
                <a:solidFill>
                  <a:srgbClr val="FFFF00"/>
                </a:solidFill>
                <a:latin typeface="華康POP1體W7(P)" pitchFamily="82" charset="-120"/>
                <a:ea typeface="華康POP1體W7(P)" pitchFamily="82" charset="-120"/>
              </a:rPr>
              <a:t>中央警察大學申請入學</a:t>
            </a:r>
            <a:endParaRPr lang="zh-TW" altLang="en-US" dirty="0">
              <a:solidFill>
                <a:srgbClr val="FFFF00"/>
              </a:solidFill>
              <a:latin typeface="華康POP1體W7(P)" pitchFamily="82" charset="-120"/>
              <a:ea typeface="華康POP1體W7(P)" pitchFamily="82" charset="-120"/>
            </a:endParaRPr>
          </a:p>
        </p:txBody>
      </p:sp>
      <p:graphicFrame>
        <p:nvGraphicFramePr>
          <p:cNvPr id="6" name="內容版面配置區 5"/>
          <p:cNvGraphicFramePr>
            <a:graphicFrameLocks noGrp="1"/>
          </p:cNvGraphicFramePr>
          <p:nvPr>
            <p:ph idx="1"/>
            <p:extLst>
              <p:ext uri="{D42A27DB-BD31-4B8C-83A1-F6EECF244321}">
                <p14:modId xmlns:p14="http://schemas.microsoft.com/office/powerpoint/2010/main" val="1352743689"/>
              </p:ext>
            </p:extLst>
          </p:nvPr>
        </p:nvGraphicFramePr>
        <p:xfrm>
          <a:off x="457200" y="1412875"/>
          <a:ext cx="8043865" cy="3962400"/>
        </p:xfrm>
        <a:graphic>
          <a:graphicData uri="http://schemas.openxmlformats.org/drawingml/2006/table">
            <a:tbl>
              <a:tblPr firstRow="1" bandRow="1">
                <a:tableStyleId>{5C22544A-7EE6-4342-B048-85BDC9FD1C3A}</a:tableStyleId>
              </a:tblPr>
              <a:tblGrid>
                <a:gridCol w="1608773"/>
                <a:gridCol w="1608773"/>
                <a:gridCol w="1608773"/>
                <a:gridCol w="1608773"/>
                <a:gridCol w="1608773"/>
              </a:tblGrid>
              <a:tr h="370840">
                <a:tc>
                  <a:txBody>
                    <a:bodyPr/>
                    <a:lstStyle/>
                    <a:p>
                      <a:pPr algn="ctr"/>
                      <a:endParaRPr lang="zh-TW" altLang="en-US" sz="3600" dirty="0">
                        <a:latin typeface="華康中圓體" pitchFamily="49" charset="-120"/>
                        <a:ea typeface="華康中圓體" pitchFamily="49" charset="-120"/>
                      </a:endParaRPr>
                    </a:p>
                  </a:txBody>
                  <a:tcPr/>
                </a:tc>
                <a:tc gridSpan="2">
                  <a:txBody>
                    <a:bodyPr/>
                    <a:lstStyle/>
                    <a:p>
                      <a:pPr algn="ctr"/>
                      <a:r>
                        <a:rPr lang="en-US" altLang="zh-TW" sz="3600" dirty="0" smtClean="0">
                          <a:latin typeface="華康中圓體" pitchFamily="49" charset="-120"/>
                          <a:ea typeface="華康中圓體" pitchFamily="49" charset="-120"/>
                        </a:rPr>
                        <a:t>103</a:t>
                      </a:r>
                      <a:r>
                        <a:rPr lang="zh-TW" altLang="en-US" sz="3600" dirty="0" smtClean="0">
                          <a:latin typeface="華康中圓體" pitchFamily="49" charset="-120"/>
                          <a:ea typeface="華康中圓體" pitchFamily="49" charset="-120"/>
                        </a:rPr>
                        <a:t>年</a:t>
                      </a:r>
                      <a:endParaRPr lang="zh-TW" altLang="en-US" sz="3600" dirty="0">
                        <a:latin typeface="華康中圓體" pitchFamily="49" charset="-120"/>
                        <a:ea typeface="華康中圓體" pitchFamily="49" charset="-120"/>
                      </a:endParaRPr>
                    </a:p>
                  </a:txBody>
                  <a:tcPr/>
                </a:tc>
                <a:tc hMerge="1">
                  <a:txBody>
                    <a:bodyPr/>
                    <a:lstStyle/>
                    <a:p>
                      <a:pPr algn="ctr"/>
                      <a:endParaRPr lang="zh-TW" altLang="en-US" sz="3600" dirty="0">
                        <a:latin typeface="華康中圓體" pitchFamily="49" charset="-120"/>
                        <a:ea typeface="華康中圓體" pitchFamily="49" charset="-120"/>
                      </a:endParaRPr>
                    </a:p>
                  </a:txBody>
                  <a:tcPr/>
                </a:tc>
                <a:tc gridSpan="2">
                  <a:txBody>
                    <a:bodyPr/>
                    <a:lstStyle/>
                    <a:p>
                      <a:pPr algn="ctr"/>
                      <a:r>
                        <a:rPr lang="en-US" altLang="zh-TW" sz="3600" dirty="0" smtClean="0">
                          <a:latin typeface="華康中圓體" pitchFamily="49" charset="-120"/>
                          <a:ea typeface="華康中圓體" pitchFamily="49" charset="-120"/>
                        </a:rPr>
                        <a:t>102</a:t>
                      </a:r>
                      <a:r>
                        <a:rPr lang="zh-TW" altLang="en-US" sz="3600" dirty="0" smtClean="0">
                          <a:latin typeface="華康中圓體" pitchFamily="49" charset="-120"/>
                          <a:ea typeface="華康中圓體" pitchFamily="49" charset="-120"/>
                        </a:rPr>
                        <a:t>年</a:t>
                      </a:r>
                      <a:endParaRPr lang="zh-TW" altLang="en-US" sz="3600" dirty="0">
                        <a:latin typeface="華康中圓體" pitchFamily="49" charset="-120"/>
                        <a:ea typeface="華康中圓體" pitchFamily="49" charset="-120"/>
                      </a:endParaRPr>
                    </a:p>
                  </a:txBody>
                  <a:tcPr/>
                </a:tc>
                <a:tc hMerge="1">
                  <a:txBody>
                    <a:bodyPr/>
                    <a:lstStyle/>
                    <a:p>
                      <a:pPr algn="ctr"/>
                      <a:endParaRPr lang="zh-TW" altLang="en-US" sz="3600" dirty="0">
                        <a:latin typeface="華康中圓體" pitchFamily="49" charset="-120"/>
                        <a:ea typeface="華康中圓體" pitchFamily="49" charset="-120"/>
                      </a:endParaRPr>
                    </a:p>
                  </a:txBody>
                  <a:tcPr/>
                </a:tc>
              </a:tr>
              <a:tr h="370840">
                <a:tc>
                  <a:txBody>
                    <a:bodyPr/>
                    <a:lstStyle/>
                    <a:p>
                      <a:pPr algn="ctr"/>
                      <a:endParaRPr lang="zh-TW" altLang="en-US" sz="2800" dirty="0">
                        <a:latin typeface="華康中圓體" pitchFamily="49" charset="-120"/>
                        <a:ea typeface="華康中圓體" pitchFamily="49" charset="-12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800" dirty="0" smtClean="0">
                          <a:latin typeface="華康中圓體" pitchFamily="49" charset="-120"/>
                          <a:ea typeface="華康中圓體" pitchFamily="49" charset="-120"/>
                        </a:rPr>
                        <a:t>篩選</a:t>
                      </a:r>
                      <a:endParaRPr lang="en-US" altLang="zh-TW" sz="2800" dirty="0" smtClean="0">
                        <a:latin typeface="華康中圓體" pitchFamily="49" charset="-120"/>
                        <a:ea typeface="華康中圓體" pitchFamily="49" charset="-120"/>
                      </a:endParaRPr>
                    </a:p>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800" dirty="0" smtClean="0">
                          <a:latin typeface="華康中圓體" pitchFamily="49" charset="-120"/>
                          <a:ea typeface="華康中圓體" pitchFamily="49" charset="-120"/>
                        </a:rPr>
                        <a:t>最低級分</a:t>
                      </a:r>
                    </a:p>
                    <a:p>
                      <a:pPr algn="ctr"/>
                      <a:endParaRPr lang="zh-TW" altLang="en-US" sz="2800" dirty="0">
                        <a:latin typeface="華康中圓體" pitchFamily="49" charset="-120"/>
                        <a:ea typeface="華康中圓體" pitchFamily="49" charset="-120"/>
                      </a:endParaRPr>
                    </a:p>
                  </a:txBody>
                  <a:tcPr/>
                </a:tc>
                <a:tc>
                  <a:txBody>
                    <a:bodyPr/>
                    <a:lstStyle/>
                    <a:p>
                      <a:pPr algn="ctr"/>
                      <a:r>
                        <a:rPr lang="zh-TW" altLang="en-US" sz="2800" dirty="0" smtClean="0">
                          <a:latin typeface="華康中圓體" pitchFamily="49" charset="-120"/>
                          <a:ea typeface="華康中圓體" pitchFamily="49" charset="-120"/>
                        </a:rPr>
                        <a:t>錄取</a:t>
                      </a:r>
                      <a:endParaRPr lang="en-US" altLang="zh-TW" sz="2800" dirty="0" smtClean="0">
                        <a:latin typeface="華康中圓體" pitchFamily="49" charset="-120"/>
                        <a:ea typeface="華康中圓體" pitchFamily="49" charset="-120"/>
                      </a:endParaRPr>
                    </a:p>
                    <a:p>
                      <a:pPr algn="ctr"/>
                      <a:r>
                        <a:rPr lang="zh-TW" altLang="en-US" sz="2800" dirty="0" smtClean="0">
                          <a:latin typeface="華康中圓體" pitchFamily="49" charset="-120"/>
                          <a:ea typeface="華康中圓體" pitchFamily="49" charset="-120"/>
                        </a:rPr>
                        <a:t>最低級分</a:t>
                      </a:r>
                      <a:endParaRPr lang="zh-TW" altLang="en-US" sz="2800" dirty="0">
                        <a:latin typeface="華康中圓體" pitchFamily="49" charset="-120"/>
                        <a:ea typeface="華康中圓體" pitchFamily="49" charset="-12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800" dirty="0" smtClean="0">
                          <a:latin typeface="華康中圓體" pitchFamily="49" charset="-120"/>
                          <a:ea typeface="華康中圓體" pitchFamily="49" charset="-120"/>
                        </a:rPr>
                        <a:t>篩選</a:t>
                      </a:r>
                      <a:endParaRPr lang="en-US" altLang="zh-TW" sz="2800" dirty="0" smtClean="0">
                        <a:latin typeface="華康中圓體" pitchFamily="49" charset="-120"/>
                        <a:ea typeface="華康中圓體" pitchFamily="49" charset="-120"/>
                      </a:endParaRPr>
                    </a:p>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800" dirty="0" smtClean="0">
                          <a:latin typeface="華康中圓體" pitchFamily="49" charset="-120"/>
                          <a:ea typeface="華康中圓體" pitchFamily="49" charset="-120"/>
                        </a:rPr>
                        <a:t>最低級分</a:t>
                      </a:r>
                    </a:p>
                    <a:p>
                      <a:pPr algn="ctr"/>
                      <a:endParaRPr lang="zh-TW" altLang="en-US" sz="2800" dirty="0">
                        <a:latin typeface="華康中圓體" pitchFamily="49" charset="-120"/>
                        <a:ea typeface="華康中圓體" pitchFamily="49" charset="-12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800" dirty="0" smtClean="0">
                          <a:latin typeface="華康中圓體" pitchFamily="49" charset="-120"/>
                          <a:ea typeface="華康中圓體" pitchFamily="49" charset="-120"/>
                        </a:rPr>
                        <a:t>錄取</a:t>
                      </a:r>
                      <a:endParaRPr lang="en-US" altLang="zh-TW" sz="2800" dirty="0" smtClean="0">
                        <a:latin typeface="華康中圓體" pitchFamily="49" charset="-120"/>
                        <a:ea typeface="華康中圓體" pitchFamily="49" charset="-120"/>
                      </a:endParaRPr>
                    </a:p>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800" dirty="0" smtClean="0">
                          <a:latin typeface="華康中圓體" pitchFamily="49" charset="-120"/>
                          <a:ea typeface="華康中圓體" pitchFamily="49" charset="-120"/>
                        </a:rPr>
                        <a:t>最低級分</a:t>
                      </a:r>
                    </a:p>
                    <a:p>
                      <a:pPr algn="ctr"/>
                      <a:endParaRPr lang="zh-TW" altLang="en-US" sz="2800" dirty="0">
                        <a:latin typeface="華康中圓體" pitchFamily="49" charset="-120"/>
                        <a:ea typeface="華康中圓體" pitchFamily="49" charset="-120"/>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3600" dirty="0" smtClean="0">
                          <a:latin typeface="華康中圓體" pitchFamily="49" charset="-120"/>
                          <a:ea typeface="華康中圓體" pitchFamily="49" charset="-120"/>
                        </a:rPr>
                        <a:t>甲組</a:t>
                      </a:r>
                      <a:endParaRPr lang="en-US" altLang="zh-TW" sz="3600" dirty="0" smtClean="0">
                        <a:latin typeface="華康中圓體" pitchFamily="49" charset="-120"/>
                        <a:ea typeface="華康中圓體" pitchFamily="49" charset="-120"/>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2200" dirty="0" smtClean="0">
                          <a:latin typeface="華康中圓體" pitchFamily="49" charset="-120"/>
                          <a:ea typeface="華康中圓體" pitchFamily="49" charset="-120"/>
                        </a:rPr>
                        <a:t>(</a:t>
                      </a:r>
                      <a:r>
                        <a:rPr lang="zh-TW" altLang="en-US" sz="2200" dirty="0" smtClean="0">
                          <a:latin typeface="華康中圓體" pitchFamily="49" charset="-120"/>
                          <a:ea typeface="華康中圓體" pitchFamily="49" charset="-120"/>
                        </a:rPr>
                        <a:t>不看社會</a:t>
                      </a:r>
                      <a:r>
                        <a:rPr lang="en-US" altLang="zh-TW" sz="2200" dirty="0" smtClean="0">
                          <a:latin typeface="華康中圓體" pitchFamily="49" charset="-120"/>
                          <a:ea typeface="華康中圓體" pitchFamily="49" charset="-120"/>
                        </a:rPr>
                        <a:t>)</a:t>
                      </a:r>
                      <a:endParaRPr lang="zh-TW" altLang="en-US" sz="2200" dirty="0" smtClean="0">
                        <a:latin typeface="華康中圓體" pitchFamily="49" charset="-120"/>
                        <a:ea typeface="華康中圓體" pitchFamily="49" charset="-120"/>
                      </a:endParaRPr>
                    </a:p>
                  </a:txBody>
                  <a:tcPr/>
                </a:tc>
                <a:tc>
                  <a:txBody>
                    <a:bodyPr/>
                    <a:lstStyle/>
                    <a:p>
                      <a:pPr marL="0" algn="ctr" defTabSz="914400" rtl="0" eaLnBrk="1" latinLnBrk="0" hangingPunct="1"/>
                      <a:r>
                        <a:rPr kumimoji="0" lang="en-US" altLang="zh-TW" sz="3600" kern="1200" dirty="0" smtClean="0">
                          <a:solidFill>
                            <a:schemeClr val="dk1"/>
                          </a:solidFill>
                          <a:latin typeface="華康中圓體" pitchFamily="49" charset="-120"/>
                          <a:ea typeface="華康中圓體" pitchFamily="49" charset="-120"/>
                          <a:cs typeface="+mn-cs"/>
                        </a:rPr>
                        <a:t>55</a:t>
                      </a:r>
                      <a:endParaRPr kumimoji="0" lang="zh-TW" altLang="en-US" sz="3600" kern="1200" dirty="0" smtClean="0">
                        <a:solidFill>
                          <a:schemeClr val="dk1"/>
                        </a:solidFill>
                        <a:latin typeface="華康中圓體" pitchFamily="49" charset="-120"/>
                        <a:ea typeface="華康中圓體" pitchFamily="49" charset="-120"/>
                        <a:cs typeface="+mn-cs"/>
                      </a:endParaRPr>
                    </a:p>
                  </a:txBody>
                  <a:tcPr anchor="ctr"/>
                </a:tc>
                <a:tc>
                  <a:txBody>
                    <a:bodyPr/>
                    <a:lstStyle/>
                    <a:p>
                      <a:pPr marL="0" algn="ctr" defTabSz="914400" rtl="0" eaLnBrk="1" latinLnBrk="0" hangingPunct="1"/>
                      <a:r>
                        <a:rPr kumimoji="0" lang="en-US" altLang="zh-TW" sz="3600" kern="1200" dirty="0" smtClean="0">
                          <a:solidFill>
                            <a:schemeClr val="dk1"/>
                          </a:solidFill>
                          <a:latin typeface="華康中圓體" pitchFamily="49" charset="-120"/>
                          <a:ea typeface="華康中圓體" pitchFamily="49" charset="-120"/>
                          <a:cs typeface="+mn-cs"/>
                        </a:rPr>
                        <a:t>55</a:t>
                      </a:r>
                      <a:endParaRPr kumimoji="0" lang="zh-TW" altLang="en-US" sz="3600" kern="1200" dirty="0">
                        <a:solidFill>
                          <a:schemeClr val="dk1"/>
                        </a:solidFill>
                        <a:latin typeface="華康中圓體" pitchFamily="49" charset="-120"/>
                        <a:ea typeface="華康中圓體" pitchFamily="49" charset="-120"/>
                        <a:cs typeface="+mn-cs"/>
                      </a:endParaRPr>
                    </a:p>
                  </a:txBody>
                  <a:tcPr anchor="ctr"/>
                </a:tc>
                <a:tc>
                  <a:txBody>
                    <a:bodyPr/>
                    <a:lstStyle/>
                    <a:p>
                      <a:pPr algn="ctr"/>
                      <a:r>
                        <a:rPr lang="en-US" altLang="zh-TW" sz="3600" dirty="0" smtClean="0">
                          <a:latin typeface="華康中圓體" pitchFamily="49" charset="-120"/>
                          <a:ea typeface="華康中圓體" pitchFamily="49" charset="-120"/>
                        </a:rPr>
                        <a:t>53</a:t>
                      </a:r>
                      <a:endParaRPr lang="zh-TW" altLang="en-US" sz="3600" dirty="0">
                        <a:latin typeface="華康中圓體" pitchFamily="49" charset="-120"/>
                        <a:ea typeface="華康中圓體" pitchFamily="49" charset="-120"/>
                      </a:endParaRPr>
                    </a:p>
                  </a:txBody>
                  <a:tcPr anchor="ctr"/>
                </a:tc>
                <a:tc>
                  <a:txBody>
                    <a:bodyPr/>
                    <a:lstStyle/>
                    <a:p>
                      <a:pPr marL="0" algn="ctr" defTabSz="914400" rtl="0" eaLnBrk="1" latinLnBrk="0" hangingPunct="1"/>
                      <a:r>
                        <a:rPr kumimoji="0" lang="en-US" altLang="zh-TW" sz="3600" kern="1200" dirty="0" smtClean="0">
                          <a:solidFill>
                            <a:schemeClr val="dk1"/>
                          </a:solidFill>
                          <a:latin typeface="華康中圓體" pitchFamily="49" charset="-120"/>
                          <a:ea typeface="華康中圓體" pitchFamily="49" charset="-120"/>
                          <a:cs typeface="+mn-cs"/>
                        </a:rPr>
                        <a:t>53</a:t>
                      </a:r>
                      <a:endParaRPr kumimoji="0" lang="zh-TW" altLang="en-US" sz="3600" kern="1200" dirty="0">
                        <a:solidFill>
                          <a:schemeClr val="dk1"/>
                        </a:solidFill>
                        <a:latin typeface="華康中圓體" pitchFamily="49" charset="-120"/>
                        <a:ea typeface="華康中圓體" pitchFamily="49" charset="-120"/>
                        <a:cs typeface="+mn-cs"/>
                      </a:endParaRPr>
                    </a:p>
                  </a:txBody>
                  <a:tcPr anchor="ct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3600" dirty="0" smtClean="0">
                          <a:latin typeface="華康中圓體" pitchFamily="49" charset="-120"/>
                          <a:ea typeface="華康中圓體" pitchFamily="49" charset="-120"/>
                        </a:rPr>
                        <a:t>乙組</a:t>
                      </a:r>
                      <a:endParaRPr lang="en-US" altLang="zh-TW" sz="3600" dirty="0" smtClean="0">
                        <a:latin typeface="華康中圓體" pitchFamily="49" charset="-120"/>
                        <a:ea typeface="華康中圓體" pitchFamily="49" charset="-12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2200" b="0" i="0" u="none" strike="noStrike" kern="1200" cap="none" spc="0" normalizeH="0" baseline="0" noProof="0" dirty="0" smtClean="0">
                          <a:ln>
                            <a:noFill/>
                          </a:ln>
                          <a:solidFill>
                            <a:srgbClr val="262626"/>
                          </a:solidFill>
                          <a:effectLst/>
                          <a:uLnTx/>
                          <a:uFillTx/>
                          <a:latin typeface="華康中圓體" pitchFamily="49" charset="-120"/>
                          <a:ea typeface="華康中圓體" pitchFamily="49" charset="-120"/>
                          <a:cs typeface="+mn-cs"/>
                        </a:rPr>
                        <a:t>(</a:t>
                      </a:r>
                      <a:r>
                        <a:rPr kumimoji="0" lang="zh-TW" altLang="en-US" sz="2200" b="0" i="0" u="none" strike="noStrike" kern="1200" cap="none" spc="0" normalizeH="0" baseline="0" noProof="0" dirty="0" smtClean="0">
                          <a:ln>
                            <a:noFill/>
                          </a:ln>
                          <a:solidFill>
                            <a:srgbClr val="262626"/>
                          </a:solidFill>
                          <a:effectLst/>
                          <a:uLnTx/>
                          <a:uFillTx/>
                          <a:latin typeface="華康中圓體" pitchFamily="49" charset="-120"/>
                          <a:ea typeface="華康中圓體" pitchFamily="49" charset="-120"/>
                          <a:cs typeface="+mn-cs"/>
                        </a:rPr>
                        <a:t>不看自然</a:t>
                      </a:r>
                      <a:r>
                        <a:rPr kumimoji="0" lang="en-US" altLang="zh-TW" sz="2200" b="0" i="0" u="none" strike="noStrike" kern="1200" cap="none" spc="0" normalizeH="0" baseline="0" noProof="0" dirty="0" smtClean="0">
                          <a:ln>
                            <a:noFill/>
                          </a:ln>
                          <a:solidFill>
                            <a:srgbClr val="262626"/>
                          </a:solidFill>
                          <a:effectLst/>
                          <a:uLnTx/>
                          <a:uFillTx/>
                          <a:latin typeface="華康中圓體" pitchFamily="49" charset="-120"/>
                          <a:ea typeface="華康中圓體" pitchFamily="49" charset="-120"/>
                          <a:cs typeface="+mn-cs"/>
                        </a:rPr>
                        <a:t>)</a:t>
                      </a:r>
                      <a:endParaRPr kumimoji="0" lang="zh-TW" altLang="en-US" sz="2200" b="0" i="0" u="none" strike="noStrike" kern="1200" cap="none" spc="0" normalizeH="0" baseline="0" noProof="0" dirty="0" smtClean="0">
                        <a:ln>
                          <a:noFill/>
                        </a:ln>
                        <a:solidFill>
                          <a:srgbClr val="262626"/>
                        </a:solidFill>
                        <a:effectLst/>
                        <a:uLnTx/>
                        <a:uFillTx/>
                        <a:latin typeface="華康中圓體" pitchFamily="49" charset="-120"/>
                        <a:ea typeface="華康中圓體" pitchFamily="49" charset="-120"/>
                        <a:cs typeface="+mn-cs"/>
                      </a:endParaRPr>
                    </a:p>
                  </a:txBody>
                  <a:tcPr/>
                </a:tc>
                <a:tc>
                  <a:txBody>
                    <a:bodyPr/>
                    <a:lstStyle/>
                    <a:p>
                      <a:pPr marL="0" algn="ctr" defTabSz="914400" rtl="0" eaLnBrk="1" latinLnBrk="0" hangingPunct="1"/>
                      <a:r>
                        <a:rPr kumimoji="0" lang="en-US" altLang="zh-TW" sz="3600" kern="1200" dirty="0" smtClean="0">
                          <a:solidFill>
                            <a:schemeClr val="dk1"/>
                          </a:solidFill>
                          <a:latin typeface="華康中圓體" pitchFamily="49" charset="-120"/>
                          <a:ea typeface="華康中圓體" pitchFamily="49" charset="-120"/>
                          <a:cs typeface="+mn-cs"/>
                        </a:rPr>
                        <a:t>54</a:t>
                      </a:r>
                      <a:endParaRPr kumimoji="0" lang="zh-TW" altLang="en-US" sz="3600" kern="1200" dirty="0" smtClean="0">
                        <a:solidFill>
                          <a:schemeClr val="dk1"/>
                        </a:solidFill>
                        <a:latin typeface="華康中圓體" pitchFamily="49" charset="-120"/>
                        <a:ea typeface="華康中圓體" pitchFamily="49" charset="-120"/>
                        <a:cs typeface="+mn-cs"/>
                      </a:endParaRPr>
                    </a:p>
                  </a:txBody>
                  <a:tcPr anchor="ctr"/>
                </a:tc>
                <a:tc>
                  <a:txBody>
                    <a:bodyPr/>
                    <a:lstStyle/>
                    <a:p>
                      <a:pPr marL="0" algn="ctr" defTabSz="914400" rtl="0" eaLnBrk="1" latinLnBrk="0" hangingPunct="1"/>
                      <a:r>
                        <a:rPr kumimoji="0" lang="en-US" altLang="zh-TW" sz="3600" kern="1200" dirty="0" smtClean="0">
                          <a:solidFill>
                            <a:schemeClr val="dk1"/>
                          </a:solidFill>
                          <a:latin typeface="華康中圓體" pitchFamily="49" charset="-120"/>
                          <a:ea typeface="華康中圓體" pitchFamily="49" charset="-120"/>
                          <a:cs typeface="+mn-cs"/>
                        </a:rPr>
                        <a:t>54</a:t>
                      </a:r>
                      <a:endParaRPr kumimoji="0" lang="zh-TW" altLang="en-US" sz="3600" kern="1200" dirty="0">
                        <a:solidFill>
                          <a:schemeClr val="dk1"/>
                        </a:solidFill>
                        <a:latin typeface="華康中圓體" pitchFamily="49" charset="-120"/>
                        <a:ea typeface="華康中圓體" pitchFamily="49" charset="-120"/>
                        <a:cs typeface="+mn-cs"/>
                      </a:endParaRPr>
                    </a:p>
                  </a:txBody>
                  <a:tcPr anchor="ctr"/>
                </a:tc>
                <a:tc>
                  <a:txBody>
                    <a:bodyPr/>
                    <a:lstStyle/>
                    <a:p>
                      <a:pPr algn="ctr"/>
                      <a:r>
                        <a:rPr lang="en-US" altLang="zh-TW" sz="3600" dirty="0" smtClean="0">
                          <a:latin typeface="華康中圓體" pitchFamily="49" charset="-120"/>
                          <a:ea typeface="華康中圓體" pitchFamily="49" charset="-120"/>
                        </a:rPr>
                        <a:t>53</a:t>
                      </a:r>
                      <a:endParaRPr lang="zh-TW" altLang="en-US" sz="3600" dirty="0">
                        <a:latin typeface="華康中圓體" pitchFamily="49" charset="-120"/>
                        <a:ea typeface="華康中圓體" pitchFamily="49" charset="-120"/>
                      </a:endParaRPr>
                    </a:p>
                  </a:txBody>
                  <a:tcPr anchor="ctr"/>
                </a:tc>
                <a:tc>
                  <a:txBody>
                    <a:bodyPr/>
                    <a:lstStyle/>
                    <a:p>
                      <a:pPr marL="0" algn="ctr" defTabSz="914400" rtl="0" eaLnBrk="1" latinLnBrk="0" hangingPunct="1"/>
                      <a:r>
                        <a:rPr kumimoji="0" lang="en-US" altLang="zh-TW" sz="3600" kern="1200" dirty="0" smtClean="0">
                          <a:solidFill>
                            <a:schemeClr val="dk1"/>
                          </a:solidFill>
                          <a:latin typeface="華康中圓體" pitchFamily="49" charset="-120"/>
                          <a:ea typeface="華康中圓體" pitchFamily="49" charset="-120"/>
                          <a:cs typeface="+mn-cs"/>
                        </a:rPr>
                        <a:t>53</a:t>
                      </a:r>
                      <a:endParaRPr kumimoji="0" lang="zh-TW" altLang="en-US" sz="3600" kern="1200" dirty="0">
                        <a:solidFill>
                          <a:schemeClr val="dk1"/>
                        </a:solidFill>
                        <a:latin typeface="華康中圓體" pitchFamily="49" charset="-120"/>
                        <a:ea typeface="華康中圓體" pitchFamily="49" charset="-120"/>
                        <a:cs typeface="+mn-cs"/>
                      </a:endParaRPr>
                    </a:p>
                  </a:txBody>
                  <a:tcPr anchor="ctr"/>
                </a:tc>
              </a:tr>
            </a:tbl>
          </a:graphicData>
        </a:graphic>
      </p:graphicFrame>
      <p:pic>
        <p:nvPicPr>
          <p:cNvPr id="90114" name="Picture 2"/>
          <p:cNvPicPr>
            <a:picLocks noChangeAspect="1" noChangeArrowheads="1"/>
          </p:cNvPicPr>
          <p:nvPr/>
        </p:nvPicPr>
        <p:blipFill>
          <a:blip r:embed="rId2" cstate="print"/>
          <a:srcRect l="13653" t="25750" r="18265" b="25761"/>
          <a:stretch>
            <a:fillRect/>
          </a:stretch>
        </p:blipFill>
        <p:spPr bwMode="auto">
          <a:xfrm>
            <a:off x="323528" y="1268760"/>
            <a:ext cx="8568952" cy="4680520"/>
          </a:xfrm>
          <a:prstGeom prst="rect">
            <a:avLst/>
          </a:prstGeom>
          <a:noFill/>
          <a:ln w="9525">
            <a:noFill/>
            <a:miter lim="800000"/>
            <a:headEnd/>
            <a:tailEnd/>
          </a:ln>
        </p:spPr>
      </p:pic>
      <p:sp>
        <p:nvSpPr>
          <p:cNvPr id="5" name="文字方塊 4"/>
          <p:cNvSpPr txBox="1"/>
          <p:nvPr/>
        </p:nvSpPr>
        <p:spPr>
          <a:xfrm>
            <a:off x="1907704" y="6021288"/>
            <a:ext cx="3600400" cy="584775"/>
          </a:xfrm>
          <a:prstGeom prst="rect">
            <a:avLst/>
          </a:prstGeom>
          <a:solidFill>
            <a:srgbClr val="FFFFCC"/>
          </a:solidFill>
        </p:spPr>
        <p:txBody>
          <a:bodyPr wrap="square" rtlCol="0">
            <a:spAutoFit/>
          </a:bodyPr>
          <a:lstStyle/>
          <a:p>
            <a:pPr algn="ctr"/>
            <a:r>
              <a:rPr lang="zh-TW" altLang="en-US" sz="3200" dirty="0" smtClean="0">
                <a:solidFill>
                  <a:srgbClr val="0000FF"/>
                </a:solidFill>
                <a:latin typeface="華康海報體W9" pitchFamily="81" charset="-120"/>
                <a:ea typeface="華康海報體W9" pitchFamily="81" charset="-120"/>
              </a:rPr>
              <a:t>不看社會</a:t>
            </a:r>
          </a:p>
        </p:txBody>
      </p:sp>
      <p:sp>
        <p:nvSpPr>
          <p:cNvPr id="7" name="文字方塊 6"/>
          <p:cNvSpPr txBox="1"/>
          <p:nvPr/>
        </p:nvSpPr>
        <p:spPr>
          <a:xfrm>
            <a:off x="5580112" y="6021288"/>
            <a:ext cx="3312368" cy="584775"/>
          </a:xfrm>
          <a:prstGeom prst="rect">
            <a:avLst/>
          </a:prstGeom>
          <a:solidFill>
            <a:srgbClr val="FFFFCC"/>
          </a:solidFill>
        </p:spPr>
        <p:txBody>
          <a:bodyPr wrap="square" rtlCol="0">
            <a:spAutoFit/>
          </a:bodyPr>
          <a:lstStyle/>
          <a:p>
            <a:pPr algn="ctr"/>
            <a:r>
              <a:rPr lang="zh-TW" altLang="en-US" sz="3200" dirty="0" smtClean="0">
                <a:solidFill>
                  <a:srgbClr val="0000FF"/>
                </a:solidFill>
                <a:latin typeface="華康海報體W9" pitchFamily="81" charset="-120"/>
                <a:ea typeface="華康海報體W9" pitchFamily="81" charset="-120"/>
              </a:rPr>
              <a:t>不看自然</a:t>
            </a:r>
            <a:endParaRPr lang="zh-TW" altLang="en-US" sz="3200" dirty="0">
              <a:solidFill>
                <a:srgbClr val="0000FF"/>
              </a:solidFill>
              <a:latin typeface="華康海報體W9" pitchFamily="81" charset="-120"/>
              <a:ea typeface="華康海報體W9" pitchFamily="81" charset="-120"/>
            </a:endParaRPr>
          </a:p>
        </p:txBody>
      </p:sp>
    </p:spTree>
  </p:cSld>
  <p:clrMapOvr>
    <a:masterClrMapping/>
  </p:clrMapOvr>
  <p:transition>
    <p:random/>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lgn="ctr"/>
            <a:r>
              <a:rPr lang="zh-TW" altLang="en-US" dirty="0" smtClean="0">
                <a:solidFill>
                  <a:srgbClr val="FFFF00"/>
                </a:solidFill>
                <a:latin typeface="華康POP1體W7(P)" pitchFamily="82" charset="-120"/>
                <a:ea typeface="華康POP1體W7(P)" pitchFamily="82" charset="-120"/>
              </a:rPr>
              <a:t>國外大學申請入學</a:t>
            </a:r>
            <a:endParaRPr lang="zh-TW" altLang="en-US" dirty="0">
              <a:solidFill>
                <a:srgbClr val="FFFF00"/>
              </a:solidFill>
              <a:latin typeface="華康POP1體W7(P)" pitchFamily="82" charset="-120"/>
              <a:ea typeface="華康POP1體W7(P)" pitchFamily="82" charset="-120"/>
            </a:endParaRPr>
          </a:p>
        </p:txBody>
      </p:sp>
      <p:sp>
        <p:nvSpPr>
          <p:cNvPr id="3" name="內容版面配置區 2"/>
          <p:cNvSpPr>
            <a:spLocks noGrp="1"/>
          </p:cNvSpPr>
          <p:nvPr>
            <p:ph idx="1"/>
          </p:nvPr>
        </p:nvSpPr>
        <p:spPr>
          <a:xfrm>
            <a:off x="428596" y="1571612"/>
            <a:ext cx="4071966" cy="4713387"/>
          </a:xfrm>
        </p:spPr>
        <p:txBody>
          <a:bodyPr/>
          <a:lstStyle/>
          <a:p>
            <a:r>
              <a:rPr altLang="en-US" dirty="0" smtClean="0"/>
              <a:t>歐美國家：美國、英國、加拿大</a:t>
            </a:r>
            <a:endParaRPr lang="en-US" altLang="zh-TW" dirty="0" smtClean="0"/>
          </a:p>
          <a:p>
            <a:endParaRPr altLang="en-US" dirty="0" smtClean="0"/>
          </a:p>
          <a:p>
            <a:r>
              <a:rPr altLang="en-US" dirty="0" smtClean="0"/>
              <a:t>亞洲國家：日本、香港、新加坡</a:t>
            </a:r>
            <a:endParaRPr lang="en-US" altLang="zh-TW" dirty="0" smtClean="0"/>
          </a:p>
          <a:p>
            <a:endParaRPr altLang="en-US" dirty="0" smtClean="0"/>
          </a:p>
          <a:p>
            <a:r>
              <a:rPr altLang="en-US" dirty="0" smtClean="0"/>
              <a:t>近年崛起：中國</a:t>
            </a:r>
          </a:p>
          <a:p>
            <a:pPr>
              <a:buNone/>
            </a:pPr>
            <a:endParaRPr lang="zh-TW" altLang="en-US" dirty="0"/>
          </a:p>
        </p:txBody>
      </p:sp>
      <p:graphicFrame>
        <p:nvGraphicFramePr>
          <p:cNvPr id="4" name="內容版面配置區 4"/>
          <p:cNvGraphicFramePr>
            <a:graphicFrameLocks/>
          </p:cNvGraphicFramePr>
          <p:nvPr/>
        </p:nvGraphicFramePr>
        <p:xfrm>
          <a:off x="4643438" y="1357298"/>
          <a:ext cx="4244280" cy="49251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圓角化對角線角落矩形 2"/>
          <p:cNvSpPr/>
          <p:nvPr/>
        </p:nvSpPr>
        <p:spPr>
          <a:xfrm>
            <a:off x="467544" y="188640"/>
            <a:ext cx="8136904" cy="1368152"/>
          </a:xfrm>
          <a:prstGeom prst="round2Diag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4000" dirty="0" smtClean="0">
                <a:solidFill>
                  <a:srgbClr val="0070C0"/>
                </a:solidFill>
                <a:latin typeface="華康POP1體W7(P)" pitchFamily="82" charset="-120"/>
                <a:ea typeface="華康POP1體W7(P)" pitchFamily="82" charset="-120"/>
              </a:rPr>
              <a:t>        大學多元入學</a:t>
            </a:r>
            <a:endParaRPr lang="zh-TW" altLang="en-US" sz="4000" dirty="0">
              <a:solidFill>
                <a:srgbClr val="0070C0"/>
              </a:solidFill>
              <a:latin typeface="華康POP1體W7(P)" pitchFamily="82" charset="-120"/>
              <a:ea typeface="華康POP1體W7(P)" pitchFamily="82" charset="-120"/>
            </a:endParaRPr>
          </a:p>
        </p:txBody>
      </p:sp>
      <p:pic>
        <p:nvPicPr>
          <p:cNvPr id="63490" name="Picture 2" descr="https://encrypted-tbn1.gstatic.com/images?q=tbn:ANd9GcTcjcb-1wyYaE82n6_g49NUx4VUXDbc6cJoCENPWM0YrTqc2leXug"/>
          <p:cNvPicPr>
            <a:picLocks noChangeAspect="1" noChangeArrowheads="1"/>
          </p:cNvPicPr>
          <p:nvPr/>
        </p:nvPicPr>
        <p:blipFill>
          <a:blip r:embed="rId2" cstate="print"/>
          <a:srcRect t="15668" b="25576"/>
          <a:stretch>
            <a:fillRect/>
          </a:stretch>
        </p:blipFill>
        <p:spPr bwMode="auto">
          <a:xfrm>
            <a:off x="5940152" y="260648"/>
            <a:ext cx="2342009" cy="1224136"/>
          </a:xfrm>
          <a:prstGeom prst="rect">
            <a:avLst/>
          </a:prstGeom>
          <a:noFill/>
        </p:spPr>
      </p:pic>
      <p:graphicFrame>
        <p:nvGraphicFramePr>
          <p:cNvPr id="4" name="表格 3"/>
          <p:cNvGraphicFramePr>
            <a:graphicFrameLocks noGrp="1"/>
          </p:cNvGraphicFramePr>
          <p:nvPr/>
        </p:nvGraphicFramePr>
        <p:xfrm>
          <a:off x="395536" y="1712168"/>
          <a:ext cx="8352929" cy="5029200"/>
        </p:xfrm>
        <a:graphic>
          <a:graphicData uri="http://schemas.openxmlformats.org/drawingml/2006/table">
            <a:tbl>
              <a:tblPr>
                <a:tableStyleId>{C4B1156A-380E-4F78-BDF5-A606A8083BF9}</a:tableStyleId>
              </a:tblPr>
              <a:tblGrid>
                <a:gridCol w="572087"/>
                <a:gridCol w="2162379"/>
                <a:gridCol w="5618463"/>
              </a:tblGrid>
              <a:tr h="1120818">
                <a:tc rowSpan="3">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1" lang="zh-TW" altLang="en-US" sz="2800" b="1" i="0" u="none" strike="noStrike" cap="none" normalizeH="0" baseline="0" dirty="0" smtClean="0">
                          <a:ln>
                            <a:noFill/>
                          </a:ln>
                          <a:solidFill>
                            <a:schemeClr val="tx1"/>
                          </a:solidFill>
                          <a:effectLst/>
                          <a:latin typeface="華康POP1體W7(P)" pitchFamily="82" charset="-120"/>
                          <a:ea typeface="華康POP1體W7(P)" pitchFamily="82" charset="-120"/>
                          <a:cs typeface="Times New Roman" pitchFamily="18" charset="0"/>
                        </a:rPr>
                        <a:t>高</a:t>
                      </a:r>
                      <a:endParaRPr kumimoji="1" lang="en-US" altLang="zh-TW" sz="2800" b="1" i="0" u="none" strike="noStrike" cap="none" normalizeH="0" baseline="0" dirty="0" smtClean="0">
                        <a:ln>
                          <a:noFill/>
                        </a:ln>
                        <a:solidFill>
                          <a:schemeClr val="tx1"/>
                        </a:solidFill>
                        <a:effectLst/>
                        <a:latin typeface="華康POP1體W7(P)" pitchFamily="82" charset="-120"/>
                        <a:ea typeface="華康POP1體W7(P)" pitchFamily="82" charset="-120"/>
                        <a:cs typeface="Times New Roman" pitchFamily="18" charset="0"/>
                      </a:endParaRPr>
                    </a:p>
                    <a:p>
                      <a:pPr marL="342900" marR="0" lvl="0" indent="-342900" algn="ctr" defTabSz="914400" rtl="0" eaLnBrk="0" fontAlgn="base" latinLnBrk="0" hangingPunct="0">
                        <a:lnSpc>
                          <a:spcPct val="100000"/>
                        </a:lnSpc>
                        <a:spcBef>
                          <a:spcPct val="0"/>
                        </a:spcBef>
                        <a:spcAft>
                          <a:spcPct val="0"/>
                        </a:spcAft>
                        <a:buClrTx/>
                        <a:buSzTx/>
                        <a:buFontTx/>
                        <a:buNone/>
                        <a:tabLst/>
                      </a:pPr>
                      <a:r>
                        <a:rPr kumimoji="1" lang="zh-TW" altLang="en-US" sz="2800" b="1" i="0" u="none" strike="noStrike" cap="none" normalizeH="0" baseline="0" dirty="0" smtClean="0">
                          <a:ln>
                            <a:noFill/>
                          </a:ln>
                          <a:solidFill>
                            <a:schemeClr val="tx1"/>
                          </a:solidFill>
                          <a:effectLst/>
                          <a:latin typeface="華康POP1體W7(P)" pitchFamily="82" charset="-120"/>
                          <a:ea typeface="華康POP1體W7(P)" pitchFamily="82" charset="-120"/>
                          <a:cs typeface="Times New Roman" pitchFamily="18" charset="0"/>
                        </a:rPr>
                        <a:t>三</a:t>
                      </a:r>
                    </a:p>
                  </a:txBody>
                  <a:tcPr anchor="ctr" horzOverflow="overflow">
                    <a:solidFill>
                      <a:srgbClr val="FFFFCC"/>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2000" u="none" strike="noStrike" cap="none" normalizeH="0" baseline="0" dirty="0" smtClean="0">
                          <a:ln>
                            <a:noFill/>
                          </a:ln>
                          <a:effectLst/>
                        </a:rPr>
                        <a:t>為參加</a:t>
                      </a:r>
                    </a:p>
                    <a:p>
                      <a:pPr marL="342900" marR="0" lvl="0" indent="-342900" algn="l" defTabSz="914400" rtl="0" eaLnBrk="0" fontAlgn="base" latinLnBrk="0" hangingPunct="0">
                        <a:lnSpc>
                          <a:spcPct val="100000"/>
                        </a:lnSpc>
                        <a:spcBef>
                          <a:spcPct val="0"/>
                        </a:spcBef>
                        <a:spcAft>
                          <a:spcPct val="0"/>
                        </a:spcAft>
                        <a:buClrTx/>
                        <a:buSzTx/>
                        <a:buFontTx/>
                        <a:buNone/>
                        <a:tabLst/>
                      </a:pPr>
                      <a:r>
                        <a:rPr kumimoji="1" lang="zh-TW" altLang="en-US" sz="2000" u="none" strike="noStrike" cap="none" normalizeH="0" baseline="0" dirty="0" smtClean="0">
                          <a:ln>
                            <a:noFill/>
                          </a:ln>
                          <a:effectLst/>
                        </a:rPr>
                        <a:t>「</a:t>
                      </a:r>
                      <a:r>
                        <a:rPr kumimoji="1" lang="zh-TW" altLang="en-US" sz="2800" b="0" u="none" strike="noStrike" cap="none" normalizeH="0" baseline="0" dirty="0" smtClean="0">
                          <a:ln>
                            <a:noFill/>
                          </a:ln>
                          <a:solidFill>
                            <a:srgbClr val="FF0000"/>
                          </a:solidFill>
                          <a:effectLst/>
                          <a:latin typeface="華康POP1體W7(P)" pitchFamily="82" charset="-120"/>
                          <a:ea typeface="華康POP1體W7(P)" pitchFamily="82" charset="-120"/>
                        </a:rPr>
                        <a:t>繁星推薦</a:t>
                      </a:r>
                      <a:r>
                        <a:rPr kumimoji="1" lang="zh-TW" altLang="en-US" sz="2000" u="none" strike="noStrike" cap="none" normalizeH="0" baseline="0" dirty="0" smtClean="0">
                          <a:ln>
                            <a:noFill/>
                          </a:ln>
                          <a:effectLst/>
                        </a:rPr>
                        <a:t>」</a:t>
                      </a:r>
                    </a:p>
                    <a:p>
                      <a:pPr marL="342900" marR="0" lvl="0" indent="-342900" algn="l" defTabSz="914400" rtl="0" eaLnBrk="0" fontAlgn="base" latinLnBrk="0" hangingPunct="0">
                        <a:lnSpc>
                          <a:spcPct val="100000"/>
                        </a:lnSpc>
                        <a:spcBef>
                          <a:spcPct val="0"/>
                        </a:spcBef>
                        <a:spcAft>
                          <a:spcPct val="0"/>
                        </a:spcAft>
                        <a:buClrTx/>
                        <a:buSzTx/>
                        <a:buFontTx/>
                        <a:buNone/>
                        <a:tabLst/>
                      </a:pPr>
                      <a:r>
                        <a:rPr kumimoji="1" lang="zh-TW" altLang="en-US" sz="2000" u="none" strike="noStrike" cap="none" normalizeH="0" baseline="0" dirty="0" smtClean="0">
                          <a:ln>
                            <a:noFill/>
                          </a:ln>
                          <a:effectLst/>
                        </a:rPr>
                        <a:t>　　　　做準備</a:t>
                      </a:r>
                      <a:endParaRPr kumimoji="1" lang="zh-TW" altLang="en-US" sz="2000" b="0" i="0" u="none" strike="noStrike" cap="none" normalizeH="0" baseline="0" dirty="0" smtClean="0">
                        <a:ln>
                          <a:noFill/>
                        </a:ln>
                        <a:solidFill>
                          <a:schemeClr val="tx1"/>
                        </a:solidFill>
                        <a:effectLst/>
                        <a:latin typeface="Arial" charset="0"/>
                        <a:ea typeface="標楷體" pitchFamily="65" charset="-120"/>
                        <a:cs typeface="Times New Roman" pitchFamily="18" charset="0"/>
                      </a:endParaRPr>
                    </a:p>
                  </a:txBody>
                  <a:tcPr horzOverflow="overflow">
                    <a:solidFill>
                      <a:srgbClr val="FFFFCC"/>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AutoNum type="arabicPeriod"/>
                        <a:tabLst>
                          <a:tab pos="228600" algn="l"/>
                        </a:tabLst>
                      </a:pPr>
                      <a:r>
                        <a:rPr kumimoji="1" lang="zh-TW" altLang="en-US" sz="2400" u="none" strike="noStrike" cap="none" normalizeH="0" baseline="0" dirty="0" smtClean="0">
                          <a:ln>
                            <a:noFill/>
                          </a:ln>
                          <a:effectLst/>
                        </a:rPr>
                        <a:t>了解參與繁星推薦之大學校系的「學科能力測驗」檢定標準及招生簡章內容。</a:t>
                      </a:r>
                    </a:p>
                    <a:p>
                      <a:pPr marL="342900" marR="0" lvl="0" indent="-342900" algn="l" defTabSz="914400" rtl="0" eaLnBrk="0" fontAlgn="base" latinLnBrk="0" hangingPunct="0">
                        <a:lnSpc>
                          <a:spcPct val="100000"/>
                        </a:lnSpc>
                        <a:spcBef>
                          <a:spcPct val="0"/>
                        </a:spcBef>
                        <a:spcAft>
                          <a:spcPct val="0"/>
                        </a:spcAft>
                        <a:buClrTx/>
                        <a:buSzTx/>
                        <a:buFontTx/>
                        <a:buAutoNum type="arabicPeriod"/>
                        <a:tabLst>
                          <a:tab pos="228600" algn="l"/>
                        </a:tabLst>
                      </a:pPr>
                      <a:r>
                        <a:rPr kumimoji="1" lang="zh-TW" altLang="en-US" sz="2400" u="none" strike="noStrike" cap="none" normalizeH="0" baseline="0" dirty="0" smtClean="0">
                          <a:ln>
                            <a:noFill/>
                          </a:ln>
                          <a:solidFill>
                            <a:srgbClr val="0070C0"/>
                          </a:solidFill>
                          <a:effectLst/>
                          <a:latin typeface="華康POP1體W7(P)" pitchFamily="82" charset="-120"/>
                          <a:ea typeface="華康POP1體W7(P)" pitchFamily="82" charset="-120"/>
                        </a:rPr>
                        <a:t>用功學習，爭取好成績</a:t>
                      </a:r>
                      <a:r>
                        <a:rPr kumimoji="1" lang="zh-TW" altLang="en-US" sz="2400" u="none" strike="noStrike" cap="none" normalizeH="0" baseline="0" dirty="0" smtClean="0">
                          <a:ln>
                            <a:noFill/>
                          </a:ln>
                          <a:effectLst/>
                        </a:rPr>
                        <a:t>。</a:t>
                      </a:r>
                      <a:endParaRPr kumimoji="1" lang="zh-TW" altLang="en-US" sz="2400" b="1" i="0" u="none" strike="noStrike" cap="none" normalizeH="0" baseline="0" dirty="0" smtClean="0">
                        <a:ln>
                          <a:noFill/>
                        </a:ln>
                        <a:solidFill>
                          <a:schemeClr val="tx1"/>
                        </a:solidFill>
                        <a:effectLst/>
                        <a:latin typeface="Arial" charset="0"/>
                        <a:ea typeface="標楷體" pitchFamily="65" charset="-120"/>
                        <a:cs typeface="Times New Roman" pitchFamily="18" charset="0"/>
                      </a:endParaRPr>
                    </a:p>
                  </a:txBody>
                  <a:tcPr horzOverflow="overflow">
                    <a:solidFill>
                      <a:srgbClr val="FFFFCC"/>
                    </a:solidFill>
                  </a:tcPr>
                </a:tc>
              </a:tr>
              <a:tr h="1455815">
                <a:tc vMerge="1">
                  <a:txBody>
                    <a:bodyPr/>
                    <a:lstStyle/>
                    <a:p>
                      <a:endParaRPr lang="zh-TW" altLang="en-US"/>
                    </a:p>
                  </a:txBody>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2000" u="none" strike="noStrike" cap="none" normalizeH="0" baseline="0" dirty="0" smtClean="0">
                          <a:ln>
                            <a:noFill/>
                          </a:ln>
                          <a:effectLst/>
                        </a:rPr>
                        <a:t>為參加</a:t>
                      </a:r>
                    </a:p>
                    <a:p>
                      <a:pPr marL="342900" marR="0" lvl="0" indent="-342900" algn="l" defTabSz="914400" rtl="0" eaLnBrk="0" fontAlgn="base" latinLnBrk="0" hangingPunct="0">
                        <a:lnSpc>
                          <a:spcPct val="100000"/>
                        </a:lnSpc>
                        <a:spcBef>
                          <a:spcPct val="0"/>
                        </a:spcBef>
                        <a:spcAft>
                          <a:spcPct val="0"/>
                        </a:spcAft>
                        <a:buClrTx/>
                        <a:buSzTx/>
                        <a:buFontTx/>
                        <a:buNone/>
                        <a:tabLst/>
                      </a:pPr>
                      <a:r>
                        <a:rPr kumimoji="1" lang="zh-TW" altLang="en-US" sz="2000" u="none" strike="noStrike" cap="none" normalizeH="0" baseline="0" dirty="0" smtClean="0">
                          <a:ln>
                            <a:noFill/>
                          </a:ln>
                          <a:effectLst/>
                        </a:rPr>
                        <a:t>「</a:t>
                      </a:r>
                      <a:r>
                        <a:rPr kumimoji="1" lang="zh-TW" altLang="en-US" sz="2800" b="0" u="none" strike="noStrike" kern="1200" cap="none" normalizeH="0" baseline="0" dirty="0" smtClean="0">
                          <a:ln>
                            <a:noFill/>
                          </a:ln>
                          <a:solidFill>
                            <a:srgbClr val="FF0000"/>
                          </a:solidFill>
                          <a:effectLst/>
                          <a:latin typeface="華康POP1體W7(P)" pitchFamily="82" charset="-120"/>
                          <a:ea typeface="華康POP1體W7(P)" pitchFamily="82" charset="-120"/>
                          <a:cs typeface="+mn-cs"/>
                        </a:rPr>
                        <a:t>個人申請</a:t>
                      </a:r>
                      <a:r>
                        <a:rPr kumimoji="1" lang="zh-TW" altLang="en-US" sz="2000" u="none" strike="noStrike" cap="none" normalizeH="0" baseline="0" dirty="0" smtClean="0">
                          <a:ln>
                            <a:noFill/>
                          </a:ln>
                          <a:effectLst/>
                        </a:rPr>
                        <a:t>」</a:t>
                      </a:r>
                    </a:p>
                    <a:p>
                      <a:pPr marL="342900" marR="0" lvl="0" indent="-342900" algn="l" defTabSz="914400" rtl="0" eaLnBrk="0" fontAlgn="base" latinLnBrk="0" hangingPunct="0">
                        <a:lnSpc>
                          <a:spcPct val="100000"/>
                        </a:lnSpc>
                        <a:spcBef>
                          <a:spcPct val="0"/>
                        </a:spcBef>
                        <a:spcAft>
                          <a:spcPct val="0"/>
                        </a:spcAft>
                        <a:buClrTx/>
                        <a:buSzTx/>
                        <a:buFontTx/>
                        <a:buNone/>
                        <a:tabLst/>
                      </a:pPr>
                      <a:r>
                        <a:rPr kumimoji="1" lang="zh-TW" altLang="en-US" sz="2000" u="none" strike="noStrike" cap="none" normalizeH="0" baseline="0" dirty="0" smtClean="0">
                          <a:ln>
                            <a:noFill/>
                          </a:ln>
                          <a:effectLst/>
                        </a:rPr>
                        <a:t>　　　　做準備</a:t>
                      </a:r>
                      <a:endParaRPr kumimoji="1" lang="zh-TW" altLang="en-US" sz="2000" b="0" i="0" u="none" strike="noStrike" cap="none" normalizeH="0" baseline="0" dirty="0" smtClean="0">
                        <a:ln>
                          <a:noFill/>
                        </a:ln>
                        <a:solidFill>
                          <a:schemeClr val="tx1"/>
                        </a:solidFill>
                        <a:effectLst/>
                        <a:latin typeface="Arial" charset="0"/>
                        <a:ea typeface="標楷體" pitchFamily="65" charset="-120"/>
                        <a:cs typeface="Times New Roman" pitchFamily="18" charset="0"/>
                      </a:endParaRPr>
                    </a:p>
                  </a:txBody>
                  <a:tcPr horzOverflow="overflow">
                    <a:solidFill>
                      <a:srgbClr val="FFFFCC"/>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AutoNum type="arabicPeriod"/>
                        <a:tabLst>
                          <a:tab pos="228600" algn="l"/>
                        </a:tabLst>
                      </a:pPr>
                      <a:r>
                        <a:rPr kumimoji="1" lang="zh-TW" altLang="en-US" sz="2400" u="none" strike="noStrike" cap="none" normalizeH="0" baseline="0" dirty="0" smtClean="0">
                          <a:ln>
                            <a:noFill/>
                          </a:ln>
                          <a:effectLst/>
                        </a:rPr>
                        <a:t>維持一定的成績。</a:t>
                      </a:r>
                    </a:p>
                    <a:p>
                      <a:pPr marL="342900" marR="0" lvl="0" indent="-342900" algn="l" defTabSz="914400" rtl="0" eaLnBrk="0" fontAlgn="base" latinLnBrk="0" hangingPunct="0">
                        <a:lnSpc>
                          <a:spcPct val="100000"/>
                        </a:lnSpc>
                        <a:spcBef>
                          <a:spcPct val="0"/>
                        </a:spcBef>
                        <a:spcAft>
                          <a:spcPct val="0"/>
                        </a:spcAft>
                        <a:buClrTx/>
                        <a:buSzTx/>
                        <a:buFontTx/>
                        <a:buAutoNum type="arabicPeriod"/>
                        <a:tabLst>
                          <a:tab pos="228600" algn="l"/>
                        </a:tabLst>
                      </a:pPr>
                      <a:r>
                        <a:rPr kumimoji="1" lang="zh-TW" altLang="en-US" sz="2400" u="none" strike="noStrike" cap="none" normalizeH="0" baseline="0" dirty="0" smtClean="0">
                          <a:ln>
                            <a:noFill/>
                          </a:ln>
                          <a:solidFill>
                            <a:srgbClr val="0070C0"/>
                          </a:solidFill>
                          <a:effectLst/>
                          <a:latin typeface="華康POP1體W7(P)" pitchFamily="82" charset="-120"/>
                          <a:ea typeface="華康POP1體W7(P)" pitchFamily="82" charset="-120"/>
                        </a:rPr>
                        <a:t>多元探索</a:t>
                      </a:r>
                      <a:r>
                        <a:rPr kumimoji="1" lang="zh-TW" altLang="en-US" sz="2400" u="none" strike="noStrike" cap="none" normalizeH="0" baseline="0" dirty="0" smtClean="0">
                          <a:ln>
                            <a:noFill/>
                          </a:ln>
                          <a:effectLst/>
                        </a:rPr>
                        <a:t>，準備所需的「學業表現」、「社團參與」、「競賽成果」、「學生幹部」等</a:t>
                      </a:r>
                      <a:r>
                        <a:rPr kumimoji="1" lang="zh-TW" altLang="en-US" sz="2400" u="none" strike="noStrike" cap="none" normalizeH="0" baseline="0" dirty="0" smtClean="0">
                          <a:ln>
                            <a:noFill/>
                          </a:ln>
                          <a:solidFill>
                            <a:srgbClr val="0070C0"/>
                          </a:solidFill>
                          <a:effectLst/>
                          <a:latin typeface="華康POP1體W7(P)" pitchFamily="82" charset="-120"/>
                          <a:ea typeface="華康POP1體W7(P)" pitchFamily="82" charset="-120"/>
                        </a:rPr>
                        <a:t>資料紀錄</a:t>
                      </a:r>
                      <a:r>
                        <a:rPr kumimoji="1" lang="zh-TW" altLang="en-US" sz="2400" u="none" strike="noStrike" cap="none" normalizeH="0" baseline="0" dirty="0" smtClean="0">
                          <a:ln>
                            <a:noFill/>
                          </a:ln>
                          <a:effectLst/>
                        </a:rPr>
                        <a:t>。</a:t>
                      </a:r>
                      <a:endParaRPr kumimoji="1" lang="zh-TW" altLang="en-US" sz="2400" b="1" i="0" u="none" strike="noStrike" cap="none" normalizeH="0" baseline="0" dirty="0" smtClean="0">
                        <a:ln>
                          <a:noFill/>
                        </a:ln>
                        <a:solidFill>
                          <a:schemeClr val="tx1"/>
                        </a:solidFill>
                        <a:effectLst/>
                        <a:latin typeface="Arial" charset="0"/>
                        <a:ea typeface="標楷體" pitchFamily="65" charset="-120"/>
                        <a:cs typeface="Times New Roman" pitchFamily="18" charset="0"/>
                      </a:endParaRPr>
                    </a:p>
                  </a:txBody>
                  <a:tcPr horzOverflow="overflow">
                    <a:solidFill>
                      <a:srgbClr val="FFFFCC"/>
                    </a:solidFill>
                  </a:tcPr>
                </a:tc>
              </a:tr>
              <a:tr h="1455815">
                <a:tc vMerge="1">
                  <a:txBody>
                    <a:bodyPr/>
                    <a:lstStyle/>
                    <a:p>
                      <a:endParaRPr lang="zh-TW" altLang="en-US"/>
                    </a:p>
                  </a:txBody>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zh-TW" altLang="en-US" sz="2000" u="none" strike="noStrike" cap="none" normalizeH="0" baseline="0" dirty="0" smtClean="0">
                          <a:ln>
                            <a:noFill/>
                          </a:ln>
                          <a:effectLst/>
                        </a:rPr>
                        <a:t>為參加</a:t>
                      </a:r>
                    </a:p>
                    <a:p>
                      <a:pPr marL="342900" marR="0" lvl="0" indent="-342900" algn="l" defTabSz="914400" rtl="0" eaLnBrk="0" fontAlgn="base" latinLnBrk="0" hangingPunct="0">
                        <a:lnSpc>
                          <a:spcPct val="100000"/>
                        </a:lnSpc>
                        <a:spcBef>
                          <a:spcPct val="0"/>
                        </a:spcBef>
                        <a:spcAft>
                          <a:spcPct val="0"/>
                        </a:spcAft>
                        <a:buClrTx/>
                        <a:buSzTx/>
                        <a:buFontTx/>
                        <a:buNone/>
                        <a:tabLst/>
                      </a:pPr>
                      <a:r>
                        <a:rPr kumimoji="1" lang="zh-TW" altLang="en-US" sz="2000" u="none" strike="noStrike" cap="none" normalizeH="0" baseline="0" dirty="0" smtClean="0">
                          <a:ln>
                            <a:noFill/>
                          </a:ln>
                          <a:effectLst/>
                        </a:rPr>
                        <a:t>「</a:t>
                      </a:r>
                      <a:r>
                        <a:rPr kumimoji="1" lang="zh-TW" altLang="en-US" sz="2800" b="0" u="none" strike="noStrike" kern="1200" cap="none" normalizeH="0" baseline="0" dirty="0" smtClean="0">
                          <a:ln>
                            <a:noFill/>
                          </a:ln>
                          <a:solidFill>
                            <a:srgbClr val="FF0000"/>
                          </a:solidFill>
                          <a:effectLst/>
                          <a:latin typeface="華康POP1體W7(P)" pitchFamily="82" charset="-120"/>
                          <a:ea typeface="華康POP1體W7(P)" pitchFamily="82" charset="-120"/>
                          <a:cs typeface="+mn-cs"/>
                        </a:rPr>
                        <a:t>考試入學</a:t>
                      </a:r>
                      <a:r>
                        <a:rPr kumimoji="1" lang="zh-TW" altLang="en-US" sz="2000" u="none" strike="noStrike" cap="none" normalizeH="0" baseline="0" dirty="0" smtClean="0">
                          <a:ln>
                            <a:noFill/>
                          </a:ln>
                          <a:effectLst/>
                        </a:rPr>
                        <a:t>」</a:t>
                      </a:r>
                    </a:p>
                    <a:p>
                      <a:pPr marL="342900" marR="0" lvl="0" indent="-342900" algn="l" defTabSz="914400" rtl="0" eaLnBrk="0" fontAlgn="base" latinLnBrk="0" hangingPunct="0">
                        <a:lnSpc>
                          <a:spcPct val="100000"/>
                        </a:lnSpc>
                        <a:spcBef>
                          <a:spcPct val="0"/>
                        </a:spcBef>
                        <a:spcAft>
                          <a:spcPct val="0"/>
                        </a:spcAft>
                        <a:buClrTx/>
                        <a:buSzTx/>
                        <a:buFontTx/>
                        <a:buNone/>
                        <a:tabLst/>
                      </a:pPr>
                      <a:r>
                        <a:rPr kumimoji="1" lang="zh-TW" altLang="en-US" sz="2000" u="none" strike="noStrike" cap="none" normalizeH="0" baseline="0" dirty="0" smtClean="0">
                          <a:ln>
                            <a:noFill/>
                          </a:ln>
                          <a:effectLst/>
                        </a:rPr>
                        <a:t>　　　　做準備</a:t>
                      </a:r>
                      <a:endParaRPr kumimoji="1" lang="zh-TW" altLang="en-US" sz="2000" b="0" i="0" u="none" strike="noStrike" cap="none" normalizeH="0" baseline="0" dirty="0" smtClean="0">
                        <a:ln>
                          <a:noFill/>
                        </a:ln>
                        <a:solidFill>
                          <a:schemeClr val="tx1"/>
                        </a:solidFill>
                        <a:effectLst/>
                        <a:latin typeface="Arial" charset="0"/>
                        <a:ea typeface="標楷體" pitchFamily="65" charset="-120"/>
                        <a:cs typeface="Times New Roman" pitchFamily="18" charset="0"/>
                      </a:endParaRPr>
                    </a:p>
                  </a:txBody>
                  <a:tcPr horzOverflow="overflow">
                    <a:solidFill>
                      <a:srgbClr val="FFFFCC"/>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AutoNum type="arabicPeriod"/>
                        <a:tabLst>
                          <a:tab pos="228600" algn="l"/>
                        </a:tabLst>
                      </a:pPr>
                      <a:r>
                        <a:rPr kumimoji="1" lang="zh-TW" altLang="en-US" sz="2400" u="none" strike="noStrike" cap="none" normalizeH="0" baseline="0" dirty="0" smtClean="0">
                          <a:ln>
                            <a:noFill/>
                          </a:ln>
                          <a:effectLst/>
                        </a:rPr>
                        <a:t>了解大學校系「學科能力測驗」之檢定標準及「指定科目考試」之採計、加權、參酌方式。</a:t>
                      </a:r>
                    </a:p>
                    <a:p>
                      <a:pPr marL="342900" marR="0" lvl="0" indent="-342900" algn="l" defTabSz="914400" rtl="0" eaLnBrk="0" fontAlgn="base" latinLnBrk="0" hangingPunct="0">
                        <a:lnSpc>
                          <a:spcPct val="100000"/>
                        </a:lnSpc>
                        <a:spcBef>
                          <a:spcPct val="0"/>
                        </a:spcBef>
                        <a:spcAft>
                          <a:spcPct val="0"/>
                        </a:spcAft>
                        <a:buClrTx/>
                        <a:buSzTx/>
                        <a:buFontTx/>
                        <a:buAutoNum type="arabicPeriod"/>
                        <a:tabLst>
                          <a:tab pos="228600" algn="l"/>
                        </a:tabLst>
                      </a:pPr>
                      <a:r>
                        <a:rPr kumimoji="1" lang="zh-TW" altLang="en-US" sz="2400" u="none" strike="noStrike" cap="none" normalizeH="0" baseline="0" dirty="0" smtClean="0">
                          <a:ln>
                            <a:noFill/>
                          </a:ln>
                          <a:solidFill>
                            <a:srgbClr val="0070C0"/>
                          </a:solidFill>
                          <a:effectLst/>
                          <a:latin typeface="華康POP1體W7(P)" pitchFamily="82" charset="-120"/>
                          <a:ea typeface="華康POP1體W7(P)" pitchFamily="82" charset="-120"/>
                        </a:rPr>
                        <a:t>找出最適合自己能力與興趣的幾類學群之重點考科，好好學習。</a:t>
                      </a:r>
                      <a:endParaRPr kumimoji="1" lang="zh-TW" altLang="en-US" sz="2400" b="1" i="0" u="none" strike="noStrike" cap="none" normalizeH="0" baseline="0" dirty="0" smtClean="0">
                        <a:ln>
                          <a:noFill/>
                        </a:ln>
                        <a:solidFill>
                          <a:srgbClr val="0070C0"/>
                        </a:solidFill>
                        <a:effectLst/>
                        <a:latin typeface="華康POP1體W7(P)" pitchFamily="82" charset="-120"/>
                        <a:ea typeface="華康POP1體W7(P)" pitchFamily="82" charset="-120"/>
                        <a:cs typeface="Times New Roman" pitchFamily="18" charset="0"/>
                      </a:endParaRPr>
                    </a:p>
                  </a:txBody>
                  <a:tcPr horzOverflow="overflow">
                    <a:solidFill>
                      <a:srgbClr val="FFFFCC"/>
                    </a:solidFill>
                  </a:tcPr>
                </a:tc>
              </a:tr>
            </a:tbl>
          </a:graphicData>
        </a:graphic>
      </p:graphicFrame>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ctrTitle"/>
          </p:nvPr>
        </p:nvSpPr>
        <p:spPr>
          <a:xfrm>
            <a:off x="827584" y="548680"/>
            <a:ext cx="8064896" cy="1944216"/>
          </a:xfrm>
        </p:spPr>
        <p:txBody>
          <a:bodyPr>
            <a:noAutofit/>
          </a:bodyPr>
          <a:lstStyle/>
          <a:p>
            <a:r>
              <a:rPr lang="zh-TW" altLang="en-US" sz="5400" dirty="0">
                <a:solidFill>
                  <a:srgbClr val="FFFF00"/>
                </a:solidFill>
                <a:latin typeface="華康POP1體W7(P)" pitchFamily="82" charset="-120"/>
                <a:ea typeface="華康POP1體W7(P)" pitchFamily="82" charset="-120"/>
              </a:rPr>
              <a:t>二</a:t>
            </a:r>
            <a:r>
              <a:rPr lang="zh-TW" altLang="en-US" sz="5400" dirty="0" smtClean="0">
                <a:solidFill>
                  <a:srgbClr val="FFFF00"/>
                </a:solidFill>
                <a:latin typeface="華康POP1體W7(P)" pitchFamily="82" charset="-120"/>
                <a:ea typeface="華康POP1體W7(P)" pitchFamily="82" charset="-120"/>
              </a:rPr>
              <a:t>、一中輔導室</a:t>
            </a:r>
            <a:r>
              <a:rPr lang="en-US" altLang="zh-TW" sz="5400" dirty="0" smtClean="0">
                <a:solidFill>
                  <a:srgbClr val="FFFF00"/>
                </a:solidFill>
                <a:latin typeface="華康POP1體W7(P)" pitchFamily="82" charset="-120"/>
                <a:ea typeface="華康POP1體W7(P)" pitchFamily="82" charset="-120"/>
              </a:rPr>
              <a:t/>
            </a:r>
            <a:br>
              <a:rPr lang="en-US" altLang="zh-TW" sz="5400" dirty="0" smtClean="0">
                <a:solidFill>
                  <a:srgbClr val="FFFF00"/>
                </a:solidFill>
                <a:latin typeface="華康POP1體W7(P)" pitchFamily="82" charset="-120"/>
                <a:ea typeface="華康POP1體W7(P)" pitchFamily="82" charset="-120"/>
              </a:rPr>
            </a:br>
            <a:r>
              <a:rPr lang="zh-TW" altLang="en-US" sz="5400" dirty="0" smtClean="0">
                <a:solidFill>
                  <a:srgbClr val="FFFF00"/>
                </a:solidFill>
                <a:latin typeface="華康POP1體W7(P)" pitchFamily="82" charset="-120"/>
                <a:ea typeface="華康POP1體W7(P)" pitchFamily="82" charset="-120"/>
              </a:rPr>
              <a:t>將提供的生涯輔導</a:t>
            </a:r>
            <a:endParaRPr lang="zh-TW" altLang="en-US" sz="5400" dirty="0">
              <a:solidFill>
                <a:srgbClr val="FFFF00"/>
              </a:solidFill>
              <a:latin typeface="華康POP1體W7(P)" pitchFamily="82" charset="-120"/>
              <a:ea typeface="華康POP1體W7(P)" pitchFamily="82" charset="-120"/>
            </a:endParaRPr>
          </a:p>
        </p:txBody>
      </p:sp>
      <p:pic>
        <p:nvPicPr>
          <p:cNvPr id="5122" name="Picture 2"/>
          <p:cNvPicPr>
            <a:picLocks noChangeAspect="1" noChangeArrowheads="1"/>
          </p:cNvPicPr>
          <p:nvPr/>
        </p:nvPicPr>
        <p:blipFill>
          <a:blip r:embed="rId2" cstate="print"/>
          <a:srcRect t="39984" r="41617" b="17688"/>
          <a:stretch>
            <a:fillRect/>
          </a:stretch>
        </p:blipFill>
        <p:spPr bwMode="auto">
          <a:xfrm>
            <a:off x="98896" y="2996952"/>
            <a:ext cx="9009608" cy="367240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162272"/>
            <a:ext cx="8229600" cy="1143000"/>
          </a:xfrm>
        </p:spPr>
        <p:txBody>
          <a:bodyPr>
            <a:normAutofit/>
          </a:bodyPr>
          <a:lstStyle/>
          <a:p>
            <a:r>
              <a:rPr lang="en-US" altLang="zh-TW" dirty="0" smtClean="0">
                <a:solidFill>
                  <a:srgbClr val="FFFF00"/>
                </a:solidFill>
                <a:latin typeface="華康POP1體W7(P)" pitchFamily="82" charset="-120"/>
                <a:ea typeface="華康POP1體W7(P)" pitchFamily="82" charset="-120"/>
              </a:rPr>
              <a:t>105</a:t>
            </a:r>
            <a:r>
              <a:rPr lang="zh-TW" altLang="en-US" dirty="0" smtClean="0">
                <a:solidFill>
                  <a:srgbClr val="FFFF00"/>
                </a:solidFill>
                <a:latin typeface="華康POP1體W7(P)" pitchFamily="82" charset="-120"/>
                <a:ea typeface="華康POP1體W7(P)" pitchFamily="82" charset="-120"/>
              </a:rPr>
              <a:t>年時程表</a:t>
            </a:r>
          </a:p>
        </p:txBody>
      </p:sp>
      <p:graphicFrame>
        <p:nvGraphicFramePr>
          <p:cNvPr id="5" name="內容版面配置區 3"/>
          <p:cNvGraphicFramePr>
            <a:graphicFrameLocks/>
          </p:cNvGraphicFramePr>
          <p:nvPr/>
        </p:nvGraphicFramePr>
        <p:xfrm>
          <a:off x="395536" y="692696"/>
          <a:ext cx="8241233" cy="6187440"/>
        </p:xfrm>
        <a:graphic>
          <a:graphicData uri="http://schemas.openxmlformats.org/drawingml/2006/table">
            <a:tbl>
              <a:tblPr firstRow="1" bandRow="1">
                <a:tableStyleId>{93296810-A885-4BE3-A3E7-6D5BEEA58F35}</a:tableStyleId>
              </a:tblPr>
              <a:tblGrid>
                <a:gridCol w="1028700"/>
                <a:gridCol w="1028700"/>
                <a:gridCol w="1028700"/>
                <a:gridCol w="1028700"/>
                <a:gridCol w="116840"/>
                <a:gridCol w="923493"/>
                <a:gridCol w="173459"/>
                <a:gridCol w="1080120"/>
                <a:gridCol w="1008112"/>
                <a:gridCol w="824409"/>
              </a:tblGrid>
              <a:tr h="370840">
                <a:tc>
                  <a:txBody>
                    <a:bodyPr/>
                    <a:lstStyle/>
                    <a:p>
                      <a:pPr algn="ctr"/>
                      <a:r>
                        <a:rPr lang="zh-TW" altLang="en-US" sz="2400" dirty="0" smtClean="0"/>
                        <a:t>星期</a:t>
                      </a:r>
                      <a:endParaRPr lang="zh-TW" alt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400" dirty="0" smtClean="0"/>
                        <a:t>一</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TW" altLang="en-US" sz="2400" dirty="0" smtClean="0"/>
                        <a:t>二</a:t>
                      </a:r>
                      <a:endParaRPr lang="zh-TW" alt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TW" altLang="en-US" sz="2400" dirty="0" smtClean="0"/>
                        <a:t>三</a:t>
                      </a:r>
                      <a:endParaRPr lang="zh-TW" alt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r>
                        <a:rPr lang="zh-TW" altLang="en-US" sz="2400" dirty="0" smtClean="0"/>
                        <a:t>四</a:t>
                      </a:r>
                      <a:endParaRPr lang="zh-TW" alt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zh-TW" altLang="en-US"/>
                    </a:p>
                  </a:txBody>
                  <a:tcPr/>
                </a:tc>
                <a:tc gridSpan="2">
                  <a:txBody>
                    <a:bodyPr/>
                    <a:lstStyle/>
                    <a:p>
                      <a:pPr algn="ctr"/>
                      <a:r>
                        <a:rPr lang="zh-TW" altLang="en-US" sz="2400" dirty="0" smtClean="0"/>
                        <a:t>五</a:t>
                      </a:r>
                      <a:endParaRPr lang="zh-TW" alt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zh-TW" altLang="en-US"/>
                    </a:p>
                  </a:txBody>
                  <a:tcPr/>
                </a:tc>
                <a:tc>
                  <a:txBody>
                    <a:bodyPr/>
                    <a:lstStyle/>
                    <a:p>
                      <a:pPr algn="ctr"/>
                      <a:r>
                        <a:rPr lang="zh-TW" altLang="en-US" sz="2400" dirty="0" smtClean="0"/>
                        <a:t>六</a:t>
                      </a:r>
                      <a:endParaRPr lang="zh-TW" alt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TW" altLang="en-US" sz="2400" dirty="0" smtClean="0"/>
                        <a:t>日</a:t>
                      </a:r>
                      <a:endParaRPr lang="zh-TW" alt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zh-TW" altLang="en-US" sz="2400" dirty="0" smtClean="0"/>
                        <a:t>日期</a:t>
                      </a:r>
                      <a:endParaRPr lang="en-US" altLang="zh-TW" sz="2400" dirty="0" smtClean="0"/>
                    </a:p>
                    <a:p>
                      <a:pPr algn="ctr"/>
                      <a:r>
                        <a:rPr lang="zh-TW" altLang="en-US" sz="2400" dirty="0" smtClean="0"/>
                        <a:t>訊息</a:t>
                      </a:r>
                      <a:endParaRPr lang="zh-TW" alt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zh-TW" altLang="en-US" sz="3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4">
                  <a:txBody>
                    <a:bodyPr/>
                    <a:lstStyle/>
                    <a:p>
                      <a:pPr algn="ctr"/>
                      <a:r>
                        <a:rPr lang="en-US" altLang="zh-TW" sz="3200" dirty="0" smtClean="0"/>
                        <a:t>3/1   3/2   3/3</a:t>
                      </a:r>
                    </a:p>
                    <a:p>
                      <a:pPr marL="0" algn="ctr" defTabSz="914400" rtl="0" eaLnBrk="1" latinLnBrk="0" hangingPunct="1"/>
                      <a:r>
                        <a:rPr lang="zh-TW" altLang="en-US" sz="3200" kern="1200" dirty="0" smtClean="0">
                          <a:solidFill>
                            <a:schemeClr val="dk1"/>
                          </a:solidFill>
                          <a:latin typeface="華康中特圓體" pitchFamily="49" charset="-120"/>
                          <a:ea typeface="華康中特圓體" pitchFamily="49" charset="-120"/>
                          <a:cs typeface="+mn-cs"/>
                        </a:rPr>
                        <a:t>繁星報名</a:t>
                      </a:r>
                      <a:endParaRPr lang="zh-TW" altLang="en-US" sz="3200" kern="1200" dirty="0">
                        <a:solidFill>
                          <a:schemeClr val="dk1"/>
                        </a:solidFill>
                        <a:latin typeface="華康中特圓體" pitchFamily="49" charset="-120"/>
                        <a:ea typeface="華康中特圓體" pitchFamily="49" charset="-120"/>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zh-TW" altLang="en-US" sz="3200" dirty="0"/>
                    </a:p>
                  </a:txBody>
                  <a:tcPr anchor="ctr"/>
                </a:tc>
                <a:tc hMerge="1">
                  <a:txBody>
                    <a:bodyPr/>
                    <a:lstStyle/>
                    <a:p>
                      <a:pPr algn="ctr"/>
                      <a:endParaRPr lang="zh-TW" altLang="en-US" sz="3200" dirty="0"/>
                    </a:p>
                  </a:txBody>
                  <a:tcPr anchor="ctr"/>
                </a:tc>
                <a:tc hMerge="1">
                  <a:txBody>
                    <a:bodyPr/>
                    <a:lstStyle/>
                    <a:p>
                      <a:endParaRPr lang="zh-TW" altLang="en-US"/>
                    </a:p>
                  </a:txBody>
                  <a:tcPr/>
                </a:tc>
                <a:tc gridSpan="2">
                  <a:txBody>
                    <a:bodyPr/>
                    <a:lstStyle/>
                    <a:p>
                      <a:pPr algn="ctr"/>
                      <a:endParaRPr lang="zh-TW" altLang="en-US" sz="3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zh-TW" altLang="en-US"/>
                    </a:p>
                  </a:txBody>
                  <a:tcPr/>
                </a:tc>
                <a:tc>
                  <a:txBody>
                    <a:bodyPr/>
                    <a:lstStyle/>
                    <a:p>
                      <a:pPr algn="ctr"/>
                      <a:endParaRPr lang="zh-TW" alt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zh-TW" alt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zh-TW" altLang="en-US" sz="2400" dirty="0" smtClean="0"/>
                        <a:t>日期</a:t>
                      </a:r>
                      <a:endParaRPr lang="en-US" altLang="zh-TW" sz="2400" dirty="0" smtClean="0"/>
                    </a:p>
                    <a:p>
                      <a:pPr algn="ctr"/>
                      <a:r>
                        <a:rPr lang="zh-TW" altLang="en-US" sz="2400" dirty="0" smtClean="0"/>
                        <a:t>訊息</a:t>
                      </a:r>
                    </a:p>
                    <a:p>
                      <a:pPr algn="ctr"/>
                      <a:endParaRPr lang="zh-TW" alt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zh-TW" altLang="en-US" sz="3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ltLang="zh-TW" sz="3200" dirty="0" smtClean="0"/>
                        <a:t>3/8</a:t>
                      </a:r>
                    </a:p>
                    <a:p>
                      <a:pPr algn="ctr"/>
                      <a:r>
                        <a:rPr lang="zh-TW" altLang="en-US" sz="3200" dirty="0" smtClean="0">
                          <a:latin typeface="華康中特圓體" pitchFamily="49" charset="-120"/>
                          <a:ea typeface="華康中特圓體" pitchFamily="49" charset="-120"/>
                        </a:rPr>
                        <a:t>繁星公告</a:t>
                      </a:r>
                      <a:endParaRPr lang="zh-TW" altLang="en-US" sz="3200" dirty="0">
                        <a:latin typeface="華康中特圓體" pitchFamily="49" charset="-120"/>
                        <a:ea typeface="華康中特圓體" pitchFamily="49"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pPr algn="ctr"/>
                      <a:r>
                        <a:rPr lang="en-US" altLang="zh-TW" sz="3200" dirty="0" smtClean="0"/>
                        <a:t>3/9  3/10  3/11</a:t>
                      </a:r>
                    </a:p>
                    <a:p>
                      <a:pPr algn="ctr"/>
                      <a:endParaRPr lang="en-US" altLang="zh-TW" sz="1600" dirty="0" smtClean="0"/>
                    </a:p>
                    <a:p>
                      <a:pPr marL="0" algn="ctr" defTabSz="914400" rtl="0" eaLnBrk="1" latinLnBrk="0" hangingPunct="1"/>
                      <a:r>
                        <a:rPr lang="zh-TW" altLang="en-US" sz="3200" kern="1200" dirty="0" smtClean="0">
                          <a:solidFill>
                            <a:schemeClr val="dk1"/>
                          </a:solidFill>
                          <a:latin typeface="華康中特圓體" pitchFamily="49" charset="-120"/>
                          <a:ea typeface="華康中特圓體" pitchFamily="49" charset="-120"/>
                          <a:cs typeface="+mn-cs"/>
                        </a:rPr>
                        <a:t>申請報名</a:t>
                      </a:r>
                      <a:endParaRPr lang="en-US" altLang="zh-TW" sz="3200" kern="1200" dirty="0" smtClean="0">
                        <a:solidFill>
                          <a:schemeClr val="dk1"/>
                        </a:solidFill>
                        <a:latin typeface="華康中特圓體" pitchFamily="49" charset="-120"/>
                        <a:ea typeface="華康中特圓體" pitchFamily="49" charset="-120"/>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zh-TW" altLang="en-US" sz="3200" dirty="0"/>
                    </a:p>
                  </a:txBody>
                  <a:tcPr anchor="ctr"/>
                </a:tc>
                <a:tc hMerge="1">
                  <a:txBody>
                    <a:bodyPr/>
                    <a:lstStyle/>
                    <a:p>
                      <a:endParaRPr lang="zh-TW" altLang="en-US"/>
                    </a:p>
                  </a:txBody>
                  <a:tcPr/>
                </a:tc>
                <a:tc hMerge="1">
                  <a:txBody>
                    <a:bodyPr/>
                    <a:lstStyle/>
                    <a:p>
                      <a:pPr algn="ctr"/>
                      <a:endParaRPr lang="zh-TW" altLang="en-US" sz="3200" dirty="0"/>
                    </a:p>
                  </a:txBody>
                  <a:tcPr anchor="ctr"/>
                </a:tc>
                <a:tc hMerge="1">
                  <a:txBody>
                    <a:bodyPr/>
                    <a:lstStyle/>
                    <a:p>
                      <a:endParaRPr lang="zh-TW" altLang="en-US"/>
                    </a:p>
                  </a:txBody>
                  <a:tcPr/>
                </a:tc>
                <a:tc>
                  <a:txBody>
                    <a:bodyPr/>
                    <a:lstStyle/>
                    <a:p>
                      <a:pPr algn="ctr"/>
                      <a:endParaRPr lang="zh-TW" alt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zh-TW" alt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zh-TW" altLang="en-US" sz="2400" dirty="0" smtClean="0"/>
                        <a:t>日期</a:t>
                      </a:r>
                      <a:endParaRPr lang="en-US" altLang="zh-TW" sz="2400" dirty="0" smtClean="0"/>
                    </a:p>
                    <a:p>
                      <a:pPr algn="ctr"/>
                      <a:r>
                        <a:rPr lang="zh-TW" altLang="en-US" sz="2400" dirty="0" smtClean="0"/>
                        <a:t>訊息</a:t>
                      </a:r>
                      <a:endParaRPr lang="zh-TW" alt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zh-TW" altLang="en-US" sz="3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zh-TW" altLang="en-US" sz="3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endParaRPr lang="zh-TW" altLang="en-US" sz="3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zh-TW" altLang="en-US"/>
                    </a:p>
                  </a:txBody>
                  <a:tcPr/>
                </a:tc>
                <a:tc gridSpan="2">
                  <a:txBody>
                    <a:bodyPr/>
                    <a:lstStyle/>
                    <a:p>
                      <a:pPr algn="ctr"/>
                      <a:r>
                        <a:rPr lang="en-US" altLang="zh-TW" sz="3200" dirty="0" smtClean="0"/>
                        <a:t>3/17</a:t>
                      </a:r>
                    </a:p>
                    <a:p>
                      <a:pPr marL="0" algn="ctr" defTabSz="914400" rtl="0" eaLnBrk="1" latinLnBrk="0" hangingPunct="1"/>
                      <a:r>
                        <a:rPr lang="zh-TW" altLang="en-US" sz="3200" kern="1200" dirty="0" smtClean="0">
                          <a:solidFill>
                            <a:schemeClr val="dk1"/>
                          </a:solidFill>
                          <a:latin typeface="華康中特圓體" pitchFamily="49" charset="-120"/>
                          <a:ea typeface="華康中特圓體" pitchFamily="49" charset="-120"/>
                          <a:cs typeface="+mn-cs"/>
                        </a:rPr>
                        <a:t>申請公告</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zh-TW" altLang="en-US" sz="3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TW"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zh-TW" alt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zh-TW" alt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zh-TW" altLang="en-US" sz="2400" dirty="0" smtClean="0"/>
                        <a:t>日期</a:t>
                      </a:r>
                      <a:endParaRPr lang="en-US" altLang="zh-TW" sz="2400" dirty="0" smtClean="0"/>
                    </a:p>
                    <a:p>
                      <a:pPr algn="ctr"/>
                      <a:r>
                        <a:rPr lang="zh-TW" altLang="en-US" sz="2400" dirty="0" smtClean="0"/>
                        <a:t>訊息</a:t>
                      </a:r>
                      <a:endParaRPr lang="zh-TW" alt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zh-TW" altLang="en-US" sz="3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zh-TW" altLang="en-US" sz="3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endParaRPr lang="zh-TW" altLang="en-US" sz="3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zh-TW" altLang="en-US"/>
                    </a:p>
                  </a:txBody>
                  <a:tcPr/>
                </a:tc>
                <a:tc gridSpan="2">
                  <a:txBody>
                    <a:bodyPr/>
                    <a:lstStyle/>
                    <a:p>
                      <a:pPr algn="ctr"/>
                      <a:endParaRPr lang="zh-TW" altLang="en-US" sz="3200" dirty="0" smtClean="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zh-TW" altLang="en-US"/>
                    </a:p>
                  </a:txBody>
                  <a:tcPr/>
                </a:tc>
                <a:tc>
                  <a:txBody>
                    <a:bodyPr/>
                    <a:lstStyle/>
                    <a:p>
                      <a:pPr marL="0" algn="ctr" defTabSz="914400" rtl="0" eaLnBrk="1" latinLnBrk="0" hangingPunct="1"/>
                      <a:r>
                        <a:rPr lang="en-US" altLang="zh-TW" sz="3200" kern="1200" dirty="0" smtClean="0">
                          <a:solidFill>
                            <a:schemeClr val="dk1"/>
                          </a:solidFill>
                          <a:latin typeface="+mn-lt"/>
                          <a:ea typeface="+mn-ea"/>
                          <a:cs typeface="+mn-cs"/>
                        </a:rPr>
                        <a:t>3/25</a:t>
                      </a:r>
                    </a:p>
                    <a:p>
                      <a:pPr marL="0" algn="ctr" defTabSz="914400" rtl="0" eaLnBrk="1" latinLnBrk="0" hangingPunct="1"/>
                      <a:r>
                        <a:rPr lang="zh-TW" altLang="en-US" sz="3200" kern="1200" dirty="0" smtClean="0">
                          <a:solidFill>
                            <a:schemeClr val="dk1"/>
                          </a:solidFill>
                          <a:latin typeface="華康中特圓體" pitchFamily="49" charset="-120"/>
                          <a:ea typeface="華康中特圓體" pitchFamily="49" charset="-120"/>
                          <a:cs typeface="+mn-cs"/>
                        </a:rPr>
                        <a:t>面試</a:t>
                      </a:r>
                      <a:endParaRPr lang="en-US" altLang="zh-TW" sz="3200" kern="1200" dirty="0" smtClean="0">
                        <a:solidFill>
                          <a:schemeClr val="dk1"/>
                        </a:solidFill>
                        <a:latin typeface="華康中特圓體" pitchFamily="49" charset="-120"/>
                        <a:ea typeface="華康中特圓體" pitchFamily="49" charset="-120"/>
                        <a:cs typeface="+mn-cs"/>
                      </a:endParaRPr>
                    </a:p>
                    <a:p>
                      <a:pPr marL="0" algn="ctr" defTabSz="914400" rtl="0" eaLnBrk="1" latinLnBrk="0" hangingPunct="1"/>
                      <a:r>
                        <a:rPr lang="zh-TW" altLang="en-US" sz="3200" kern="1200" dirty="0" smtClean="0">
                          <a:solidFill>
                            <a:schemeClr val="dk1"/>
                          </a:solidFill>
                          <a:latin typeface="華康中特圓體" pitchFamily="49" charset="-120"/>
                          <a:ea typeface="華康中特圓體" pitchFamily="49" charset="-120"/>
                          <a:cs typeface="+mn-cs"/>
                        </a:rPr>
                        <a:t>開始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zh-TW" alt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zh-TW" alt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7" name="文字方塊 6"/>
          <p:cNvSpPr txBox="1"/>
          <p:nvPr/>
        </p:nvSpPr>
        <p:spPr>
          <a:xfrm>
            <a:off x="6012160" y="4149080"/>
            <a:ext cx="2376264" cy="954107"/>
          </a:xfrm>
          <a:prstGeom prst="rect">
            <a:avLst/>
          </a:prstGeom>
          <a:solidFill>
            <a:srgbClr val="0070C0"/>
          </a:solidFill>
          <a:ln>
            <a:solidFill>
              <a:schemeClr val="bg1"/>
            </a:solidFill>
          </a:ln>
        </p:spPr>
        <p:txBody>
          <a:bodyPr wrap="square" rtlCol="0">
            <a:spAutoFit/>
          </a:bodyPr>
          <a:lstStyle/>
          <a:p>
            <a:r>
              <a:rPr lang="zh-TW" altLang="en-US" sz="2800" dirty="0" smtClean="0">
                <a:solidFill>
                  <a:schemeClr val="bg1"/>
                </a:solidFill>
                <a:latin typeface="華康中特圓體" pitchFamily="49" charset="-120"/>
                <a:ea typeface="華康中特圓體" pitchFamily="49" charset="-120"/>
              </a:rPr>
              <a:t>預計備審資料繳交截止</a:t>
            </a:r>
            <a:endParaRPr lang="zh-TW" altLang="en-US" sz="2800" dirty="0">
              <a:solidFill>
                <a:schemeClr val="bg1"/>
              </a:solidFill>
              <a:latin typeface="華康中特圓體" pitchFamily="49" charset="-120"/>
              <a:ea typeface="華康中特圓體" pitchFamily="49" charset="-120"/>
            </a:endParaRPr>
          </a:p>
        </p:txBody>
      </p:sp>
      <p:sp>
        <p:nvSpPr>
          <p:cNvPr id="8" name="文字方塊 7"/>
          <p:cNvSpPr txBox="1"/>
          <p:nvPr/>
        </p:nvSpPr>
        <p:spPr>
          <a:xfrm>
            <a:off x="1475656" y="5661248"/>
            <a:ext cx="2088232" cy="954107"/>
          </a:xfrm>
          <a:prstGeom prst="rect">
            <a:avLst/>
          </a:prstGeom>
          <a:solidFill>
            <a:srgbClr val="0070C0"/>
          </a:solidFill>
          <a:ln>
            <a:solidFill>
              <a:schemeClr val="bg1"/>
            </a:solidFill>
          </a:ln>
        </p:spPr>
        <p:txBody>
          <a:bodyPr wrap="square" rtlCol="0">
            <a:spAutoFit/>
          </a:bodyPr>
          <a:lstStyle/>
          <a:p>
            <a:r>
              <a:rPr lang="zh-TW" altLang="en-US" sz="2800" dirty="0" smtClean="0">
                <a:solidFill>
                  <a:schemeClr val="bg1"/>
                </a:solidFill>
                <a:latin typeface="華康中特圓體" pitchFamily="49" charset="-120"/>
                <a:ea typeface="華康中特圓體" pitchFamily="49" charset="-120"/>
              </a:rPr>
              <a:t>預計備審資料繳交截止</a:t>
            </a:r>
            <a:endParaRPr lang="zh-TW" altLang="en-US" sz="2800" dirty="0">
              <a:solidFill>
                <a:schemeClr val="bg1"/>
              </a:solidFill>
              <a:latin typeface="華康中特圓體" pitchFamily="49" charset="-120"/>
              <a:ea typeface="華康中特圓體" pitchFamily="49" charset="-120"/>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en-US" dirty="0" smtClean="0">
                <a:solidFill>
                  <a:srgbClr val="FFFF00"/>
                </a:solidFill>
                <a:latin typeface="華康POP1體W7(P)" pitchFamily="82" charset="-120"/>
                <a:ea typeface="華康POP1體W7(P)" pitchFamily="82" charset="-120"/>
              </a:rPr>
              <a:t>輔導室－生涯輔導系列活動</a:t>
            </a:r>
          </a:p>
        </p:txBody>
      </p:sp>
      <p:sp>
        <p:nvSpPr>
          <p:cNvPr id="3" name="內容版面配置區 2"/>
          <p:cNvSpPr>
            <a:spLocks noGrp="1"/>
          </p:cNvSpPr>
          <p:nvPr>
            <p:ph idx="1"/>
          </p:nvPr>
        </p:nvSpPr>
        <p:spPr>
          <a:xfrm>
            <a:off x="179512" y="1279301"/>
            <a:ext cx="8784976" cy="5390059"/>
          </a:xfrm>
        </p:spPr>
        <p:txBody>
          <a:bodyPr>
            <a:normAutofit fontScale="92500" lnSpcReduction="10000"/>
          </a:bodyPr>
          <a:lstStyle/>
          <a:p>
            <a:r>
              <a:rPr lang="zh-TW" altLang="en-US" dirty="0" smtClean="0">
                <a:solidFill>
                  <a:srgbClr val="FF0000"/>
                </a:solidFill>
                <a:latin typeface="華康中特圓體" pitchFamily="49" charset="-120"/>
                <a:ea typeface="華康中特圓體" pitchFamily="49" charset="-120"/>
              </a:rPr>
              <a:t>上學期</a:t>
            </a:r>
            <a:r>
              <a:rPr lang="en-US" altLang="zh-TW" dirty="0" smtClean="0">
                <a:solidFill>
                  <a:srgbClr val="FF0000"/>
                </a:solidFill>
                <a:latin typeface="華康中特圓體" pitchFamily="49" charset="-120"/>
                <a:ea typeface="華康中特圓體" pitchFamily="49" charset="-120"/>
              </a:rPr>
              <a:t>:</a:t>
            </a:r>
            <a:br>
              <a:rPr lang="en-US" altLang="zh-TW" dirty="0" smtClean="0">
                <a:solidFill>
                  <a:srgbClr val="FF0000"/>
                </a:solidFill>
                <a:latin typeface="華康中特圓體" pitchFamily="49" charset="-120"/>
                <a:ea typeface="華康中特圓體" pitchFamily="49" charset="-120"/>
              </a:rPr>
            </a:br>
            <a:r>
              <a:rPr lang="zh-TW" altLang="en-US" dirty="0" smtClean="0">
                <a:latin typeface="華康中特圓體" pitchFamily="49" charset="-120"/>
                <a:ea typeface="華康中特圓體" pitchFamily="49" charset="-120"/>
              </a:rPr>
              <a:t>校系宣導</a:t>
            </a:r>
            <a:r>
              <a:rPr lang="en-US" altLang="zh-TW" dirty="0" smtClean="0">
                <a:latin typeface="華康中特圓體" pitchFamily="49" charset="-120"/>
                <a:ea typeface="華康中特圓體" pitchFamily="49" charset="-120"/>
              </a:rPr>
              <a:t>(</a:t>
            </a:r>
            <a:r>
              <a:rPr lang="zh-TW" altLang="en-US" dirty="0" smtClean="0">
                <a:latin typeface="華康中特圓體" pitchFamily="49" charset="-120"/>
                <a:ea typeface="華康中特圓體" pitchFamily="49" charset="-120"/>
              </a:rPr>
              <a:t>國內外大學約</a:t>
            </a:r>
            <a:r>
              <a:rPr lang="en-US" altLang="zh-TW" dirty="0" smtClean="0">
                <a:latin typeface="華康中特圓體" pitchFamily="49" charset="-120"/>
                <a:ea typeface="華康中特圓體" pitchFamily="49" charset="-120"/>
              </a:rPr>
              <a:t>20</a:t>
            </a:r>
            <a:r>
              <a:rPr lang="zh-TW" altLang="en-US" dirty="0" smtClean="0">
                <a:latin typeface="華康中特圓體" pitchFamily="49" charset="-120"/>
                <a:ea typeface="華康中特圓體" pitchFamily="49" charset="-120"/>
              </a:rPr>
              <a:t>場</a:t>
            </a:r>
            <a:r>
              <a:rPr lang="en-US" altLang="zh-TW" dirty="0" smtClean="0">
                <a:latin typeface="華康中特圓體" pitchFamily="49" charset="-120"/>
                <a:ea typeface="華康中特圓體" pitchFamily="49" charset="-120"/>
              </a:rPr>
              <a:t>)</a:t>
            </a:r>
          </a:p>
          <a:p>
            <a:pPr>
              <a:buNone/>
            </a:pPr>
            <a:r>
              <a:rPr lang="zh-TW" altLang="en-US" dirty="0" smtClean="0">
                <a:latin typeface="華康中特圓體" pitchFamily="49" charset="-120"/>
                <a:ea typeface="華康中特圓體" pitchFamily="49" charset="-120"/>
              </a:rPr>
              <a:t>  高三學系探索量表施測，於</a:t>
            </a:r>
            <a:r>
              <a:rPr lang="en-US" altLang="zh-TW" dirty="0" smtClean="0">
                <a:latin typeface="華康中特圓體" pitchFamily="49" charset="-120"/>
                <a:ea typeface="華康中特圓體" pitchFamily="49" charset="-120"/>
              </a:rPr>
              <a:t>11/20</a:t>
            </a:r>
            <a:r>
              <a:rPr lang="zh-TW" altLang="en-US" dirty="0" smtClean="0">
                <a:latin typeface="華康中特圓體" pitchFamily="49" charset="-120"/>
                <a:ea typeface="華康中特圓體" pitchFamily="49" charset="-120"/>
              </a:rPr>
              <a:t>測驗解釋</a:t>
            </a:r>
            <a:endParaRPr lang="en-US" altLang="zh-TW" dirty="0" smtClean="0">
              <a:latin typeface="華康中特圓體" pitchFamily="49" charset="-120"/>
              <a:ea typeface="華康中特圓體" pitchFamily="49" charset="-120"/>
            </a:endParaRPr>
          </a:p>
          <a:p>
            <a:pPr>
              <a:buNone/>
            </a:pPr>
            <a:r>
              <a:rPr lang="zh-TW" altLang="en-US" dirty="0" smtClean="0">
                <a:latin typeface="華康中特圓體" pitchFamily="49" charset="-120"/>
                <a:ea typeface="華康中特圓體" pitchFamily="49" charset="-120"/>
              </a:rPr>
              <a:t>  高三入班輔導</a:t>
            </a:r>
            <a:endParaRPr lang="en-US" altLang="zh-TW" dirty="0" smtClean="0">
              <a:latin typeface="華康中特圓體" pitchFamily="49" charset="-120"/>
              <a:ea typeface="華康中特圓體" pitchFamily="49" charset="-120"/>
            </a:endParaRPr>
          </a:p>
          <a:p>
            <a:pPr>
              <a:buNone/>
            </a:pPr>
            <a:r>
              <a:rPr lang="zh-TW" altLang="en-US" dirty="0" smtClean="0">
                <a:latin typeface="華康中特圓體" pitchFamily="49" charset="-120"/>
                <a:ea typeface="華康中特圓體" pitchFamily="49" charset="-120"/>
              </a:rPr>
              <a:t>  個別諮商、生涯諮詢</a:t>
            </a:r>
            <a:endParaRPr lang="en-US" altLang="zh-TW" dirty="0" smtClean="0">
              <a:latin typeface="華康中特圓體" pitchFamily="49" charset="-120"/>
              <a:ea typeface="華康中特圓體" pitchFamily="49" charset="-120"/>
            </a:endParaRPr>
          </a:p>
          <a:p>
            <a:pPr>
              <a:buNone/>
            </a:pPr>
            <a:endParaRPr lang="en-US" altLang="zh-TW" dirty="0" smtClean="0">
              <a:latin typeface="華康中特圓體" pitchFamily="49" charset="-120"/>
              <a:ea typeface="華康中特圓體" pitchFamily="49" charset="-120"/>
            </a:endParaRPr>
          </a:p>
          <a:p>
            <a:r>
              <a:rPr lang="en-US" altLang="zh-TW" dirty="0" smtClean="0">
                <a:solidFill>
                  <a:srgbClr val="FF0000"/>
                </a:solidFill>
                <a:latin typeface="華康中特圓體" pitchFamily="49" charset="-120"/>
                <a:ea typeface="華康中特圓體" pitchFamily="49" charset="-120"/>
              </a:rPr>
              <a:t>2</a:t>
            </a:r>
            <a:r>
              <a:rPr lang="zh-TW" altLang="en-US" dirty="0" smtClean="0">
                <a:solidFill>
                  <a:srgbClr val="FF0000"/>
                </a:solidFill>
                <a:latin typeface="華康中特圓體" pitchFamily="49" charset="-120"/>
                <a:ea typeface="華康中特圓體" pitchFamily="49" charset="-120"/>
              </a:rPr>
              <a:t>月底：</a:t>
            </a:r>
            <a:endParaRPr lang="en-US" altLang="zh-TW" dirty="0" smtClean="0">
              <a:solidFill>
                <a:srgbClr val="FF0000"/>
              </a:solidFill>
              <a:latin typeface="華康中特圓體" pitchFamily="49" charset="-120"/>
              <a:ea typeface="華康中特圓體" pitchFamily="49" charset="-120"/>
            </a:endParaRPr>
          </a:p>
          <a:p>
            <a:pPr>
              <a:buNone/>
            </a:pPr>
            <a:r>
              <a:rPr lang="zh-TW" altLang="en-US" dirty="0" smtClean="0">
                <a:solidFill>
                  <a:srgbClr val="FF0000"/>
                </a:solidFill>
                <a:latin typeface="華康中特圓體" pitchFamily="49" charset="-120"/>
                <a:ea typeface="華康中特圓體" pitchFamily="49" charset="-120"/>
              </a:rPr>
              <a:t>  </a:t>
            </a:r>
            <a:r>
              <a:rPr lang="zh-TW" altLang="en-US" dirty="0" smtClean="0">
                <a:latin typeface="華康中特圓體" pitchFamily="49" charset="-120"/>
                <a:ea typeface="華康中特圓體" pitchFamily="49" charset="-120"/>
              </a:rPr>
              <a:t>繁星推薦小講堂</a:t>
            </a:r>
            <a:r>
              <a:rPr lang="en-US" altLang="zh-TW" dirty="0" smtClean="0">
                <a:latin typeface="華康中特圓體" pitchFamily="49" charset="-120"/>
                <a:ea typeface="華康中特圓體" pitchFamily="49" charset="-120"/>
              </a:rPr>
              <a:t/>
            </a:r>
            <a:br>
              <a:rPr lang="en-US" altLang="zh-TW" dirty="0" smtClean="0">
                <a:latin typeface="華康中特圓體" pitchFamily="49" charset="-120"/>
                <a:ea typeface="華康中特圓體" pitchFamily="49" charset="-120"/>
              </a:rPr>
            </a:br>
            <a:r>
              <a:rPr lang="zh-TW" altLang="en-US" dirty="0" smtClean="0">
                <a:latin typeface="華康中特圓體" pitchFamily="49" charset="-120"/>
                <a:ea typeface="華康中特圓體" pitchFamily="49" charset="-120"/>
              </a:rPr>
              <a:t>申請入學講座說明</a:t>
            </a:r>
            <a:endParaRPr lang="en-US" altLang="zh-TW" dirty="0" smtClean="0">
              <a:latin typeface="華康中特圓體" pitchFamily="49" charset="-120"/>
              <a:ea typeface="華康中特圓體" pitchFamily="49" charset="-120"/>
            </a:endParaRPr>
          </a:p>
          <a:p>
            <a:pPr>
              <a:buNone/>
            </a:pPr>
            <a:r>
              <a:rPr lang="zh-TW" altLang="en-US" dirty="0" smtClean="0">
                <a:latin typeface="華康中特圓體" pitchFamily="49" charset="-120"/>
                <a:ea typeface="華康中特圓體" pitchFamily="49" charset="-120"/>
              </a:rPr>
              <a:t>　個別諮商、生涯諮詢</a:t>
            </a:r>
            <a:endParaRPr lang="en-US" altLang="zh-TW" dirty="0" smtClean="0"/>
          </a:p>
        </p:txBody>
      </p:sp>
      <p:pic>
        <p:nvPicPr>
          <p:cNvPr id="4" name="圖片 3" descr="F:\輔導室共用\94~103照片兒\102香港大學校系宣導.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60032" y="3140968"/>
            <a:ext cx="3923928" cy="3456384"/>
          </a:xfrm>
          <a:prstGeom prst="rect">
            <a:avLst/>
          </a:prstGeom>
          <a:noFill/>
          <a:ln>
            <a:noFill/>
          </a:ln>
        </p:spPr>
      </p:pic>
      <p:sp>
        <p:nvSpPr>
          <p:cNvPr id="5" name="文字方塊 4"/>
          <p:cNvSpPr txBox="1"/>
          <p:nvPr/>
        </p:nvSpPr>
        <p:spPr>
          <a:xfrm>
            <a:off x="5364088" y="3212976"/>
            <a:ext cx="3240360" cy="523220"/>
          </a:xfrm>
          <a:prstGeom prst="rect">
            <a:avLst/>
          </a:prstGeom>
          <a:solidFill>
            <a:srgbClr val="FF0066"/>
          </a:solidFill>
        </p:spPr>
        <p:txBody>
          <a:bodyPr wrap="square" rtlCol="0">
            <a:spAutoFit/>
          </a:bodyPr>
          <a:lstStyle/>
          <a:p>
            <a:r>
              <a:rPr lang="zh-TW" altLang="en-US" sz="2800" dirty="0" smtClean="0">
                <a:solidFill>
                  <a:srgbClr val="FFFF00"/>
                </a:solidFill>
                <a:latin typeface="華康中特圓體" pitchFamily="49" charset="-120"/>
                <a:ea typeface="華康中特圓體" pitchFamily="49" charset="-120"/>
              </a:rPr>
              <a:t>香港大學校系宣導</a:t>
            </a:r>
            <a:endParaRPr lang="zh-TW" altLang="en-US" sz="2800" dirty="0">
              <a:solidFill>
                <a:srgbClr val="FFFF00"/>
              </a:solidFill>
              <a:latin typeface="華康中特圓體" pitchFamily="49" charset="-120"/>
              <a:ea typeface="華康中特圓體" pitchFamily="49" charset="-120"/>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en-US" dirty="0" smtClean="0">
                <a:solidFill>
                  <a:srgbClr val="FFFF00"/>
                </a:solidFill>
                <a:latin typeface="華康POP1體W7(P)" pitchFamily="82" charset="-120"/>
                <a:ea typeface="華康POP1體W7(P)" pitchFamily="82" charset="-120"/>
              </a:rPr>
              <a:t>輔導室－生涯輔導系列活動</a:t>
            </a:r>
          </a:p>
        </p:txBody>
      </p:sp>
      <p:sp>
        <p:nvSpPr>
          <p:cNvPr id="3" name="內容版面配置區 2"/>
          <p:cNvSpPr>
            <a:spLocks noGrp="1"/>
          </p:cNvSpPr>
          <p:nvPr>
            <p:ph idx="1"/>
          </p:nvPr>
        </p:nvSpPr>
        <p:spPr>
          <a:xfrm>
            <a:off x="179512" y="1279301"/>
            <a:ext cx="8784976" cy="5390059"/>
          </a:xfrm>
        </p:spPr>
        <p:txBody>
          <a:bodyPr>
            <a:normAutofit/>
          </a:bodyPr>
          <a:lstStyle/>
          <a:p>
            <a:r>
              <a:rPr lang="en-US" altLang="zh-TW" dirty="0" smtClean="0">
                <a:solidFill>
                  <a:srgbClr val="FF0000"/>
                </a:solidFill>
                <a:latin typeface="華康中特圓體" pitchFamily="49" charset="-120"/>
                <a:ea typeface="華康中特圓體" pitchFamily="49" charset="-120"/>
              </a:rPr>
              <a:t>3</a:t>
            </a:r>
            <a:r>
              <a:rPr lang="zh-TW" altLang="en-US" dirty="0" smtClean="0">
                <a:solidFill>
                  <a:srgbClr val="FF0000"/>
                </a:solidFill>
                <a:latin typeface="華康中特圓體" pitchFamily="49" charset="-120"/>
                <a:ea typeface="華康中特圓體" pitchFamily="49" charset="-120"/>
              </a:rPr>
              <a:t>月第一、二週</a:t>
            </a:r>
            <a:r>
              <a:rPr lang="en-US" altLang="zh-TW" dirty="0" smtClean="0">
                <a:solidFill>
                  <a:srgbClr val="FF0000"/>
                </a:solidFill>
                <a:latin typeface="華康中特圓體" pitchFamily="49" charset="-120"/>
                <a:ea typeface="華康中特圓體" pitchFamily="49" charset="-120"/>
                <a:sym typeface="Wingdings" pitchFamily="2" charset="2"/>
              </a:rPr>
              <a:t>:(</a:t>
            </a:r>
            <a:r>
              <a:rPr lang="zh-TW" altLang="en-US" dirty="0" smtClean="0">
                <a:solidFill>
                  <a:srgbClr val="FF0000"/>
                </a:solidFill>
                <a:latin typeface="華康中特圓體" pitchFamily="49" charset="-120"/>
                <a:ea typeface="華康中特圓體" pitchFamily="49" charset="-120"/>
                <a:sym typeface="Wingdings" pitchFamily="2" charset="2"/>
              </a:rPr>
              <a:t>申請報名時</a:t>
            </a:r>
            <a:r>
              <a:rPr lang="en-US" altLang="zh-TW" dirty="0" smtClean="0">
                <a:solidFill>
                  <a:srgbClr val="FF0000"/>
                </a:solidFill>
                <a:latin typeface="華康中特圓體" pitchFamily="49" charset="-120"/>
                <a:ea typeface="華康中特圓體" pitchFamily="49" charset="-120"/>
                <a:sym typeface="Wingdings" pitchFamily="2" charset="2"/>
              </a:rPr>
              <a:t>)</a:t>
            </a:r>
            <a:r>
              <a:rPr lang="en-US" altLang="zh-TW" dirty="0" smtClean="0">
                <a:latin typeface="華康中特圓體" pitchFamily="49" charset="-120"/>
                <a:ea typeface="華康中特圓體" pitchFamily="49" charset="-120"/>
              </a:rPr>
              <a:t/>
            </a:r>
            <a:br>
              <a:rPr lang="en-US" altLang="zh-TW" dirty="0" smtClean="0">
                <a:latin typeface="華康中特圓體" pitchFamily="49" charset="-120"/>
                <a:ea typeface="華康中特圓體" pitchFamily="49" charset="-120"/>
              </a:rPr>
            </a:br>
            <a:r>
              <a:rPr lang="zh-TW" altLang="en-US" dirty="0" smtClean="0">
                <a:latin typeface="華康中特圓體" pitchFamily="49" charset="-120"/>
                <a:ea typeface="華康中特圓體" pitchFamily="49" charset="-120"/>
              </a:rPr>
              <a:t>備審資料準備講座</a:t>
            </a:r>
            <a:endParaRPr lang="en-US" altLang="zh-TW" dirty="0" smtClean="0">
              <a:latin typeface="華康中特圓體" pitchFamily="49" charset="-120"/>
              <a:ea typeface="華康中特圓體" pitchFamily="49" charset="-120"/>
            </a:endParaRPr>
          </a:p>
          <a:p>
            <a:pPr>
              <a:buNone/>
            </a:pPr>
            <a:r>
              <a:rPr lang="zh-TW" altLang="en-US" dirty="0" smtClean="0">
                <a:latin typeface="華康中特圓體" pitchFamily="49" charset="-120"/>
                <a:ea typeface="華康中特圓體" pitchFamily="49" charset="-120"/>
              </a:rPr>
              <a:t>　邀請五大領域教授分享第二階段準備方向</a:t>
            </a:r>
            <a:endParaRPr lang="en-US" altLang="zh-TW" dirty="0" smtClean="0">
              <a:latin typeface="華康中特圓體" pitchFamily="49" charset="-120"/>
              <a:ea typeface="華康中特圓體" pitchFamily="49" charset="-120"/>
            </a:endParaRPr>
          </a:p>
          <a:p>
            <a:pPr>
              <a:buNone/>
            </a:pPr>
            <a:r>
              <a:rPr lang="zh-TW" altLang="en-US" dirty="0" smtClean="0">
                <a:latin typeface="華康中特圓體" pitchFamily="49" charset="-120"/>
                <a:ea typeface="華康中特圓體" pitchFamily="49" charset="-120"/>
              </a:rPr>
              <a:t>　備審資料分類組小團體</a:t>
            </a:r>
            <a:endParaRPr lang="en-US" altLang="zh-TW" dirty="0" smtClean="0">
              <a:latin typeface="華康中特圓體" pitchFamily="49" charset="-120"/>
              <a:ea typeface="華康中特圓體" pitchFamily="49" charset="-120"/>
            </a:endParaRPr>
          </a:p>
          <a:p>
            <a:pPr>
              <a:buNone/>
            </a:pPr>
            <a:r>
              <a:rPr lang="zh-TW" altLang="en-US" dirty="0" smtClean="0">
                <a:latin typeface="華康中特圓體" pitchFamily="49" charset="-120"/>
                <a:ea typeface="華康中特圓體" pitchFamily="49" charset="-120"/>
              </a:rPr>
              <a:t>　每位輔導老師瘋狂看學生備審資料</a:t>
            </a:r>
            <a:endParaRPr lang="en-US" altLang="zh-TW" dirty="0" smtClean="0">
              <a:latin typeface="華康中特圓體" pitchFamily="49" charset="-120"/>
              <a:ea typeface="華康中特圓體" pitchFamily="49" charset="-120"/>
            </a:endParaRPr>
          </a:p>
          <a:p>
            <a:pPr>
              <a:buNone/>
            </a:pPr>
            <a:r>
              <a:rPr lang="zh-TW" altLang="en-US" dirty="0" smtClean="0">
                <a:latin typeface="華康中特圓體" pitchFamily="49" charset="-120"/>
                <a:ea typeface="華康中特圓體" pitchFamily="49" charset="-120"/>
              </a:rPr>
              <a:t>　面試互助小組一期成軍</a:t>
            </a:r>
            <a:endParaRPr lang="en-US" altLang="zh-TW" dirty="0" smtClean="0">
              <a:latin typeface="華康中特圓體" pitchFamily="49" charset="-120"/>
              <a:ea typeface="華康中特圓體" pitchFamily="49" charset="-120"/>
            </a:endParaRPr>
          </a:p>
          <a:p>
            <a:pPr>
              <a:buNone/>
            </a:pPr>
            <a:r>
              <a:rPr lang="zh-TW" altLang="en-US" dirty="0" smtClean="0">
                <a:latin typeface="華康中特圓體" pitchFamily="49" charset="-120"/>
                <a:ea typeface="華康中特圓體" pitchFamily="49" charset="-120"/>
              </a:rPr>
              <a:t>　</a:t>
            </a:r>
            <a:r>
              <a:rPr lang="en-US" altLang="zh-TW" dirty="0" smtClean="0">
                <a:latin typeface="華康中特圓體" pitchFamily="49" charset="-120"/>
                <a:ea typeface="華康中特圓體" pitchFamily="49" charset="-120"/>
              </a:rPr>
              <a:t>PBL</a:t>
            </a:r>
            <a:r>
              <a:rPr lang="zh-TW" altLang="en-US" dirty="0" smtClean="0">
                <a:latin typeface="華康中特圓體" pitchFamily="49" charset="-120"/>
                <a:ea typeface="華康中特圓體" pitchFamily="49" charset="-120"/>
              </a:rPr>
              <a:t>訓練一期成軍</a:t>
            </a:r>
            <a:endParaRPr lang="en-US" altLang="zh-TW" dirty="0" smtClean="0">
              <a:latin typeface="華康中特圓體" pitchFamily="49" charset="-120"/>
              <a:ea typeface="華康中特圓體" pitchFamily="49" charset="-120"/>
            </a:endParaRPr>
          </a:p>
          <a:p>
            <a:pPr>
              <a:buNone/>
            </a:pPr>
            <a:r>
              <a:rPr lang="zh-TW" altLang="en-US" dirty="0" smtClean="0">
                <a:latin typeface="華康中特圓體" pitchFamily="49" charset="-120"/>
                <a:ea typeface="華康中特圓體" pitchFamily="49" charset="-120"/>
              </a:rPr>
              <a:t>　個別諮商、生涯諮詢</a:t>
            </a:r>
            <a:endParaRPr lang="en-US" altLang="zh-TW" dirty="0" smtClean="0">
              <a:latin typeface="華康中特圓體" pitchFamily="49" charset="-120"/>
              <a:ea typeface="華康中特圓體" pitchFamily="49" charset="-120"/>
            </a:endParaRPr>
          </a:p>
          <a:p>
            <a:pPr>
              <a:buNone/>
            </a:pPr>
            <a:endParaRPr lang="en-US" altLang="zh-TW" dirty="0" smtClean="0"/>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18256"/>
            <a:ext cx="8229600" cy="1143000"/>
          </a:xfrm>
        </p:spPr>
        <p:txBody>
          <a:bodyPr>
            <a:normAutofit/>
          </a:bodyPr>
          <a:lstStyle/>
          <a:p>
            <a:r>
              <a:rPr lang="zh-TW" altLang="en-US" dirty="0" smtClean="0">
                <a:solidFill>
                  <a:srgbClr val="FFFF00"/>
                </a:solidFill>
                <a:latin typeface="華康POP1體W7(P)" pitchFamily="82" charset="-120"/>
                <a:ea typeface="華康POP1體W7(P)" pitchFamily="82" charset="-120"/>
              </a:rPr>
              <a:t>輔導室－生涯輔導系列活動</a:t>
            </a:r>
          </a:p>
        </p:txBody>
      </p:sp>
      <p:sp>
        <p:nvSpPr>
          <p:cNvPr id="3" name="內容版面配置區 2"/>
          <p:cNvSpPr>
            <a:spLocks noGrp="1"/>
          </p:cNvSpPr>
          <p:nvPr>
            <p:ph idx="1"/>
          </p:nvPr>
        </p:nvSpPr>
        <p:spPr>
          <a:xfrm>
            <a:off x="179512" y="908721"/>
            <a:ext cx="8784976" cy="5616624"/>
          </a:xfrm>
        </p:spPr>
        <p:txBody>
          <a:bodyPr>
            <a:normAutofit fontScale="92500" lnSpcReduction="10000"/>
          </a:bodyPr>
          <a:lstStyle/>
          <a:p>
            <a:r>
              <a:rPr lang="en-US" altLang="zh-TW" dirty="0" smtClean="0">
                <a:solidFill>
                  <a:srgbClr val="FF0000"/>
                </a:solidFill>
                <a:latin typeface="華康中特圓體" pitchFamily="49" charset="-120"/>
                <a:ea typeface="華康中特圓體" pitchFamily="49" charset="-120"/>
              </a:rPr>
              <a:t>3</a:t>
            </a:r>
            <a:r>
              <a:rPr lang="zh-TW" altLang="en-US" dirty="0" smtClean="0">
                <a:solidFill>
                  <a:srgbClr val="FF0000"/>
                </a:solidFill>
                <a:latin typeface="華康中特圓體" pitchFamily="49" charset="-120"/>
                <a:ea typeface="華康中特圓體" pitchFamily="49" charset="-120"/>
              </a:rPr>
              <a:t>月第三週（申請第一階段公告後）：</a:t>
            </a:r>
            <a:endParaRPr lang="en-US" altLang="zh-TW" dirty="0" smtClean="0">
              <a:solidFill>
                <a:srgbClr val="FF0000"/>
              </a:solidFill>
              <a:latin typeface="華康中特圓體" pitchFamily="49" charset="-120"/>
              <a:ea typeface="華康中特圓體" pitchFamily="49" charset="-120"/>
            </a:endParaRPr>
          </a:p>
          <a:p>
            <a:pPr>
              <a:buNone/>
            </a:pPr>
            <a:r>
              <a:rPr lang="zh-TW" altLang="en-US" dirty="0" smtClean="0">
                <a:latin typeface="華康中特圓體" pitchFamily="49" charset="-120"/>
                <a:ea typeface="華康中特圓體" pitchFamily="49" charset="-120"/>
              </a:rPr>
              <a:t>   模擬面試</a:t>
            </a:r>
            <a:endParaRPr lang="en-US" altLang="zh-TW" dirty="0" smtClean="0">
              <a:latin typeface="華康中特圓體" pitchFamily="49" charset="-120"/>
              <a:ea typeface="華康中特圓體" pitchFamily="49" charset="-120"/>
            </a:endParaRPr>
          </a:p>
          <a:p>
            <a:pPr>
              <a:buNone/>
            </a:pPr>
            <a:r>
              <a:rPr lang="zh-TW" altLang="en-US" dirty="0" smtClean="0">
                <a:latin typeface="華康中特圓體" pitchFamily="49" charset="-120"/>
                <a:ea typeface="華康中特圓體" pitchFamily="49" charset="-120"/>
              </a:rPr>
              <a:t>   面試互助小組第二期成軍</a:t>
            </a:r>
            <a:endParaRPr lang="en-US" altLang="zh-TW" dirty="0" smtClean="0">
              <a:latin typeface="華康中特圓體" pitchFamily="49" charset="-120"/>
              <a:ea typeface="華康中特圓體" pitchFamily="49" charset="-120"/>
            </a:endParaRPr>
          </a:p>
          <a:p>
            <a:pPr>
              <a:buNone/>
            </a:pPr>
            <a:r>
              <a:rPr lang="zh-TW" altLang="en-US" dirty="0" smtClean="0">
                <a:latin typeface="華康中特圓體" pitchFamily="49" charset="-120"/>
                <a:ea typeface="華康中特圓體" pitchFamily="49" charset="-120"/>
              </a:rPr>
              <a:t>   </a:t>
            </a:r>
            <a:r>
              <a:rPr lang="en-US" altLang="zh-TW" dirty="0" smtClean="0">
                <a:latin typeface="華康中特圓體" pitchFamily="49" charset="-120"/>
                <a:ea typeface="華康中特圓體" pitchFamily="49" charset="-120"/>
              </a:rPr>
              <a:t>PBL</a:t>
            </a:r>
            <a:r>
              <a:rPr lang="zh-TW" altLang="en-US" dirty="0" smtClean="0">
                <a:latin typeface="華康中特圓體" pitchFamily="49" charset="-120"/>
                <a:ea typeface="華康中特圓體" pitchFamily="49" charset="-120"/>
              </a:rPr>
              <a:t>第二期成軍</a:t>
            </a:r>
            <a:endParaRPr lang="en-US" altLang="zh-TW" dirty="0" smtClean="0">
              <a:latin typeface="華康中特圓體" pitchFamily="49" charset="-120"/>
              <a:ea typeface="華康中特圓體" pitchFamily="49" charset="-120"/>
            </a:endParaRPr>
          </a:p>
          <a:p>
            <a:pPr>
              <a:buNone/>
            </a:pPr>
            <a:r>
              <a:rPr lang="zh-TW" altLang="en-US" dirty="0" smtClean="0">
                <a:latin typeface="華康中特圓體" pitchFamily="49" charset="-120"/>
                <a:ea typeface="華康中特圓體" pitchFamily="49" charset="-120"/>
              </a:rPr>
              <a:t>   術科指導</a:t>
            </a:r>
            <a:endParaRPr lang="en-US" altLang="zh-TW" dirty="0" smtClean="0">
              <a:latin typeface="華康中特圓體" pitchFamily="49" charset="-120"/>
              <a:ea typeface="華康中特圓體" pitchFamily="49" charset="-120"/>
            </a:endParaRPr>
          </a:p>
          <a:p>
            <a:pPr>
              <a:buNone/>
            </a:pPr>
            <a:r>
              <a:rPr lang="zh-TW" altLang="en-US" dirty="0" smtClean="0">
                <a:latin typeface="華康中特圓體" pitchFamily="49" charset="-120"/>
                <a:ea typeface="華康中特圓體" pitchFamily="49" charset="-120"/>
              </a:rPr>
              <a:t>　 個別諮商、生涯諮詢</a:t>
            </a:r>
            <a:endParaRPr lang="en-US" altLang="zh-TW" dirty="0" smtClean="0">
              <a:latin typeface="華康中特圓體" pitchFamily="49" charset="-120"/>
              <a:ea typeface="華康中特圓體" pitchFamily="49" charset="-120"/>
            </a:endParaRPr>
          </a:p>
          <a:p>
            <a:pPr>
              <a:buNone/>
            </a:pPr>
            <a:endParaRPr lang="en-US" altLang="zh-TW" dirty="0" smtClean="0">
              <a:latin typeface="華康中特圓體" pitchFamily="49" charset="-120"/>
              <a:ea typeface="華康中特圓體" pitchFamily="49" charset="-120"/>
            </a:endParaRPr>
          </a:p>
          <a:p>
            <a:pPr marL="514350" indent="-514350"/>
            <a:r>
              <a:rPr lang="en-US" altLang="zh-TW" dirty="0" smtClean="0">
                <a:solidFill>
                  <a:srgbClr val="FF0000"/>
                </a:solidFill>
                <a:latin typeface="華康中特圓體" pitchFamily="49" charset="-120"/>
                <a:ea typeface="華康中特圓體" pitchFamily="49" charset="-120"/>
              </a:rPr>
              <a:t>7</a:t>
            </a:r>
            <a:r>
              <a:rPr lang="zh-TW" altLang="en-US" dirty="0" smtClean="0">
                <a:solidFill>
                  <a:srgbClr val="FF0000"/>
                </a:solidFill>
                <a:latin typeface="華康中特圓體" pitchFamily="49" charset="-120"/>
                <a:ea typeface="華康中特圓體" pitchFamily="49" charset="-120"/>
              </a:rPr>
              <a:t>月：</a:t>
            </a:r>
            <a:endParaRPr lang="en-US" altLang="zh-TW" dirty="0" smtClean="0">
              <a:solidFill>
                <a:srgbClr val="FF0000"/>
              </a:solidFill>
              <a:latin typeface="華康中特圓體" pitchFamily="49" charset="-120"/>
              <a:ea typeface="華康中特圓體" pitchFamily="49" charset="-120"/>
            </a:endParaRPr>
          </a:p>
          <a:p>
            <a:pPr marL="514350" indent="-514350">
              <a:buNone/>
            </a:pPr>
            <a:r>
              <a:rPr lang="zh-TW" altLang="en-US" dirty="0" smtClean="0">
                <a:solidFill>
                  <a:srgbClr val="FF0000"/>
                </a:solidFill>
                <a:latin typeface="華康中特圓體" pitchFamily="49" charset="-120"/>
                <a:ea typeface="華康中特圓體" pitchFamily="49" charset="-120"/>
              </a:rPr>
              <a:t>   </a:t>
            </a:r>
            <a:r>
              <a:rPr lang="zh-TW" altLang="en-US" dirty="0" smtClean="0">
                <a:latin typeface="華康中特圓體" pitchFamily="49" charset="-120"/>
                <a:ea typeface="華康中特圓體" pitchFamily="49" charset="-120"/>
              </a:rPr>
              <a:t>指考選填志願輔導</a:t>
            </a:r>
            <a:endParaRPr lang="en-US" altLang="zh-TW" dirty="0" smtClean="0">
              <a:latin typeface="華康中特圓體" pitchFamily="49" charset="-120"/>
              <a:ea typeface="華康中特圓體" pitchFamily="49" charset="-120"/>
            </a:endParaRPr>
          </a:p>
          <a:p>
            <a:pPr marL="514350" indent="-514350">
              <a:buNone/>
            </a:pPr>
            <a:r>
              <a:rPr lang="zh-TW" altLang="en-US" dirty="0" smtClean="0">
                <a:latin typeface="華康中特圓體" pitchFamily="49" charset="-120"/>
                <a:ea typeface="華康中特圓體" pitchFamily="49" charset="-120"/>
              </a:rPr>
              <a:t>   個別諮商、生涯諮詢</a:t>
            </a:r>
            <a:endParaRPr lang="en-US" altLang="zh-TW" dirty="0" smtClean="0">
              <a:solidFill>
                <a:srgbClr val="FF0000"/>
              </a:solidFill>
              <a:latin typeface="華康中特圓體" pitchFamily="49" charset="-120"/>
              <a:ea typeface="華康中特圓體" pitchFamily="49" charset="-120"/>
            </a:endParaRPr>
          </a:p>
        </p:txBody>
      </p:sp>
      <p:pic>
        <p:nvPicPr>
          <p:cNvPr id="4" name="Picture 4" descr="P1010078"/>
          <p:cNvPicPr>
            <a:picLocks noChangeAspect="1" noChangeArrowheads="1"/>
          </p:cNvPicPr>
          <p:nvPr/>
        </p:nvPicPr>
        <p:blipFill>
          <a:blip r:embed="rId2" cstate="print"/>
          <a:srcRect/>
          <a:stretch>
            <a:fillRect/>
          </a:stretch>
        </p:blipFill>
        <p:spPr bwMode="auto">
          <a:xfrm>
            <a:off x="4752528" y="3043144"/>
            <a:ext cx="4211960" cy="3482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44624"/>
            <a:ext cx="8229600" cy="1143000"/>
          </a:xfrm>
        </p:spPr>
        <p:txBody>
          <a:bodyPr/>
          <a:lstStyle/>
          <a:p>
            <a:r>
              <a:rPr lang="zh-TW" altLang="en-US" dirty="0" smtClean="0">
                <a:solidFill>
                  <a:srgbClr val="FFFF00"/>
                </a:solidFill>
                <a:latin typeface="華康POP1體W7(P)" pitchFamily="82" charset="-120"/>
                <a:ea typeface="華康POP1體W7(P)" pitchFamily="82" charset="-120"/>
              </a:rPr>
              <a:t>輔導室生涯資訊室</a:t>
            </a:r>
            <a:r>
              <a:rPr lang="en-US" altLang="zh-TW" dirty="0" smtClean="0">
                <a:solidFill>
                  <a:srgbClr val="FFFF00"/>
                </a:solidFill>
                <a:latin typeface="華康POP1體W7(P)" pitchFamily="82" charset="-120"/>
                <a:ea typeface="華康POP1體W7(P)" pitchFamily="82" charset="-120"/>
              </a:rPr>
              <a:t>-</a:t>
            </a:r>
            <a:r>
              <a:rPr lang="zh-TW" altLang="en-US" dirty="0" smtClean="0">
                <a:solidFill>
                  <a:srgbClr val="FFFF00"/>
                </a:solidFill>
                <a:latin typeface="華康POP1體W7(P)" pitchFamily="82" charset="-120"/>
                <a:ea typeface="華康POP1體W7(P)" pitchFamily="82" charset="-120"/>
              </a:rPr>
              <a:t>百寶庫</a:t>
            </a:r>
            <a:endParaRPr lang="zh-TW" altLang="en-US" dirty="0"/>
          </a:p>
        </p:txBody>
      </p:sp>
      <p:pic>
        <p:nvPicPr>
          <p:cNvPr id="4" name="內容版面配置區 3" descr="IMG_9324.JPG"/>
          <p:cNvPicPr>
            <a:picLocks noGrp="1" noChangeAspect="1"/>
          </p:cNvPicPr>
          <p:nvPr>
            <p:ph idx="1"/>
          </p:nvPr>
        </p:nvPicPr>
        <p:blipFill>
          <a:blip r:embed="rId2" cstate="print"/>
          <a:srcRect b="23000"/>
          <a:stretch>
            <a:fillRect/>
          </a:stretch>
        </p:blipFill>
        <p:spPr>
          <a:xfrm>
            <a:off x="179512" y="1412776"/>
            <a:ext cx="6788945" cy="3484984"/>
          </a:xfrm>
        </p:spPr>
      </p:pic>
      <p:sp>
        <p:nvSpPr>
          <p:cNvPr id="5" name="文字方塊 4"/>
          <p:cNvSpPr txBox="1"/>
          <p:nvPr/>
        </p:nvSpPr>
        <p:spPr>
          <a:xfrm>
            <a:off x="1331640" y="1772816"/>
            <a:ext cx="3888432" cy="707886"/>
          </a:xfrm>
          <a:prstGeom prst="rect">
            <a:avLst/>
          </a:prstGeom>
          <a:solidFill>
            <a:srgbClr val="002060"/>
          </a:solidFill>
        </p:spPr>
        <p:txBody>
          <a:bodyPr wrap="square" rtlCol="0">
            <a:spAutoFit/>
          </a:bodyPr>
          <a:lstStyle/>
          <a:p>
            <a:pPr algn="ctr"/>
            <a:r>
              <a:rPr lang="en-US" altLang="zh-TW" sz="4000" dirty="0" smtClean="0">
                <a:solidFill>
                  <a:schemeClr val="bg1"/>
                </a:solidFill>
                <a:latin typeface="華康中特圓體" pitchFamily="49" charset="-120"/>
                <a:ea typeface="華康中特圓體" pitchFamily="49" charset="-120"/>
              </a:rPr>
              <a:t>800</a:t>
            </a:r>
            <a:r>
              <a:rPr lang="zh-TW" altLang="en-US" sz="4000" dirty="0" smtClean="0">
                <a:solidFill>
                  <a:schemeClr val="bg1"/>
                </a:solidFill>
                <a:latin typeface="華康中特圓體" pitchFamily="49" charset="-120"/>
                <a:ea typeface="華康中特圓體" pitchFamily="49" charset="-120"/>
              </a:rPr>
              <a:t>份備審資料</a:t>
            </a:r>
            <a:endParaRPr lang="zh-TW" altLang="en-US" sz="4000" dirty="0">
              <a:solidFill>
                <a:schemeClr val="bg1"/>
              </a:solidFill>
              <a:latin typeface="華康中特圓體" pitchFamily="49" charset="-120"/>
              <a:ea typeface="華康中特圓體" pitchFamily="49" charset="-120"/>
            </a:endParaRPr>
          </a:p>
        </p:txBody>
      </p:sp>
      <p:pic>
        <p:nvPicPr>
          <p:cNvPr id="6" name="圖片 5" descr="IMG_9335.JPG"/>
          <p:cNvPicPr>
            <a:picLocks noChangeAspect="1"/>
          </p:cNvPicPr>
          <p:nvPr/>
        </p:nvPicPr>
        <p:blipFill>
          <a:blip r:embed="rId3" cstate="print"/>
          <a:stretch>
            <a:fillRect/>
          </a:stretch>
        </p:blipFill>
        <p:spPr>
          <a:xfrm>
            <a:off x="1871700" y="1628800"/>
            <a:ext cx="7272300" cy="4848200"/>
          </a:xfrm>
          <a:prstGeom prst="rect">
            <a:avLst/>
          </a:prstGeom>
          <a:ln>
            <a:noFill/>
          </a:ln>
          <a:effectLst>
            <a:softEdge rad="112500"/>
          </a:effectLst>
        </p:spPr>
      </p:pic>
      <p:sp>
        <p:nvSpPr>
          <p:cNvPr id="8" name="文字方塊 7"/>
          <p:cNvSpPr txBox="1"/>
          <p:nvPr/>
        </p:nvSpPr>
        <p:spPr>
          <a:xfrm>
            <a:off x="5076056" y="5517232"/>
            <a:ext cx="3888432" cy="1323439"/>
          </a:xfrm>
          <a:prstGeom prst="rect">
            <a:avLst/>
          </a:prstGeom>
          <a:solidFill>
            <a:srgbClr val="002060"/>
          </a:solidFill>
        </p:spPr>
        <p:txBody>
          <a:bodyPr wrap="square" rtlCol="0">
            <a:spAutoFit/>
          </a:bodyPr>
          <a:lstStyle/>
          <a:p>
            <a:pPr algn="ctr"/>
            <a:r>
              <a:rPr lang="zh-TW" altLang="en-US" sz="4000" dirty="0" smtClean="0">
                <a:solidFill>
                  <a:schemeClr val="bg1"/>
                </a:solidFill>
                <a:latin typeface="華康中特圓體" pitchFamily="49" charset="-120"/>
                <a:ea typeface="華康中特圓體" pitchFamily="49" charset="-120"/>
              </a:rPr>
              <a:t>學長應試心得</a:t>
            </a:r>
            <a:r>
              <a:rPr lang="en-US" altLang="zh-TW" sz="4000" dirty="0" smtClean="0">
                <a:solidFill>
                  <a:schemeClr val="bg1"/>
                </a:solidFill>
                <a:latin typeface="華康中特圓體" pitchFamily="49" charset="-120"/>
                <a:ea typeface="華康中特圓體" pitchFamily="49" charset="-120"/>
              </a:rPr>
              <a:t>(</a:t>
            </a:r>
            <a:r>
              <a:rPr lang="zh-TW" altLang="en-US" sz="4000" dirty="0" smtClean="0">
                <a:solidFill>
                  <a:schemeClr val="bg1"/>
                </a:solidFill>
                <a:latin typeface="華康中特圓體" pitchFamily="49" charset="-120"/>
                <a:ea typeface="華康中特圓體" pitchFamily="49" charset="-120"/>
              </a:rPr>
              <a:t>筆試、面試</a:t>
            </a:r>
            <a:r>
              <a:rPr lang="en-US" altLang="zh-TW" sz="4000" dirty="0" smtClean="0">
                <a:solidFill>
                  <a:schemeClr val="bg1"/>
                </a:solidFill>
                <a:latin typeface="華康中特圓體" pitchFamily="49" charset="-120"/>
                <a:ea typeface="華康中特圓體" pitchFamily="49" charset="-120"/>
              </a:rPr>
              <a:t>)</a:t>
            </a:r>
            <a:endParaRPr lang="zh-TW" altLang="en-US" sz="4000" dirty="0">
              <a:solidFill>
                <a:schemeClr val="bg1"/>
              </a:solidFill>
              <a:latin typeface="華康中特圓體" pitchFamily="49" charset="-120"/>
              <a:ea typeface="華康中特圓體" pitchFamily="49" charset="-120"/>
            </a:endParaRPr>
          </a:p>
        </p:txBody>
      </p:sp>
      <p:pic>
        <p:nvPicPr>
          <p:cNvPr id="9" name="圖片 8" descr="IMG_9341.JPG"/>
          <p:cNvPicPr>
            <a:picLocks noChangeAspect="1"/>
          </p:cNvPicPr>
          <p:nvPr/>
        </p:nvPicPr>
        <p:blipFill>
          <a:blip r:embed="rId4" cstate="print"/>
          <a:srcRect t="388" b="6294"/>
          <a:stretch>
            <a:fillRect/>
          </a:stretch>
        </p:blipFill>
        <p:spPr>
          <a:xfrm>
            <a:off x="0" y="1169368"/>
            <a:ext cx="9144000" cy="568863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ox(in)">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ox(in)">
                                      <p:cBhvr>
                                        <p:cTn id="15" dur="500"/>
                                        <p:tgtEl>
                                          <p:spTgt spid="6"/>
                                        </p:tgtEl>
                                      </p:cBhvr>
                                    </p:animEffect>
                                  </p:childTnLst>
                                </p:cTn>
                              </p:par>
                              <p:par>
                                <p:cTn id="16" presetID="4" presetClass="entr" presetSubtype="16"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box(in)">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4" presetClass="entr" presetSubtype="16"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box(in)">
                                      <p:cBhvr>
                                        <p:cTn id="2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171400"/>
            <a:ext cx="8229600" cy="1143000"/>
          </a:xfrm>
        </p:spPr>
        <p:txBody>
          <a:bodyPr>
            <a:normAutofit/>
          </a:bodyPr>
          <a:lstStyle/>
          <a:p>
            <a:r>
              <a:rPr lang="zh-TW" altLang="en-US" dirty="0" smtClean="0">
                <a:solidFill>
                  <a:srgbClr val="FFFF00"/>
                </a:solidFill>
                <a:latin typeface="華康POP1體W7(P)" pitchFamily="82" charset="-120"/>
                <a:ea typeface="華康POP1體W7(P)" pitchFamily="82" charset="-120"/>
              </a:rPr>
              <a:t>應有盡有的輔導室網頁</a:t>
            </a:r>
          </a:p>
        </p:txBody>
      </p:sp>
      <p:sp>
        <p:nvSpPr>
          <p:cNvPr id="3" name="內容版面配置區 2"/>
          <p:cNvSpPr>
            <a:spLocks noGrp="1"/>
          </p:cNvSpPr>
          <p:nvPr>
            <p:ph idx="1"/>
          </p:nvPr>
        </p:nvSpPr>
        <p:spPr/>
        <p:txBody>
          <a:bodyPr/>
          <a:lstStyle/>
          <a:p>
            <a:endParaRPr lang="zh-TW" altLang="en-US" dirty="0"/>
          </a:p>
        </p:txBody>
      </p:sp>
      <p:pic>
        <p:nvPicPr>
          <p:cNvPr id="91139" name="Picture 3"/>
          <p:cNvPicPr>
            <a:picLocks noChangeAspect="1" noChangeArrowheads="1"/>
          </p:cNvPicPr>
          <p:nvPr/>
        </p:nvPicPr>
        <p:blipFill>
          <a:blip r:embed="rId2" cstate="print"/>
          <a:srcRect l="7746" t="8485" r="9567" b="13751"/>
          <a:stretch>
            <a:fillRect/>
          </a:stretch>
        </p:blipFill>
        <p:spPr bwMode="auto">
          <a:xfrm>
            <a:off x="251520" y="764704"/>
            <a:ext cx="8638597" cy="609329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171400"/>
            <a:ext cx="8229600" cy="1143000"/>
          </a:xfrm>
        </p:spPr>
        <p:txBody>
          <a:bodyPr>
            <a:normAutofit/>
          </a:bodyPr>
          <a:lstStyle/>
          <a:p>
            <a:r>
              <a:rPr lang="zh-TW" altLang="en-US" dirty="0" smtClean="0">
                <a:solidFill>
                  <a:srgbClr val="FFFF00"/>
                </a:solidFill>
                <a:latin typeface="華康POP1體W7(P)" pitchFamily="82" charset="-120"/>
                <a:ea typeface="華康POP1體W7(P)" pitchFamily="82" charset="-120"/>
              </a:rPr>
              <a:t>應有盡有的輔導室網頁</a:t>
            </a:r>
          </a:p>
        </p:txBody>
      </p:sp>
      <p:sp>
        <p:nvSpPr>
          <p:cNvPr id="3" name="內容版面配置區 2"/>
          <p:cNvSpPr>
            <a:spLocks noGrp="1"/>
          </p:cNvSpPr>
          <p:nvPr>
            <p:ph idx="1"/>
          </p:nvPr>
        </p:nvSpPr>
        <p:spPr/>
        <p:txBody>
          <a:bodyPr/>
          <a:lstStyle/>
          <a:p>
            <a:endParaRPr lang="zh-TW" altLang="en-US" dirty="0"/>
          </a:p>
        </p:txBody>
      </p:sp>
      <p:pic>
        <p:nvPicPr>
          <p:cNvPr id="92162" name="Picture 2"/>
          <p:cNvPicPr>
            <a:picLocks noChangeAspect="1" noChangeArrowheads="1"/>
          </p:cNvPicPr>
          <p:nvPr/>
        </p:nvPicPr>
        <p:blipFill>
          <a:blip r:embed="rId2" cstate="print"/>
          <a:srcRect l="13939" t="42981" r="15777" b="5501"/>
          <a:stretch>
            <a:fillRect/>
          </a:stretch>
        </p:blipFill>
        <p:spPr bwMode="auto">
          <a:xfrm>
            <a:off x="0" y="1124744"/>
            <a:ext cx="9144000" cy="5335368"/>
          </a:xfrm>
          <a:prstGeom prst="rect">
            <a:avLst/>
          </a:prstGeom>
          <a:noFill/>
          <a:ln w="9525">
            <a:noFill/>
            <a:miter lim="800000"/>
            <a:headEnd/>
            <a:tailEnd/>
          </a:ln>
        </p:spPr>
      </p:pic>
      <p:sp>
        <p:nvSpPr>
          <p:cNvPr id="6" name="橢圓 5"/>
          <p:cNvSpPr/>
          <p:nvPr/>
        </p:nvSpPr>
        <p:spPr>
          <a:xfrm>
            <a:off x="4788024" y="3212976"/>
            <a:ext cx="1763688" cy="857256"/>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zh-TW" altLang="en-US"/>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171400"/>
            <a:ext cx="8229600" cy="1143000"/>
          </a:xfrm>
        </p:spPr>
        <p:txBody>
          <a:bodyPr>
            <a:normAutofit/>
          </a:bodyPr>
          <a:lstStyle/>
          <a:p>
            <a:r>
              <a:rPr lang="zh-TW" altLang="en-US" dirty="0" smtClean="0">
                <a:solidFill>
                  <a:srgbClr val="FFFF00"/>
                </a:solidFill>
                <a:latin typeface="華康POP1體W7(P)" pitchFamily="82" charset="-120"/>
                <a:ea typeface="華康POP1體W7(P)" pitchFamily="82" charset="-120"/>
              </a:rPr>
              <a:t>應有盡有的輔導室網頁</a:t>
            </a:r>
          </a:p>
        </p:txBody>
      </p:sp>
      <p:sp>
        <p:nvSpPr>
          <p:cNvPr id="3" name="內容版面配置區 2"/>
          <p:cNvSpPr>
            <a:spLocks noGrp="1"/>
          </p:cNvSpPr>
          <p:nvPr>
            <p:ph idx="1"/>
          </p:nvPr>
        </p:nvSpPr>
        <p:spPr/>
        <p:txBody>
          <a:bodyPr/>
          <a:lstStyle/>
          <a:p>
            <a:endParaRPr lang="zh-TW" altLang="en-US" dirty="0"/>
          </a:p>
        </p:txBody>
      </p:sp>
      <p:pic>
        <p:nvPicPr>
          <p:cNvPr id="91138" name="Picture 2"/>
          <p:cNvPicPr>
            <a:picLocks noChangeAspect="1" noChangeArrowheads="1"/>
          </p:cNvPicPr>
          <p:nvPr/>
        </p:nvPicPr>
        <p:blipFill>
          <a:blip r:embed="rId2" cstate="print"/>
          <a:srcRect l="5532" t="7501" r="6250" b="8829"/>
          <a:stretch>
            <a:fillRect/>
          </a:stretch>
        </p:blipFill>
        <p:spPr bwMode="auto">
          <a:xfrm>
            <a:off x="251520" y="737320"/>
            <a:ext cx="8604448" cy="612068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dirty="0"/>
          </a:p>
        </p:txBody>
      </p:sp>
      <p:sp>
        <p:nvSpPr>
          <p:cNvPr id="3" name="內容版面配置區 2"/>
          <p:cNvSpPr>
            <a:spLocks noGrp="1"/>
          </p:cNvSpPr>
          <p:nvPr>
            <p:ph idx="1"/>
          </p:nvPr>
        </p:nvSpPr>
        <p:spPr/>
        <p:txBody>
          <a:bodyPr/>
          <a:lstStyle/>
          <a:p>
            <a:endParaRPr lang="zh-TW" altLang="en-US"/>
          </a:p>
        </p:txBody>
      </p:sp>
      <p:pic>
        <p:nvPicPr>
          <p:cNvPr id="93186" name="Picture 2"/>
          <p:cNvPicPr>
            <a:picLocks noChangeAspect="1" noChangeArrowheads="1"/>
          </p:cNvPicPr>
          <p:nvPr/>
        </p:nvPicPr>
        <p:blipFill>
          <a:blip r:embed="rId2" cstate="print"/>
          <a:srcRect l="5532" t="7501" r="6250" b="17688"/>
          <a:stretch>
            <a:fillRect/>
          </a:stretch>
        </p:blipFill>
        <p:spPr bwMode="auto">
          <a:xfrm>
            <a:off x="-180528" y="1"/>
            <a:ext cx="9721080" cy="6858000"/>
          </a:xfrm>
          <a:prstGeom prst="rect">
            <a:avLst/>
          </a:prstGeom>
          <a:noFill/>
          <a:ln w="9525">
            <a:noFill/>
            <a:miter lim="800000"/>
            <a:headEnd/>
            <a:tailEnd/>
          </a:ln>
        </p:spPr>
      </p:pic>
      <p:sp>
        <p:nvSpPr>
          <p:cNvPr id="5" name="橢圓 4"/>
          <p:cNvSpPr/>
          <p:nvPr/>
        </p:nvSpPr>
        <p:spPr>
          <a:xfrm>
            <a:off x="3275856" y="2780928"/>
            <a:ext cx="1763688" cy="857256"/>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zh-TW" altLang="en-US"/>
          </a:p>
        </p:txBody>
      </p:sp>
    </p:spTree>
  </p:cSld>
  <p:clrMapOvr>
    <a:masterClrMapping/>
  </p:clrMapOvr>
  <p:transition>
    <p:random/>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dirty="0"/>
          </a:p>
        </p:txBody>
      </p:sp>
      <p:pic>
        <p:nvPicPr>
          <p:cNvPr id="94210" name="Picture 2"/>
          <p:cNvPicPr>
            <a:picLocks noChangeAspect="1" noChangeArrowheads="1"/>
          </p:cNvPicPr>
          <p:nvPr/>
        </p:nvPicPr>
        <p:blipFill>
          <a:blip r:embed="rId2" cstate="print"/>
          <a:srcRect l="4794" t="8485" r="6250" b="6250"/>
          <a:stretch>
            <a:fillRect/>
          </a:stretch>
        </p:blipFill>
        <p:spPr bwMode="auto">
          <a:xfrm>
            <a:off x="251520" y="0"/>
            <a:ext cx="9177292" cy="6858000"/>
          </a:xfrm>
          <a:prstGeom prst="rect">
            <a:avLst/>
          </a:prstGeom>
          <a:noFill/>
          <a:ln w="9525">
            <a:noFill/>
            <a:miter lim="800000"/>
            <a:headEnd/>
            <a:tailEnd/>
          </a:ln>
        </p:spPr>
      </p:pic>
      <p:sp>
        <p:nvSpPr>
          <p:cNvPr id="5" name="橢圓 4"/>
          <p:cNvSpPr/>
          <p:nvPr/>
        </p:nvSpPr>
        <p:spPr>
          <a:xfrm>
            <a:off x="0" y="4509120"/>
            <a:ext cx="3240360" cy="2348880"/>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zh-TW" altLang="en-US"/>
          </a:p>
        </p:txBody>
      </p:sp>
      <p:sp>
        <p:nvSpPr>
          <p:cNvPr id="6" name="橢圓 5"/>
          <p:cNvSpPr/>
          <p:nvPr/>
        </p:nvSpPr>
        <p:spPr>
          <a:xfrm>
            <a:off x="539552" y="260648"/>
            <a:ext cx="1763688" cy="857256"/>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zh-TW" altLang="en-US"/>
          </a:p>
        </p:txBody>
      </p:sp>
      <p:sp>
        <p:nvSpPr>
          <p:cNvPr id="7" name="文字方塊 6"/>
          <p:cNvSpPr txBox="1"/>
          <p:nvPr/>
        </p:nvSpPr>
        <p:spPr>
          <a:xfrm>
            <a:off x="2843808" y="332656"/>
            <a:ext cx="4824536" cy="1015663"/>
          </a:xfrm>
          <a:prstGeom prst="rect">
            <a:avLst/>
          </a:prstGeom>
          <a:solidFill>
            <a:schemeClr val="accent2">
              <a:lumMod val="40000"/>
              <a:lumOff val="60000"/>
            </a:schemeClr>
          </a:solidFill>
        </p:spPr>
        <p:txBody>
          <a:bodyPr wrap="square" rtlCol="0">
            <a:spAutoFit/>
          </a:bodyPr>
          <a:lstStyle/>
          <a:p>
            <a:r>
              <a:rPr lang="zh-TW" altLang="en-US" sz="6000" dirty="0" smtClean="0">
                <a:solidFill>
                  <a:srgbClr val="0000FF"/>
                </a:solidFill>
                <a:latin typeface="華康海報體W9" pitchFamily="81" charset="-120"/>
                <a:ea typeface="華康海報體W9" pitchFamily="81" charset="-120"/>
              </a:rPr>
              <a:t>→請按此登入</a:t>
            </a:r>
            <a:endParaRPr lang="zh-TW" altLang="en-US" sz="6000" dirty="0">
              <a:solidFill>
                <a:srgbClr val="0000FF"/>
              </a:solidFill>
              <a:latin typeface="華康海報體W9" pitchFamily="81" charset="-120"/>
              <a:ea typeface="華康海報體W9" pitchFamily="81" charset="-120"/>
            </a:endParaRPr>
          </a:p>
        </p:txBody>
      </p:sp>
      <p:sp>
        <p:nvSpPr>
          <p:cNvPr id="8" name="文字方塊 7"/>
          <p:cNvSpPr txBox="1"/>
          <p:nvPr/>
        </p:nvSpPr>
        <p:spPr>
          <a:xfrm>
            <a:off x="3477072" y="4509120"/>
            <a:ext cx="5688632" cy="2123658"/>
          </a:xfrm>
          <a:prstGeom prst="rect">
            <a:avLst/>
          </a:prstGeom>
          <a:solidFill>
            <a:srgbClr val="FFFFCC"/>
          </a:solidFill>
        </p:spPr>
        <p:txBody>
          <a:bodyPr wrap="square" rtlCol="0">
            <a:spAutoFit/>
          </a:bodyPr>
          <a:lstStyle/>
          <a:p>
            <a:r>
              <a:rPr lang="zh-TW" altLang="en-US" sz="3600" dirty="0" smtClean="0">
                <a:solidFill>
                  <a:srgbClr val="0000FF"/>
                </a:solidFill>
                <a:latin typeface="華康海報體W9" pitchFamily="81" charset="-120"/>
                <a:ea typeface="華康海報體W9" pitchFamily="81" charset="-120"/>
              </a:rPr>
              <a:t>登入後，要求輸入帳號密碼</a:t>
            </a:r>
            <a:endParaRPr lang="en-US" altLang="zh-TW" sz="3600" dirty="0" smtClean="0">
              <a:solidFill>
                <a:srgbClr val="0000FF"/>
              </a:solidFill>
              <a:latin typeface="華康海報體W9" pitchFamily="81" charset="-120"/>
              <a:ea typeface="華康海報體W9" pitchFamily="81" charset="-120"/>
            </a:endParaRPr>
          </a:p>
          <a:p>
            <a:r>
              <a:rPr lang="zh-TW" altLang="en-US" sz="4800" dirty="0" smtClean="0">
                <a:solidFill>
                  <a:srgbClr val="FF0000"/>
                </a:solidFill>
                <a:latin typeface="華康海報體W9" pitchFamily="81" charset="-120"/>
                <a:ea typeface="華康海報體W9" pitchFamily="81" charset="-120"/>
              </a:rPr>
              <a:t>帳號三組任選一組</a:t>
            </a:r>
            <a:endParaRPr lang="en-US" altLang="zh-TW" sz="4800" dirty="0" smtClean="0">
              <a:solidFill>
                <a:srgbClr val="FF0000"/>
              </a:solidFill>
              <a:latin typeface="華康海報體W9" pitchFamily="81" charset="-120"/>
              <a:ea typeface="華康海報體W9" pitchFamily="81" charset="-120"/>
            </a:endParaRPr>
          </a:p>
          <a:p>
            <a:r>
              <a:rPr lang="zh-TW" altLang="en-US" sz="4800" dirty="0" smtClean="0">
                <a:solidFill>
                  <a:srgbClr val="FF0000"/>
                </a:solidFill>
                <a:latin typeface="華康海報體W9" pitchFamily="81" charset="-120"/>
                <a:ea typeface="華康海報體W9" pitchFamily="81" charset="-120"/>
              </a:rPr>
              <a:t>密碼</a:t>
            </a:r>
            <a:r>
              <a:rPr lang="zh-TW" altLang="en-US" sz="4800" dirty="0">
                <a:solidFill>
                  <a:srgbClr val="FF0000"/>
                </a:solidFill>
                <a:latin typeface="華康海報體W9" pitchFamily="81" charset="-120"/>
                <a:ea typeface="華康海報體W9" pitchFamily="81" charset="-120"/>
              </a:rPr>
              <a:t>詳洽輔導</a:t>
            </a:r>
            <a:r>
              <a:rPr lang="zh-TW" altLang="en-US" sz="4800" dirty="0" smtClean="0">
                <a:solidFill>
                  <a:srgbClr val="FF0000"/>
                </a:solidFill>
                <a:latin typeface="華康海報體W9" pitchFamily="81" charset="-120"/>
                <a:ea typeface="華康海報體W9" pitchFamily="81" charset="-120"/>
              </a:rPr>
              <a:t>室。</a:t>
            </a:r>
            <a:endParaRPr lang="en-US" altLang="zh-TW" sz="4800" dirty="0" smtClean="0">
              <a:solidFill>
                <a:srgbClr val="FF0000"/>
              </a:solidFill>
              <a:latin typeface="華康海報體W9" pitchFamily="81" charset="-120"/>
              <a:ea typeface="華康海報體W9" pitchFamily="81" charset="-12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lide(fromBottom)">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slide(fromBottom)">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a:p>
        </p:txBody>
      </p:sp>
      <p:pic>
        <p:nvPicPr>
          <p:cNvPr id="95234" name="Picture 2"/>
          <p:cNvPicPr>
            <a:picLocks noChangeAspect="1" noChangeArrowheads="1"/>
          </p:cNvPicPr>
          <p:nvPr/>
        </p:nvPicPr>
        <p:blipFill>
          <a:blip r:embed="rId2" cstate="print"/>
          <a:srcRect l="2579" t="3563" r="3661" b="6250"/>
          <a:stretch>
            <a:fillRect/>
          </a:stretch>
        </p:blipFill>
        <p:spPr bwMode="auto">
          <a:xfrm>
            <a:off x="0" y="0"/>
            <a:ext cx="9145016" cy="6858000"/>
          </a:xfrm>
          <a:prstGeom prst="rect">
            <a:avLst/>
          </a:prstGeom>
          <a:noFill/>
          <a:ln w="9525">
            <a:noFill/>
            <a:miter lim="800000"/>
            <a:headEnd/>
            <a:tailEnd/>
          </a:ln>
        </p:spPr>
      </p:pic>
      <p:sp>
        <p:nvSpPr>
          <p:cNvPr id="5" name="橢圓 4"/>
          <p:cNvSpPr/>
          <p:nvPr/>
        </p:nvSpPr>
        <p:spPr>
          <a:xfrm>
            <a:off x="2195736" y="2564904"/>
            <a:ext cx="4929190" cy="3071834"/>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zh-TW" altLang="en-US"/>
          </a:p>
        </p:txBody>
      </p:sp>
    </p:spTree>
  </p:cSld>
  <p:clrMapOvr>
    <a:masterClrMapping/>
  </p:clrMapOvr>
  <p:transition>
    <p:random/>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a:p>
        </p:txBody>
      </p:sp>
      <p:pic>
        <p:nvPicPr>
          <p:cNvPr id="96258" name="Picture 2"/>
          <p:cNvPicPr>
            <a:picLocks noChangeAspect="1" noChangeArrowheads="1"/>
          </p:cNvPicPr>
          <p:nvPr/>
        </p:nvPicPr>
        <p:blipFill>
          <a:blip r:embed="rId2" cstate="print"/>
          <a:srcRect l="2579" t="7501" r="6250" b="6250"/>
          <a:stretch>
            <a:fillRect/>
          </a:stretch>
        </p:blipFill>
        <p:spPr bwMode="auto">
          <a:xfrm>
            <a:off x="395536" y="0"/>
            <a:ext cx="9144000" cy="6858000"/>
          </a:xfrm>
          <a:prstGeom prst="rect">
            <a:avLst/>
          </a:prstGeom>
          <a:noFill/>
          <a:ln w="9525">
            <a:noFill/>
            <a:miter lim="800000"/>
            <a:headEnd/>
            <a:tailEnd/>
          </a:ln>
        </p:spPr>
      </p:pic>
      <p:sp>
        <p:nvSpPr>
          <p:cNvPr id="5" name="橢圓 4"/>
          <p:cNvSpPr/>
          <p:nvPr/>
        </p:nvSpPr>
        <p:spPr>
          <a:xfrm>
            <a:off x="0" y="1772816"/>
            <a:ext cx="2771800" cy="5085184"/>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zh-TW" altLang="en-US"/>
          </a:p>
        </p:txBody>
      </p:sp>
    </p:spTree>
  </p:cSld>
  <p:clrMapOvr>
    <a:masterClrMapping/>
  </p:clrMapOvr>
  <p:transition>
    <p:random/>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lgn="ctr"/>
            <a:r>
              <a:rPr lang="zh-TW" altLang="en-US" sz="4400" dirty="0" smtClean="0">
                <a:solidFill>
                  <a:srgbClr val="FFFF00"/>
                </a:solidFill>
                <a:latin typeface="華康POP1體W7(P)" pitchFamily="82" charset="-120"/>
                <a:ea typeface="華康POP1體W7(P)" pitchFamily="82" charset="-120"/>
              </a:rPr>
              <a:t>應試心得</a:t>
            </a:r>
            <a:r>
              <a:rPr lang="en-US" altLang="zh-TW" sz="4400" dirty="0" smtClean="0">
                <a:solidFill>
                  <a:srgbClr val="FFFF00"/>
                </a:solidFill>
                <a:latin typeface="華康POP1體W7(P)" pitchFamily="82" charset="-120"/>
                <a:ea typeface="華康POP1體W7(P)" pitchFamily="82" charset="-120"/>
              </a:rPr>
              <a:t>(</a:t>
            </a:r>
            <a:r>
              <a:rPr lang="zh-TW" altLang="en-US" sz="4400" dirty="0" smtClean="0">
                <a:solidFill>
                  <a:srgbClr val="FFFF00"/>
                </a:solidFill>
                <a:latin typeface="華康POP1體W7(P)" pitchFamily="82" charset="-120"/>
                <a:ea typeface="華康POP1體W7(P)" pitchFamily="82" charset="-120"/>
              </a:rPr>
              <a:t>筆試、面試</a:t>
            </a:r>
            <a:r>
              <a:rPr lang="en-US" altLang="zh-TW" sz="4400" dirty="0" smtClean="0">
                <a:solidFill>
                  <a:srgbClr val="FFFF00"/>
                </a:solidFill>
                <a:latin typeface="華康POP1體W7(P)" pitchFamily="82" charset="-120"/>
                <a:ea typeface="華康POP1體W7(P)" pitchFamily="82" charset="-120"/>
              </a:rPr>
              <a:t>)</a:t>
            </a:r>
            <a:endParaRPr lang="zh-TW" altLang="en-US" sz="4400" dirty="0" smtClean="0">
              <a:solidFill>
                <a:srgbClr val="FFFF00"/>
              </a:solidFill>
              <a:latin typeface="華康POP1體W7(P)" pitchFamily="82" charset="-120"/>
              <a:ea typeface="華康POP1體W7(P)" pitchFamily="82" charset="-120"/>
            </a:endParaRPr>
          </a:p>
        </p:txBody>
      </p:sp>
      <p:pic>
        <p:nvPicPr>
          <p:cNvPr id="4" name="內容版面配置區 3" descr="310 馮立俞 台大電機 筆試.jpg"/>
          <p:cNvPicPr>
            <a:picLocks noGrp="1" noChangeAspect="1"/>
          </p:cNvPicPr>
          <p:nvPr>
            <p:ph idx="1"/>
          </p:nvPr>
        </p:nvPicPr>
        <p:blipFill>
          <a:blip r:embed="rId2" cstate="print"/>
          <a:stretch>
            <a:fillRect/>
          </a:stretch>
        </p:blipFill>
        <p:spPr>
          <a:xfrm rot="16200000">
            <a:off x="-760648" y="1741376"/>
            <a:ext cx="5877272" cy="4355976"/>
          </a:xfrm>
        </p:spPr>
      </p:pic>
      <p:pic>
        <p:nvPicPr>
          <p:cNvPr id="5" name="圖片 4" descr="320 林宏仁 台大醫學 面試_頁面_1.jpg"/>
          <p:cNvPicPr>
            <a:picLocks noChangeAspect="1"/>
          </p:cNvPicPr>
          <p:nvPr/>
        </p:nvPicPr>
        <p:blipFill>
          <a:blip r:embed="rId3" cstate="print"/>
          <a:stretch>
            <a:fillRect/>
          </a:stretch>
        </p:blipFill>
        <p:spPr>
          <a:xfrm>
            <a:off x="4716016" y="980728"/>
            <a:ext cx="4176464" cy="5877272"/>
          </a:xfrm>
          <a:prstGeom prst="rect">
            <a:avLst/>
          </a:prstGeom>
        </p:spPr>
      </p:pic>
      <p:sp>
        <p:nvSpPr>
          <p:cNvPr id="6" name="文字方塊 5"/>
          <p:cNvSpPr txBox="1"/>
          <p:nvPr/>
        </p:nvSpPr>
        <p:spPr>
          <a:xfrm>
            <a:off x="1475656" y="6237312"/>
            <a:ext cx="2736304" cy="523220"/>
          </a:xfrm>
          <a:prstGeom prst="rect">
            <a:avLst/>
          </a:prstGeom>
          <a:solidFill>
            <a:srgbClr val="002060"/>
          </a:solidFill>
          <a:ln>
            <a:solidFill>
              <a:schemeClr val="bg1"/>
            </a:solidFill>
          </a:ln>
        </p:spPr>
        <p:txBody>
          <a:bodyPr wrap="square" rtlCol="0">
            <a:spAutoFit/>
          </a:bodyPr>
          <a:lstStyle/>
          <a:p>
            <a:pPr algn="ctr"/>
            <a:r>
              <a:rPr lang="zh-TW" altLang="en-US" sz="2800" dirty="0" smtClean="0">
                <a:solidFill>
                  <a:schemeClr val="bg1"/>
                </a:solidFill>
                <a:latin typeface="華康中特圓體" pitchFamily="49" charset="-120"/>
                <a:ea typeface="華康中特圓體" pitchFamily="49" charset="-120"/>
              </a:rPr>
              <a:t>台大電機筆試</a:t>
            </a:r>
            <a:endParaRPr lang="zh-TW" altLang="en-US" sz="2800" dirty="0">
              <a:solidFill>
                <a:schemeClr val="bg1"/>
              </a:solidFill>
              <a:latin typeface="華康中特圓體" pitchFamily="49" charset="-120"/>
              <a:ea typeface="華康中特圓體" pitchFamily="49" charset="-120"/>
            </a:endParaRPr>
          </a:p>
        </p:txBody>
      </p:sp>
      <p:sp>
        <p:nvSpPr>
          <p:cNvPr id="7" name="文字方塊 6"/>
          <p:cNvSpPr txBox="1"/>
          <p:nvPr/>
        </p:nvSpPr>
        <p:spPr>
          <a:xfrm>
            <a:off x="6084168" y="6237312"/>
            <a:ext cx="2736304" cy="523220"/>
          </a:xfrm>
          <a:prstGeom prst="rect">
            <a:avLst/>
          </a:prstGeom>
          <a:solidFill>
            <a:srgbClr val="002060"/>
          </a:solidFill>
          <a:ln>
            <a:solidFill>
              <a:schemeClr val="bg1"/>
            </a:solidFill>
          </a:ln>
        </p:spPr>
        <p:txBody>
          <a:bodyPr wrap="square" rtlCol="0">
            <a:spAutoFit/>
          </a:bodyPr>
          <a:lstStyle/>
          <a:p>
            <a:pPr algn="ctr"/>
            <a:r>
              <a:rPr lang="zh-TW" altLang="en-US" sz="2800" dirty="0" smtClean="0">
                <a:solidFill>
                  <a:schemeClr val="bg1"/>
                </a:solidFill>
                <a:latin typeface="華康中特圓體" pitchFamily="49" charset="-120"/>
                <a:ea typeface="華康中特圓體" pitchFamily="49" charset="-120"/>
              </a:rPr>
              <a:t>台大醫科面試</a:t>
            </a:r>
            <a:endParaRPr lang="zh-TW" altLang="en-US" sz="2800" dirty="0">
              <a:solidFill>
                <a:schemeClr val="bg1"/>
              </a:solidFill>
              <a:latin typeface="華康中特圓體" pitchFamily="49" charset="-120"/>
              <a:ea typeface="華康中特圓體" pitchFamily="49" charset="-120"/>
            </a:endParaRPr>
          </a:p>
        </p:txBody>
      </p:sp>
    </p:spTree>
  </p:cSld>
  <p:clrMapOvr>
    <a:masterClrMapping/>
  </p:clrMapOvr>
  <p:transition>
    <p:random/>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ctrTitle"/>
          </p:nvPr>
        </p:nvSpPr>
        <p:spPr>
          <a:xfrm>
            <a:off x="-828600" y="2348880"/>
            <a:ext cx="9217024" cy="3312368"/>
          </a:xfrm>
        </p:spPr>
        <p:txBody>
          <a:bodyPr>
            <a:noAutofit/>
          </a:bodyPr>
          <a:lstStyle/>
          <a:p>
            <a:pPr>
              <a:lnSpc>
                <a:spcPct val="200000"/>
              </a:lnSpc>
            </a:pPr>
            <a:r>
              <a:rPr lang="zh-TW" altLang="en-US" sz="5400" dirty="0">
                <a:solidFill>
                  <a:srgbClr val="FFFF00"/>
                </a:solidFill>
                <a:latin typeface="華康POP1體W7(P)" pitchFamily="82" charset="-120"/>
                <a:ea typeface="華康POP1體W7(P)" pitchFamily="82" charset="-120"/>
              </a:rPr>
              <a:t>三</a:t>
            </a:r>
            <a:r>
              <a:rPr lang="zh-TW" altLang="en-US" sz="5400" dirty="0" smtClean="0">
                <a:solidFill>
                  <a:srgbClr val="FFFF00"/>
                </a:solidFill>
                <a:latin typeface="華康POP1體W7(P)" pitchFamily="82" charset="-120"/>
                <a:ea typeface="華康POP1體W7(P)" pitchFamily="82" charset="-120"/>
              </a:rPr>
              <a:t>、爸媽要做孩子的</a:t>
            </a:r>
            <a:r>
              <a:rPr lang="en-US" altLang="zh-TW" sz="5400" dirty="0" smtClean="0">
                <a:solidFill>
                  <a:srgbClr val="FFFF00"/>
                </a:solidFill>
                <a:latin typeface="華康POP1體W7(P)" pitchFamily="82" charset="-120"/>
                <a:ea typeface="華康POP1體W7(P)" pitchFamily="82" charset="-120"/>
              </a:rPr>
              <a:t/>
            </a:r>
            <a:br>
              <a:rPr lang="en-US" altLang="zh-TW" sz="5400" dirty="0" smtClean="0">
                <a:solidFill>
                  <a:srgbClr val="FFFF00"/>
                </a:solidFill>
                <a:latin typeface="華康POP1體W7(P)" pitchFamily="82" charset="-120"/>
                <a:ea typeface="華康POP1體W7(P)" pitchFamily="82" charset="-120"/>
              </a:rPr>
            </a:br>
            <a:r>
              <a:rPr lang="zh-TW" altLang="en-US" sz="5400" dirty="0" smtClean="0">
                <a:solidFill>
                  <a:srgbClr val="FFFF00"/>
                </a:solidFill>
                <a:latin typeface="華康POP1體W7(P)" pitchFamily="82" charset="-120"/>
                <a:ea typeface="華康POP1體W7(P)" pitchFamily="82" charset="-120"/>
              </a:rPr>
              <a:t>啦啦隊</a:t>
            </a:r>
            <a:r>
              <a:rPr lang="en-US" altLang="zh-TW" sz="5400" dirty="0" smtClean="0">
                <a:solidFill>
                  <a:srgbClr val="FFFF00"/>
                </a:solidFill>
                <a:latin typeface="華康POP1體W7(P)" pitchFamily="82" charset="-120"/>
                <a:ea typeface="華康POP1體W7(P)" pitchFamily="82" charset="-120"/>
              </a:rPr>
              <a:t>?</a:t>
            </a:r>
            <a:br>
              <a:rPr lang="en-US" altLang="zh-TW" sz="5400" dirty="0" smtClean="0">
                <a:solidFill>
                  <a:srgbClr val="FFFF00"/>
                </a:solidFill>
                <a:latin typeface="華康POP1體W7(P)" pitchFamily="82" charset="-120"/>
                <a:ea typeface="華康POP1體W7(P)" pitchFamily="82" charset="-120"/>
              </a:rPr>
            </a:br>
            <a:r>
              <a:rPr lang="zh-TW" altLang="en-US" sz="5400" dirty="0" smtClean="0">
                <a:solidFill>
                  <a:srgbClr val="FFFF00"/>
                </a:solidFill>
                <a:latin typeface="華康POP1體W7(P)" pitchFamily="82" charset="-120"/>
                <a:ea typeface="華康POP1體W7(P)" pitchFamily="82" charset="-120"/>
              </a:rPr>
              <a:t>拉拉隊</a:t>
            </a:r>
            <a:r>
              <a:rPr lang="en-US" altLang="zh-TW" sz="5400" dirty="0" smtClean="0">
                <a:solidFill>
                  <a:srgbClr val="FFFF00"/>
                </a:solidFill>
                <a:latin typeface="華康POP1體W7(P)" pitchFamily="82" charset="-120"/>
                <a:ea typeface="華康POP1體W7(P)" pitchFamily="82" charset="-120"/>
              </a:rPr>
              <a:t>?</a:t>
            </a:r>
            <a:br>
              <a:rPr lang="en-US" altLang="zh-TW" sz="5400" dirty="0" smtClean="0">
                <a:solidFill>
                  <a:srgbClr val="FFFF00"/>
                </a:solidFill>
                <a:latin typeface="華康POP1體W7(P)" pitchFamily="82" charset="-120"/>
                <a:ea typeface="華康POP1體W7(P)" pitchFamily="82" charset="-120"/>
              </a:rPr>
            </a:br>
            <a:endParaRPr lang="zh-TW" altLang="en-US" sz="5400" dirty="0">
              <a:solidFill>
                <a:srgbClr val="FFFF00"/>
              </a:solidFill>
              <a:latin typeface="華康POP1體W7(P)" pitchFamily="82" charset="-120"/>
              <a:ea typeface="華康POP1體W7(P)" pitchFamily="82" charset="-120"/>
            </a:endParaRPr>
          </a:p>
        </p:txBody>
      </p:sp>
      <p:pic>
        <p:nvPicPr>
          <p:cNvPr id="71682" name="Picture 2" descr="http://www.sproutbaby.com/wp-content/uploads/2013/10/parenting-tips.jpg"/>
          <p:cNvPicPr>
            <a:picLocks noChangeAspect="1" noChangeArrowheads="1"/>
          </p:cNvPicPr>
          <p:nvPr/>
        </p:nvPicPr>
        <p:blipFill>
          <a:blip r:embed="rId2" cstate="print">
            <a:clrChange>
              <a:clrFrom>
                <a:srgbClr val="FFFFFF"/>
              </a:clrFrom>
              <a:clrTo>
                <a:srgbClr val="FFFFFF">
                  <a:alpha val="0"/>
                </a:srgbClr>
              </a:clrTo>
            </a:clrChange>
          </a:blip>
          <a:srcRect b="23393"/>
          <a:stretch>
            <a:fillRect/>
          </a:stretch>
        </p:blipFill>
        <p:spPr bwMode="auto">
          <a:xfrm rot="547004">
            <a:off x="4919305" y="3349821"/>
            <a:ext cx="4441224" cy="2551714"/>
          </a:xfrm>
          <a:prstGeom prst="rect">
            <a:avLst/>
          </a:prstGeom>
          <a:noFill/>
        </p:spPr>
      </p:pic>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3826" name="標題 1"/>
          <p:cNvSpPr>
            <a:spLocks noGrp="1"/>
          </p:cNvSpPr>
          <p:nvPr>
            <p:ph type="title" idx="4294967295"/>
          </p:nvPr>
        </p:nvSpPr>
        <p:spPr>
          <a:xfrm>
            <a:off x="1820863" y="152400"/>
            <a:ext cx="7170737" cy="1143000"/>
          </a:xfrm>
        </p:spPr>
        <p:txBody>
          <a:bodyPr/>
          <a:lstStyle/>
          <a:p>
            <a:endParaRPr lang="zh-TW" altLang="zh-TW"/>
          </a:p>
        </p:txBody>
      </p:sp>
      <p:pic>
        <p:nvPicPr>
          <p:cNvPr id="6" name="表格版面配置區 5" descr="77859_201101060946261aLQF.jpg"/>
          <p:cNvPicPr>
            <a:picLocks noGrp="1" noChangeAspect="1"/>
          </p:cNvPicPr>
          <p:nvPr>
            <p:ph type="tbl" idx="4294967295"/>
          </p:nvPr>
        </p:nvPicPr>
        <p:blipFill>
          <a:blip r:embed="rId3" cstate="print"/>
          <a:stretch>
            <a:fillRect/>
          </a:stretch>
        </p:blipFill>
        <p:spPr>
          <a:xfrm>
            <a:off x="0" y="0"/>
            <a:ext cx="9144000" cy="6991168"/>
          </a:xfrm>
        </p:spPr>
      </p:pic>
      <p:sp>
        <p:nvSpPr>
          <p:cNvPr id="5" name="標題 1"/>
          <p:cNvSpPr>
            <a:spLocks/>
          </p:cNvSpPr>
          <p:nvPr/>
        </p:nvSpPr>
        <p:spPr bwMode="auto">
          <a:xfrm>
            <a:off x="0" y="-24"/>
            <a:ext cx="9144000" cy="1484312"/>
          </a:xfrm>
          <a:prstGeom prst="rect">
            <a:avLst/>
          </a:prstGeom>
          <a:solidFill>
            <a:srgbClr val="FFFFCC"/>
          </a:solidFill>
          <a:ln w="9525">
            <a:noFill/>
            <a:miter lim="800000"/>
            <a:headEnd/>
            <a:tailEnd/>
          </a:ln>
        </p:spPr>
        <p:txBody>
          <a:bodyPr anchor="ctr"/>
          <a:lstStyle/>
          <a:p>
            <a:pPr algn="ctr"/>
            <a:r>
              <a:rPr lang="zh-TW" altLang="en-US" sz="88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latin typeface="華康雅藝體W6" pitchFamily="81" charset="-120"/>
                <a:ea typeface="華康雅藝體W6" pitchFamily="81" charset="-120"/>
              </a:rPr>
              <a:t>高三生活</a:t>
            </a:r>
          </a:p>
        </p:txBody>
      </p:sp>
      <p:sp>
        <p:nvSpPr>
          <p:cNvPr id="10" name="文字方塊 9"/>
          <p:cNvSpPr txBox="1"/>
          <p:nvPr/>
        </p:nvSpPr>
        <p:spPr>
          <a:xfrm>
            <a:off x="1403648" y="1772816"/>
            <a:ext cx="3816424" cy="646331"/>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r>
              <a:rPr lang="zh-TW" altLang="en-US" sz="3600" dirty="0" smtClean="0">
                <a:latin typeface="華康中特圓體" pitchFamily="49" charset="-120"/>
                <a:ea typeface="華康中特圓體" pitchFamily="49" charset="-120"/>
              </a:rPr>
              <a:t>各式各樣的崩潰</a:t>
            </a:r>
            <a:endParaRPr lang="zh-TW" altLang="en-US" sz="3600" dirty="0">
              <a:latin typeface="華康中特圓體" pitchFamily="49" charset="-120"/>
              <a:ea typeface="華康中特圓體" pitchFamily="49" charset="-120"/>
            </a:endParaRPr>
          </a:p>
        </p:txBody>
      </p:sp>
      <p:pic>
        <p:nvPicPr>
          <p:cNvPr id="7" name="圖片 6" descr="158708328.jpg"/>
          <p:cNvPicPr>
            <a:picLocks noChangeAspect="1"/>
          </p:cNvPicPr>
          <p:nvPr/>
        </p:nvPicPr>
        <p:blipFill>
          <a:blip r:embed="rId4" cstate="print"/>
          <a:stretch>
            <a:fillRect/>
          </a:stretch>
        </p:blipFill>
        <p:spPr>
          <a:xfrm>
            <a:off x="0" y="1484784"/>
            <a:ext cx="9144000" cy="5544617"/>
          </a:xfrm>
          <a:prstGeom prst="rect">
            <a:avLst/>
          </a:prstGeom>
        </p:spPr>
      </p:pic>
      <p:sp>
        <p:nvSpPr>
          <p:cNvPr id="8" name="文字方塊 7"/>
          <p:cNvSpPr txBox="1"/>
          <p:nvPr/>
        </p:nvSpPr>
        <p:spPr>
          <a:xfrm>
            <a:off x="6479704" y="1556792"/>
            <a:ext cx="2664296" cy="646331"/>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r>
              <a:rPr lang="zh-TW" altLang="en-US" sz="3600" dirty="0" smtClean="0">
                <a:latin typeface="華康中特圓體" pitchFamily="49" charset="-120"/>
                <a:ea typeface="華康中特圓體" pitchFamily="49" charset="-120"/>
              </a:rPr>
              <a:t>好忙、好忙</a:t>
            </a:r>
            <a:endParaRPr lang="zh-TW" altLang="en-US" sz="3600" dirty="0">
              <a:latin typeface="華康中特圓體" pitchFamily="49" charset="-120"/>
              <a:ea typeface="華康中特圓體" pitchFamily="49" charset="-120"/>
            </a:endParaRPr>
          </a:p>
        </p:txBody>
      </p:sp>
      <p:sp>
        <p:nvSpPr>
          <p:cNvPr id="9" name="文字方塊 8"/>
          <p:cNvSpPr txBox="1"/>
          <p:nvPr/>
        </p:nvSpPr>
        <p:spPr>
          <a:xfrm>
            <a:off x="6119664" y="2276872"/>
            <a:ext cx="3024336" cy="646331"/>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r>
              <a:rPr lang="zh-TW" altLang="en-US" sz="3600" dirty="0" smtClean="0">
                <a:latin typeface="華康中特圓體" pitchFamily="49" charset="-120"/>
                <a:ea typeface="華康中特圓體" pitchFamily="49" charset="-120"/>
              </a:rPr>
              <a:t>常與沮喪相伴</a:t>
            </a:r>
            <a:endParaRPr lang="zh-TW" altLang="en-US" sz="3600" dirty="0">
              <a:latin typeface="華康中特圓體" pitchFamily="49" charset="-120"/>
              <a:ea typeface="華康中特圓體" pitchFamily="49" charset="-12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ox(in)">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ox(in)">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ox(in)">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ox(in)">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8" grpId="0" animBg="1"/>
      <p:bldP spid="9"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p:txBody>
          <a:bodyPr/>
          <a:lstStyle/>
          <a:p>
            <a:pPr algn="ctr"/>
            <a:r>
              <a:rPr lang="zh-TW" altLang="en-US" sz="4400" dirty="0" smtClean="0">
                <a:solidFill>
                  <a:srgbClr val="FFFF00"/>
                </a:solidFill>
                <a:latin typeface="華康POP1體W7(P)" pitchFamily="82" charset="-120"/>
                <a:ea typeface="華康POP1體W7(P)" pitchFamily="82" charset="-120"/>
              </a:rPr>
              <a:t>考試壓力龐大</a:t>
            </a:r>
            <a:endParaRPr lang="zh-TW" altLang="en-US" sz="4400" dirty="0">
              <a:solidFill>
                <a:srgbClr val="FFFF00"/>
              </a:solidFill>
              <a:latin typeface="華康POP1體W7(P)" pitchFamily="82" charset="-120"/>
              <a:ea typeface="華康POP1體W7(P)" pitchFamily="82" charset="-120"/>
            </a:endParaRPr>
          </a:p>
        </p:txBody>
      </p:sp>
      <p:sp>
        <p:nvSpPr>
          <p:cNvPr id="4" name="內容版面配置區 3"/>
          <p:cNvSpPr>
            <a:spLocks noGrp="1"/>
          </p:cNvSpPr>
          <p:nvPr>
            <p:ph idx="1"/>
          </p:nvPr>
        </p:nvSpPr>
        <p:spPr>
          <a:xfrm>
            <a:off x="357158" y="1500174"/>
            <a:ext cx="4357718" cy="4713387"/>
          </a:xfrm>
        </p:spPr>
        <p:txBody>
          <a:bodyPr/>
          <a:lstStyle/>
          <a:p>
            <a:pPr>
              <a:buFont typeface="Wingdings" pitchFamily="2" charset="2"/>
              <a:buChar char="ü"/>
            </a:pPr>
            <a:r>
              <a:rPr altLang="en-US" dirty="0" err="1" smtClean="0">
                <a:solidFill>
                  <a:srgbClr val="0000FF"/>
                </a:solidFill>
              </a:rPr>
              <a:t>高三段考</a:t>
            </a:r>
            <a:r>
              <a:rPr altLang="en-US" dirty="0" err="1" smtClean="0"/>
              <a:t>與</a:t>
            </a:r>
            <a:r>
              <a:rPr altLang="en-US" dirty="0" err="1" smtClean="0">
                <a:solidFill>
                  <a:srgbClr val="0000FF"/>
                </a:solidFill>
              </a:rPr>
              <a:t>學測</a:t>
            </a:r>
            <a:r>
              <a:rPr lang="en-US" altLang="zh-TW" dirty="0" smtClean="0">
                <a:solidFill>
                  <a:srgbClr val="0000FF"/>
                </a:solidFill>
              </a:rPr>
              <a:t>/</a:t>
            </a:r>
            <a:r>
              <a:rPr altLang="en-US" dirty="0" err="1" smtClean="0">
                <a:solidFill>
                  <a:srgbClr val="0000FF"/>
                </a:solidFill>
              </a:rPr>
              <a:t>指考模擬考</a:t>
            </a:r>
            <a:r>
              <a:rPr altLang="en-US" dirty="0" err="1" smtClean="0"/>
              <a:t>，穿插進行，接踵而至</a:t>
            </a:r>
            <a:r>
              <a:rPr altLang="en-US" dirty="0" smtClean="0"/>
              <a:t>。</a:t>
            </a:r>
            <a:endParaRPr lang="en-US" altLang="en-US" dirty="0" smtClean="0"/>
          </a:p>
          <a:p>
            <a:pPr>
              <a:buFont typeface="Wingdings" pitchFamily="2" charset="2"/>
              <a:buChar char="ü"/>
            </a:pPr>
            <a:r>
              <a:rPr altLang="en-US" dirty="0" smtClean="0"/>
              <a:t>考試範圍與正在進行的教學範圍，並不一致、產生書唸不完的壓力。</a:t>
            </a:r>
            <a:endParaRPr lang="zh-TW" altLang="en-US" dirty="0"/>
          </a:p>
        </p:txBody>
      </p:sp>
      <p:pic>
        <p:nvPicPr>
          <p:cNvPr id="5" name="Picture 12"/>
          <p:cNvPicPr>
            <a:picLocks noChangeAspect="1" noChangeArrowheads="1"/>
          </p:cNvPicPr>
          <p:nvPr/>
        </p:nvPicPr>
        <p:blipFill>
          <a:blip r:embed="rId2" cstate="print"/>
          <a:srcRect/>
          <a:stretch>
            <a:fillRect/>
          </a:stretch>
        </p:blipFill>
        <p:spPr>
          <a:xfrm>
            <a:off x="4929190" y="1142984"/>
            <a:ext cx="4053007" cy="5214974"/>
          </a:xfrm>
          <a:prstGeom prst="rect">
            <a:avLst/>
          </a:prstGeom>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linds(horizont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checkerboard(across)">
                                      <p:cBhvr>
                                        <p:cTn id="1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pPr algn="ctr"/>
            <a:r>
              <a:rPr lang="zh-TW" altLang="en-US" sz="4400" dirty="0" smtClean="0">
                <a:solidFill>
                  <a:srgbClr val="FFFF00"/>
                </a:solidFill>
                <a:latin typeface="華康POP1體W7(P)" pitchFamily="82" charset="-120"/>
                <a:ea typeface="華康POP1體W7(P)" pitchFamily="82" charset="-120"/>
              </a:rPr>
              <a:t>親子情緒的交互作用</a:t>
            </a:r>
            <a:endParaRPr lang="zh-TW" altLang="en-US" sz="4400" dirty="0">
              <a:solidFill>
                <a:srgbClr val="FFFF00"/>
              </a:solidFill>
              <a:latin typeface="華康POP1體W7(P)" pitchFamily="82" charset="-120"/>
              <a:ea typeface="華康POP1體W7(P)" pitchFamily="82" charset="-120"/>
            </a:endParaRPr>
          </a:p>
        </p:txBody>
      </p:sp>
      <p:sp>
        <p:nvSpPr>
          <p:cNvPr id="5" name="內容版面配置區 4"/>
          <p:cNvSpPr>
            <a:spLocks noGrp="1"/>
          </p:cNvSpPr>
          <p:nvPr>
            <p:ph idx="1"/>
          </p:nvPr>
        </p:nvSpPr>
        <p:spPr/>
        <p:txBody>
          <a:bodyPr/>
          <a:lstStyle/>
          <a:p>
            <a:endParaRPr lang="zh-TW" altLang="en-US"/>
          </a:p>
        </p:txBody>
      </p:sp>
      <p:graphicFrame>
        <p:nvGraphicFramePr>
          <p:cNvPr id="6" name="內容版面配置區 4"/>
          <p:cNvGraphicFramePr>
            <a:graphicFrameLocks/>
          </p:cNvGraphicFramePr>
          <p:nvPr/>
        </p:nvGraphicFramePr>
        <p:xfrm>
          <a:off x="457200" y="1481138"/>
          <a:ext cx="8219256" cy="4439606"/>
        </p:xfrm>
        <a:graphic>
          <a:graphicData uri="http://schemas.openxmlformats.org/drawingml/2006/table">
            <a:tbl>
              <a:tblPr firstRow="1" bandRow="1">
                <a:tableStyleId>{93296810-A885-4BE3-A3E7-6D5BEEA58F35}</a:tableStyleId>
              </a:tblPr>
              <a:tblGrid>
                <a:gridCol w="1882552"/>
                <a:gridCol w="3377756"/>
                <a:gridCol w="2958948"/>
              </a:tblGrid>
              <a:tr h="939750">
                <a:tc>
                  <a:txBody>
                    <a:bodyPr/>
                    <a:lstStyle/>
                    <a:p>
                      <a:r>
                        <a:rPr lang="zh-TW" altLang="en-US" sz="2400" dirty="0" smtClean="0">
                          <a:latin typeface="華康中圓體" pitchFamily="49" charset="-120"/>
                          <a:ea typeface="華康中圓體" pitchFamily="49" charset="-120"/>
                        </a:rPr>
                        <a:t>      家長</a:t>
                      </a:r>
                      <a:endParaRPr lang="en-US" altLang="zh-TW" sz="2400" dirty="0" smtClean="0">
                        <a:latin typeface="華康中圓體" pitchFamily="49" charset="-120"/>
                        <a:ea typeface="華康中圓體" pitchFamily="49" charset="-120"/>
                      </a:endParaRPr>
                    </a:p>
                    <a:p>
                      <a:r>
                        <a:rPr lang="zh-TW" altLang="en-US" sz="2400" dirty="0" smtClean="0">
                          <a:latin typeface="華康中圓體" pitchFamily="49" charset="-120"/>
                          <a:ea typeface="華康中圓體" pitchFamily="49" charset="-120"/>
                        </a:rPr>
                        <a:t>孩子</a:t>
                      </a:r>
                      <a:endParaRPr lang="zh-TW" altLang="en-US" sz="2400" dirty="0">
                        <a:solidFill>
                          <a:schemeClr val="tx1"/>
                        </a:solidFill>
                        <a:latin typeface="華康中圓體" pitchFamily="49" charset="-120"/>
                        <a:ea typeface="華康中圓體" pitchFamily="49" charset="-120"/>
                      </a:endParaRPr>
                    </a:p>
                  </a:txBody>
                  <a:tcPr/>
                </a:tc>
                <a:tc>
                  <a:txBody>
                    <a:bodyPr/>
                    <a:lstStyle/>
                    <a:p>
                      <a:pPr algn="ctr">
                        <a:lnSpc>
                          <a:spcPct val="200000"/>
                        </a:lnSpc>
                      </a:pPr>
                      <a:r>
                        <a:rPr lang="zh-TW" altLang="en-US" sz="3000" dirty="0" smtClean="0">
                          <a:latin typeface="華康中圓體" pitchFamily="49" charset="-120"/>
                          <a:ea typeface="華康中圓體" pitchFamily="49" charset="-120"/>
                        </a:rPr>
                        <a:t>緊張</a:t>
                      </a:r>
                      <a:endParaRPr lang="zh-TW" altLang="en-US" sz="3000" dirty="0">
                        <a:solidFill>
                          <a:schemeClr val="tx1"/>
                        </a:solidFill>
                        <a:latin typeface="華康中圓體" pitchFamily="49" charset="-120"/>
                        <a:ea typeface="華康中圓體" pitchFamily="49" charset="-120"/>
                      </a:endParaRPr>
                    </a:p>
                  </a:txBody>
                  <a:tcPr anchor="ctr"/>
                </a:tc>
                <a:tc>
                  <a:txBody>
                    <a:bodyPr/>
                    <a:lstStyle/>
                    <a:p>
                      <a:pPr algn="ctr">
                        <a:lnSpc>
                          <a:spcPct val="200000"/>
                        </a:lnSpc>
                      </a:pPr>
                      <a:r>
                        <a:rPr lang="zh-TW" altLang="en-US" sz="3000" dirty="0" smtClean="0">
                          <a:latin typeface="華康中圓體" pitchFamily="49" charset="-120"/>
                          <a:ea typeface="華康中圓體" pitchFamily="49" charset="-120"/>
                        </a:rPr>
                        <a:t>放鬆</a:t>
                      </a:r>
                      <a:endParaRPr lang="zh-TW" altLang="en-US" sz="3000" dirty="0">
                        <a:solidFill>
                          <a:schemeClr val="tx1"/>
                        </a:solidFill>
                        <a:latin typeface="華康中圓體" pitchFamily="49" charset="-120"/>
                        <a:ea typeface="華康中圓體" pitchFamily="49" charset="-120"/>
                      </a:endParaRPr>
                    </a:p>
                  </a:txBody>
                  <a:tcPr anchor="ctr"/>
                </a:tc>
              </a:tr>
              <a:tr h="1513526">
                <a:tc>
                  <a:txBody>
                    <a:bodyPr/>
                    <a:lstStyle/>
                    <a:p>
                      <a:pPr algn="ctr">
                        <a:lnSpc>
                          <a:spcPct val="200000"/>
                        </a:lnSpc>
                      </a:pPr>
                      <a:r>
                        <a:rPr lang="zh-TW" altLang="en-US" sz="3000" dirty="0" smtClean="0">
                          <a:latin typeface="華康中圓體" pitchFamily="49" charset="-120"/>
                          <a:ea typeface="華康中圓體" pitchFamily="49" charset="-120"/>
                        </a:rPr>
                        <a:t>緊張</a:t>
                      </a:r>
                      <a:endParaRPr lang="zh-TW" altLang="en-US" sz="3000" b="1" dirty="0">
                        <a:solidFill>
                          <a:schemeClr val="tx1"/>
                        </a:solidFill>
                        <a:latin typeface="華康中圓體" pitchFamily="49" charset="-120"/>
                        <a:ea typeface="華康中圓體" pitchFamily="49" charset="-120"/>
                      </a:endParaRPr>
                    </a:p>
                  </a:txBody>
                  <a:tcPr anchor="ctr"/>
                </a:tc>
                <a:tc>
                  <a:txBody>
                    <a:bodyPr/>
                    <a:lstStyle/>
                    <a:p>
                      <a:pPr algn="ctr"/>
                      <a:r>
                        <a:rPr lang="zh-TW" altLang="en-US" sz="3000" dirty="0" smtClean="0">
                          <a:latin typeface="華康中特圓體" pitchFamily="49" charset="-120"/>
                          <a:ea typeface="華康中特圓體" pitchFamily="49" charset="-120"/>
                        </a:rPr>
                        <a:t>一起緊張、</a:t>
                      </a:r>
                      <a:r>
                        <a:rPr lang="en-US" altLang="zh-TW" sz="3000" dirty="0" smtClean="0">
                          <a:latin typeface="華康中特圓體" pitchFamily="49" charset="-120"/>
                          <a:ea typeface="華康中特圓體" pitchFamily="49" charset="-120"/>
                        </a:rPr>
                        <a:t/>
                      </a:r>
                      <a:br>
                        <a:rPr lang="en-US" altLang="zh-TW" sz="3000" dirty="0" smtClean="0">
                          <a:latin typeface="華康中特圓體" pitchFamily="49" charset="-120"/>
                          <a:ea typeface="華康中特圓體" pitchFamily="49" charset="-120"/>
                        </a:rPr>
                      </a:br>
                      <a:r>
                        <a:rPr lang="zh-TW" altLang="en-US" sz="3000" dirty="0" smtClean="0">
                          <a:latin typeface="華康中特圓體" pitchFamily="49" charset="-120"/>
                          <a:ea typeface="華康中特圓體" pitchFamily="49" charset="-120"/>
                        </a:rPr>
                        <a:t>互相拉扯</a:t>
                      </a:r>
                      <a:endParaRPr lang="zh-TW" altLang="en-US" sz="3000" dirty="0">
                        <a:latin typeface="華康中特圓體" pitchFamily="49" charset="-120"/>
                        <a:ea typeface="華康中特圓體" pitchFamily="49" charset="-120"/>
                      </a:endParaRPr>
                    </a:p>
                  </a:txBody>
                  <a:tcPr anchor="ctr"/>
                </a:tc>
                <a:tc>
                  <a:txBody>
                    <a:bodyPr/>
                    <a:lstStyle/>
                    <a:p>
                      <a:pPr algn="ctr"/>
                      <a:r>
                        <a:rPr lang="zh-TW" altLang="en-US" sz="3000" dirty="0" smtClean="0">
                          <a:latin typeface="華康中特圓體" pitchFamily="49" charset="-120"/>
                          <a:ea typeface="華康中特圓體" pitchFamily="49" charset="-120"/>
                        </a:rPr>
                        <a:t>鼓勵</a:t>
                      </a:r>
                      <a:r>
                        <a:rPr lang="en-US" altLang="zh-TW" sz="3000" dirty="0" smtClean="0">
                          <a:latin typeface="華康中特圓體" pitchFamily="49" charset="-120"/>
                          <a:ea typeface="華康中特圓體" pitchFamily="49" charset="-120"/>
                        </a:rPr>
                        <a:t>&amp;</a:t>
                      </a:r>
                      <a:r>
                        <a:rPr lang="zh-TW" altLang="en-US" sz="3000" dirty="0" smtClean="0">
                          <a:latin typeface="華康中特圓體" pitchFamily="49" charset="-120"/>
                          <a:ea typeface="華康中特圓體" pitchFamily="49" charset="-120"/>
                        </a:rPr>
                        <a:t>穩住孩子的情緒</a:t>
                      </a:r>
                      <a:endParaRPr lang="en-US" altLang="zh-TW" sz="3000" dirty="0" smtClean="0">
                        <a:latin typeface="華康中特圓體" pitchFamily="49" charset="-120"/>
                        <a:ea typeface="華康中特圓體" pitchFamily="49" charset="-120"/>
                      </a:endParaRPr>
                    </a:p>
                  </a:txBody>
                  <a:tcPr anchor="ctr"/>
                </a:tc>
              </a:tr>
              <a:tr h="1084747">
                <a:tc>
                  <a:txBody>
                    <a:bodyPr/>
                    <a:lstStyle/>
                    <a:p>
                      <a:pPr algn="ctr"/>
                      <a:r>
                        <a:rPr lang="zh-TW" altLang="en-US" sz="3000" dirty="0" smtClean="0">
                          <a:latin typeface="華康中圓體" pitchFamily="49" charset="-120"/>
                          <a:ea typeface="華康中圓體" pitchFamily="49" charset="-120"/>
                        </a:rPr>
                        <a:t>放鬆</a:t>
                      </a:r>
                      <a:endParaRPr lang="zh-TW" altLang="en-US" sz="3000" b="1" dirty="0">
                        <a:solidFill>
                          <a:schemeClr val="tx1"/>
                        </a:solidFill>
                        <a:latin typeface="華康中圓體" pitchFamily="49" charset="-120"/>
                        <a:ea typeface="華康中圓體" pitchFamily="49" charset="-120"/>
                      </a:endParaRPr>
                    </a:p>
                  </a:txBody>
                  <a:tcPr anchor="ctr"/>
                </a:tc>
                <a:tc>
                  <a:txBody>
                    <a:bodyPr/>
                    <a:lstStyle/>
                    <a:p>
                      <a:pPr>
                        <a:buFont typeface="Arial" pitchFamily="34" charset="0"/>
                        <a:buChar char="•"/>
                      </a:pPr>
                      <a:r>
                        <a:rPr lang="zh-TW" altLang="en-US" sz="3000" dirty="0" smtClean="0">
                          <a:latin typeface="華康中特圓體" pitchFamily="49" charset="-120"/>
                          <a:ea typeface="華康中特圓體" pitchFamily="49" charset="-120"/>
                        </a:rPr>
                        <a:t> 給予一些壓力， </a:t>
                      </a:r>
                      <a:r>
                        <a:rPr lang="en-US" altLang="zh-TW" sz="3000" dirty="0" smtClean="0">
                          <a:latin typeface="華康中特圓體" pitchFamily="49" charset="-120"/>
                          <a:ea typeface="華康中特圓體" pitchFamily="49" charset="-120"/>
                        </a:rPr>
                        <a:t/>
                      </a:r>
                      <a:br>
                        <a:rPr lang="en-US" altLang="zh-TW" sz="3000" dirty="0" smtClean="0">
                          <a:latin typeface="華康中特圓體" pitchFamily="49" charset="-120"/>
                          <a:ea typeface="華康中特圓體" pitchFamily="49" charset="-120"/>
                        </a:rPr>
                      </a:br>
                      <a:r>
                        <a:rPr lang="zh-TW" altLang="en-US" sz="3000" dirty="0" smtClean="0">
                          <a:latin typeface="華康中特圓體" pitchFamily="49" charset="-120"/>
                          <a:ea typeface="華康中特圓體" pitchFamily="49" charset="-120"/>
                        </a:rPr>
                        <a:t>  可以激發潛能</a:t>
                      </a:r>
                      <a:endParaRPr lang="en-US" altLang="zh-TW" sz="3000" dirty="0" smtClean="0">
                        <a:latin typeface="華康中特圓體" pitchFamily="49" charset="-120"/>
                        <a:ea typeface="華康中特圓體" pitchFamily="49" charset="-120"/>
                      </a:endParaRPr>
                    </a:p>
                    <a:p>
                      <a:pPr>
                        <a:buFont typeface="Arial" pitchFamily="34" charset="0"/>
                        <a:buChar char="•"/>
                      </a:pPr>
                      <a:r>
                        <a:rPr lang="zh-TW" altLang="en-US" sz="3000" dirty="0" smtClean="0">
                          <a:latin typeface="華康中特圓體" pitchFamily="49" charset="-120"/>
                          <a:ea typeface="華康中特圓體" pitchFamily="49" charset="-120"/>
                        </a:rPr>
                        <a:t> 太多壓力，也可   </a:t>
                      </a:r>
                      <a:r>
                        <a:rPr lang="en-US" altLang="zh-TW" sz="3000" dirty="0" smtClean="0">
                          <a:latin typeface="華康中特圓體" pitchFamily="49" charset="-120"/>
                          <a:ea typeface="華康中特圓體" pitchFamily="49" charset="-120"/>
                        </a:rPr>
                        <a:t/>
                      </a:r>
                      <a:br>
                        <a:rPr lang="en-US" altLang="zh-TW" sz="3000" dirty="0" smtClean="0">
                          <a:latin typeface="華康中特圓體" pitchFamily="49" charset="-120"/>
                          <a:ea typeface="華康中特圓體" pitchFamily="49" charset="-120"/>
                        </a:rPr>
                      </a:br>
                      <a:r>
                        <a:rPr lang="en-US" altLang="zh-TW" sz="3000" dirty="0" smtClean="0">
                          <a:latin typeface="華康中特圓體" pitchFamily="49" charset="-120"/>
                          <a:ea typeface="華康中特圓體" pitchFamily="49" charset="-120"/>
                        </a:rPr>
                        <a:t>  </a:t>
                      </a:r>
                      <a:r>
                        <a:rPr lang="zh-TW" altLang="en-US" sz="3000" dirty="0" smtClean="0">
                          <a:latin typeface="華康中特圓體" pitchFamily="49" charset="-120"/>
                          <a:ea typeface="華康中特圓體" pitchFamily="49" charset="-120"/>
                        </a:rPr>
                        <a:t>能有反效果</a:t>
                      </a:r>
                      <a:endParaRPr lang="zh-TW" altLang="en-US" sz="3000" dirty="0">
                        <a:latin typeface="華康中特圓體" pitchFamily="49" charset="-120"/>
                        <a:ea typeface="華康中特圓體" pitchFamily="49" charset="-120"/>
                      </a:endParaRPr>
                    </a:p>
                  </a:txBody>
                  <a:tcPr/>
                </a:tc>
                <a:tc>
                  <a:txBody>
                    <a:bodyPr/>
                    <a:lstStyle/>
                    <a:p>
                      <a:pPr algn="ctr"/>
                      <a:r>
                        <a:rPr lang="zh-TW" altLang="en-US" sz="3000" b="0" dirty="0" smtClean="0">
                          <a:latin typeface="華康中特圓體" pitchFamily="49" charset="-120"/>
                          <a:ea typeface="華康中特圓體" pitchFamily="49" charset="-120"/>
                        </a:rPr>
                        <a:t>可能忽略潛力，不過還是可以</a:t>
                      </a:r>
                      <a:endParaRPr lang="en-US" altLang="zh-TW" sz="3000" b="0" dirty="0" smtClean="0">
                        <a:latin typeface="華康中特圓體" pitchFamily="49" charset="-120"/>
                        <a:ea typeface="華康中特圓體" pitchFamily="49" charset="-120"/>
                      </a:endParaRPr>
                    </a:p>
                    <a:p>
                      <a:pPr algn="ctr"/>
                      <a:r>
                        <a:rPr lang="zh-TW" altLang="en-US" sz="3000" b="0" dirty="0" smtClean="0">
                          <a:latin typeface="華康中特圓體" pitchFamily="49" charset="-120"/>
                          <a:ea typeface="華康中特圓體" pitchFamily="49" charset="-120"/>
                        </a:rPr>
                        <a:t>無憂無慮、</a:t>
                      </a:r>
                      <a:endParaRPr lang="en-US" altLang="zh-TW" sz="3000" b="0" dirty="0" smtClean="0">
                        <a:latin typeface="華康中特圓體" pitchFamily="49" charset="-120"/>
                        <a:ea typeface="華康中特圓體" pitchFamily="49" charset="-120"/>
                      </a:endParaRPr>
                    </a:p>
                    <a:p>
                      <a:pPr algn="ctr"/>
                      <a:r>
                        <a:rPr lang="zh-TW" altLang="en-US" sz="3000" b="0" dirty="0" smtClean="0">
                          <a:latin typeface="華康中特圓體" pitchFamily="49" charset="-120"/>
                          <a:ea typeface="華康中特圓體" pitchFamily="49" charset="-120"/>
                        </a:rPr>
                        <a:t>快樂生活</a:t>
                      </a:r>
                      <a:r>
                        <a:rPr lang="zh-TW" altLang="en-US" sz="3000" b="1" dirty="0" smtClean="0"/>
                        <a:t>。</a:t>
                      </a:r>
                      <a:endParaRPr lang="en-US" altLang="zh-TW" sz="3000" b="1" dirty="0" smtClean="0">
                        <a:latin typeface="華康中圓體" pitchFamily="49" charset="-120"/>
                        <a:ea typeface="華康中圓體" pitchFamily="49" charset="-120"/>
                      </a:endParaRPr>
                    </a:p>
                  </a:txBody>
                  <a:tcPr/>
                </a:tc>
              </a:tr>
            </a:tbl>
          </a:graphicData>
        </a:graphic>
      </p:graphicFrame>
      <p:sp>
        <p:nvSpPr>
          <p:cNvPr id="7" name="矩形 6"/>
          <p:cNvSpPr/>
          <p:nvPr/>
        </p:nvSpPr>
        <p:spPr>
          <a:xfrm>
            <a:off x="2339752" y="2492896"/>
            <a:ext cx="3357586" cy="1500198"/>
          </a:xfrm>
          <a:prstGeom prst="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矩形 7"/>
          <p:cNvSpPr/>
          <p:nvPr/>
        </p:nvSpPr>
        <p:spPr>
          <a:xfrm>
            <a:off x="2339752" y="4005064"/>
            <a:ext cx="3357586" cy="1799332"/>
          </a:xfrm>
          <a:prstGeom prst="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矩形 8"/>
          <p:cNvSpPr/>
          <p:nvPr/>
        </p:nvSpPr>
        <p:spPr>
          <a:xfrm>
            <a:off x="5724128" y="2492896"/>
            <a:ext cx="2901094" cy="1500198"/>
          </a:xfrm>
          <a:prstGeom prst="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矩形 9"/>
          <p:cNvSpPr/>
          <p:nvPr/>
        </p:nvSpPr>
        <p:spPr>
          <a:xfrm>
            <a:off x="5703354" y="3990286"/>
            <a:ext cx="2901094" cy="1814978"/>
          </a:xfrm>
          <a:prstGeom prst="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1" fill="hold" grpId="0" nodeType="clickEffect">
                                  <p:stCondLst>
                                    <p:cond delay="0"/>
                                  </p:stCondLst>
                                  <p:childTnLst>
                                    <p:anim calcmode="lin" valueType="num">
                                      <p:cBhvr additive="base">
                                        <p:cTn id="6" dur="500"/>
                                        <p:tgtEl>
                                          <p:spTgt spid="7"/>
                                        </p:tgtEl>
                                        <p:attrNameLst>
                                          <p:attrName>ppt_x</p:attrName>
                                        </p:attrNameLst>
                                      </p:cBhvr>
                                      <p:tavLst>
                                        <p:tav tm="0">
                                          <p:val>
                                            <p:strVal val="ppt_x"/>
                                          </p:val>
                                        </p:tav>
                                        <p:tav tm="100000">
                                          <p:val>
                                            <p:strVal val="ppt_x"/>
                                          </p:val>
                                        </p:tav>
                                      </p:tavLst>
                                    </p:anim>
                                    <p:anim calcmode="lin" valueType="num">
                                      <p:cBhvr additive="base">
                                        <p:cTn id="7" dur="500"/>
                                        <p:tgtEl>
                                          <p:spTgt spid="7"/>
                                        </p:tgtEl>
                                        <p:attrNameLst>
                                          <p:attrName>ppt_y</p:attrName>
                                        </p:attrNameLst>
                                      </p:cBhvr>
                                      <p:tavLst>
                                        <p:tav tm="0">
                                          <p:val>
                                            <p:strVal val="ppt_y"/>
                                          </p:val>
                                        </p:tav>
                                        <p:tav tm="100000">
                                          <p:val>
                                            <p:strVal val="0-ppt_h/2"/>
                                          </p:val>
                                        </p:tav>
                                      </p:tavLst>
                                    </p:anim>
                                    <p:set>
                                      <p:cBhvr>
                                        <p:cTn id="8" dur="1" fill="hold">
                                          <p:stCondLst>
                                            <p:cond delay="499"/>
                                          </p:stCondLst>
                                        </p:cTn>
                                        <p:tgtEl>
                                          <p:spTgt spid="7"/>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2" presetClass="exit" presetSubtype="1" fill="hold" grpId="0" nodeType="clickEffect">
                                  <p:stCondLst>
                                    <p:cond delay="0"/>
                                  </p:stCondLst>
                                  <p:childTnLst>
                                    <p:anim calcmode="lin" valueType="num">
                                      <p:cBhvr additive="base">
                                        <p:cTn id="12" dur="500"/>
                                        <p:tgtEl>
                                          <p:spTgt spid="9"/>
                                        </p:tgtEl>
                                        <p:attrNameLst>
                                          <p:attrName>ppt_x</p:attrName>
                                        </p:attrNameLst>
                                      </p:cBhvr>
                                      <p:tavLst>
                                        <p:tav tm="0">
                                          <p:val>
                                            <p:strVal val="ppt_x"/>
                                          </p:val>
                                        </p:tav>
                                        <p:tav tm="100000">
                                          <p:val>
                                            <p:strVal val="ppt_x"/>
                                          </p:val>
                                        </p:tav>
                                      </p:tavLst>
                                    </p:anim>
                                    <p:anim calcmode="lin" valueType="num">
                                      <p:cBhvr additive="base">
                                        <p:cTn id="13" dur="500"/>
                                        <p:tgtEl>
                                          <p:spTgt spid="9"/>
                                        </p:tgtEl>
                                        <p:attrNameLst>
                                          <p:attrName>ppt_y</p:attrName>
                                        </p:attrNameLst>
                                      </p:cBhvr>
                                      <p:tavLst>
                                        <p:tav tm="0">
                                          <p:val>
                                            <p:strVal val="ppt_y"/>
                                          </p:val>
                                        </p:tav>
                                        <p:tav tm="100000">
                                          <p:val>
                                            <p:strVal val="0-ppt_h/2"/>
                                          </p:val>
                                        </p:tav>
                                      </p:tavLst>
                                    </p:anim>
                                    <p:set>
                                      <p:cBhvr>
                                        <p:cTn id="14" dur="1" fill="hold">
                                          <p:stCondLst>
                                            <p:cond delay="499"/>
                                          </p:stCondLst>
                                        </p:cTn>
                                        <p:tgtEl>
                                          <p:spTgt spid="9"/>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 presetClass="exit" presetSubtype="4" fill="hold" grpId="0" nodeType="clickEffect">
                                  <p:stCondLst>
                                    <p:cond delay="0"/>
                                  </p:stCondLst>
                                  <p:childTnLst>
                                    <p:anim calcmode="lin" valueType="num">
                                      <p:cBhvr additive="base">
                                        <p:cTn id="18" dur="500"/>
                                        <p:tgtEl>
                                          <p:spTgt spid="8"/>
                                        </p:tgtEl>
                                        <p:attrNameLst>
                                          <p:attrName>ppt_x</p:attrName>
                                        </p:attrNameLst>
                                      </p:cBhvr>
                                      <p:tavLst>
                                        <p:tav tm="0">
                                          <p:val>
                                            <p:strVal val="ppt_x"/>
                                          </p:val>
                                        </p:tav>
                                        <p:tav tm="100000">
                                          <p:val>
                                            <p:strVal val="ppt_x"/>
                                          </p:val>
                                        </p:tav>
                                      </p:tavLst>
                                    </p:anim>
                                    <p:anim calcmode="lin" valueType="num">
                                      <p:cBhvr additive="base">
                                        <p:cTn id="19" dur="500"/>
                                        <p:tgtEl>
                                          <p:spTgt spid="8"/>
                                        </p:tgtEl>
                                        <p:attrNameLst>
                                          <p:attrName>ppt_y</p:attrName>
                                        </p:attrNameLst>
                                      </p:cBhvr>
                                      <p:tavLst>
                                        <p:tav tm="0">
                                          <p:val>
                                            <p:strVal val="ppt_y"/>
                                          </p:val>
                                        </p:tav>
                                        <p:tav tm="100000">
                                          <p:val>
                                            <p:strVal val="1+ppt_h/2"/>
                                          </p:val>
                                        </p:tav>
                                      </p:tavLst>
                                    </p:anim>
                                    <p:set>
                                      <p:cBhvr>
                                        <p:cTn id="20" dur="1" fill="hold">
                                          <p:stCondLst>
                                            <p:cond delay="499"/>
                                          </p:stCondLst>
                                        </p:cTn>
                                        <p:tgtEl>
                                          <p:spTgt spid="8"/>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2" presetClass="exit" presetSubtype="4" fill="hold" grpId="0" nodeType="clickEffect">
                                  <p:stCondLst>
                                    <p:cond delay="0"/>
                                  </p:stCondLst>
                                  <p:childTnLst>
                                    <p:anim calcmode="lin" valueType="num">
                                      <p:cBhvr additive="base">
                                        <p:cTn id="24" dur="500"/>
                                        <p:tgtEl>
                                          <p:spTgt spid="10"/>
                                        </p:tgtEl>
                                        <p:attrNameLst>
                                          <p:attrName>ppt_x</p:attrName>
                                        </p:attrNameLst>
                                      </p:cBhvr>
                                      <p:tavLst>
                                        <p:tav tm="0">
                                          <p:val>
                                            <p:strVal val="ppt_x"/>
                                          </p:val>
                                        </p:tav>
                                        <p:tav tm="100000">
                                          <p:val>
                                            <p:strVal val="ppt_x"/>
                                          </p:val>
                                        </p:tav>
                                      </p:tavLst>
                                    </p:anim>
                                    <p:anim calcmode="lin" valueType="num">
                                      <p:cBhvr additive="base">
                                        <p:cTn id="25" dur="500"/>
                                        <p:tgtEl>
                                          <p:spTgt spid="10"/>
                                        </p:tgtEl>
                                        <p:attrNameLst>
                                          <p:attrName>ppt_y</p:attrName>
                                        </p:attrNameLst>
                                      </p:cBhvr>
                                      <p:tavLst>
                                        <p:tav tm="0">
                                          <p:val>
                                            <p:strVal val="ppt_y"/>
                                          </p:val>
                                        </p:tav>
                                        <p:tav tm="100000">
                                          <p:val>
                                            <p:strVal val="1+ppt_h/2"/>
                                          </p:val>
                                        </p:tav>
                                      </p:tavLst>
                                    </p:anim>
                                    <p:set>
                                      <p:cBhvr>
                                        <p:cTn id="26"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descr="ab187cc6jw1dvijcdme47j.jpg"/>
          <p:cNvPicPr>
            <a:picLocks noChangeAspect="1"/>
          </p:cNvPicPr>
          <p:nvPr/>
        </p:nvPicPr>
        <p:blipFill>
          <a:blip r:embed="rId2" cstate="print"/>
          <a:stretch>
            <a:fillRect/>
          </a:stretch>
        </p:blipFill>
        <p:spPr>
          <a:xfrm>
            <a:off x="0" y="0"/>
            <a:ext cx="9144000" cy="5698901"/>
          </a:xfrm>
          <a:prstGeom prst="rect">
            <a:avLst/>
          </a:prstGeom>
        </p:spPr>
      </p:pic>
      <p:sp>
        <p:nvSpPr>
          <p:cNvPr id="2" name="標題 1"/>
          <p:cNvSpPr>
            <a:spLocks noGrp="1"/>
          </p:cNvSpPr>
          <p:nvPr>
            <p:ph type="title"/>
          </p:nvPr>
        </p:nvSpPr>
        <p:spPr>
          <a:xfrm>
            <a:off x="0" y="5715000"/>
            <a:ext cx="9144000" cy="1143000"/>
          </a:xfrm>
          <a:solidFill>
            <a:srgbClr val="FFFFCC"/>
          </a:solidFill>
        </p:spPr>
        <p:txBody>
          <a:bodyPr>
            <a:normAutofit/>
          </a:bodyPr>
          <a:lstStyle/>
          <a:p>
            <a:pPr algn="ctr"/>
            <a:r>
              <a:rPr altLang="en-US" sz="6000" dirty="0" smtClean="0">
                <a:latin typeface="華康海報體W9" pitchFamily="81" charset="-120"/>
                <a:ea typeface="華康海報體W9" pitchFamily="81" charset="-120"/>
              </a:rPr>
              <a:t>陪伴孩子走過這一段</a:t>
            </a:r>
            <a:endParaRPr lang="zh-TW" altLang="en-US" sz="6000" dirty="0">
              <a:latin typeface="華康海報體W9" pitchFamily="81" charset="-120"/>
              <a:ea typeface="華康海報體W9" pitchFamily="81" charset="-120"/>
            </a:endParaRPr>
          </a:p>
        </p:txBody>
      </p:sp>
    </p:spTree>
  </p:cSld>
  <p:clrMapOvr>
    <a:masterClrMapping/>
  </p:clrMapOvr>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altLang="en-US" dirty="0" smtClean="0">
                <a:latin typeface="華康海報體W9" pitchFamily="81" charset="-120"/>
                <a:ea typeface="華康海報體W9" pitchFamily="81" charset="-120"/>
              </a:rPr>
              <a:t>陪伴孩子認識自己</a:t>
            </a:r>
            <a:endParaRPr lang="zh-TW" altLang="en-US" dirty="0">
              <a:latin typeface="華康海報體W9" pitchFamily="81" charset="-120"/>
              <a:ea typeface="華康海報體W9" pitchFamily="81" charset="-120"/>
            </a:endParaRPr>
          </a:p>
        </p:txBody>
      </p:sp>
      <p:sp>
        <p:nvSpPr>
          <p:cNvPr id="3" name="內容版面配置區 2"/>
          <p:cNvSpPr>
            <a:spLocks noGrp="1"/>
          </p:cNvSpPr>
          <p:nvPr>
            <p:ph idx="1"/>
          </p:nvPr>
        </p:nvSpPr>
        <p:spPr>
          <a:xfrm>
            <a:off x="457200" y="1412776"/>
            <a:ext cx="3829048" cy="4713387"/>
          </a:xfrm>
        </p:spPr>
        <p:txBody>
          <a:bodyPr/>
          <a:lstStyle/>
          <a:p>
            <a:pPr>
              <a:buFont typeface="Wingdings" pitchFamily="2" charset="2"/>
              <a:buChar char="ü"/>
            </a:pPr>
            <a:r>
              <a:rPr altLang="en-US" dirty="0" smtClean="0">
                <a:solidFill>
                  <a:schemeClr val="accent4">
                    <a:lumMod val="50000"/>
                  </a:schemeClr>
                </a:solidFill>
              </a:rPr>
              <a:t>認識孩子的興趣、個性、特質、性向。</a:t>
            </a:r>
            <a:endParaRPr lang="en-US" altLang="en-US" dirty="0" smtClean="0">
              <a:solidFill>
                <a:schemeClr val="accent4">
                  <a:lumMod val="50000"/>
                </a:schemeClr>
              </a:solidFill>
            </a:endParaRPr>
          </a:p>
          <a:p>
            <a:pPr>
              <a:buFont typeface="Wingdings" pitchFamily="2" charset="2"/>
              <a:buChar char="ü"/>
            </a:pPr>
            <a:r>
              <a:rPr altLang="en-US" dirty="0" smtClean="0">
                <a:solidFill>
                  <a:srgbClr val="00B050"/>
                </a:solidFill>
              </a:rPr>
              <a:t>與孩子共同探索未來目標。</a:t>
            </a:r>
            <a:endParaRPr lang="en-US" altLang="en-US" dirty="0" smtClean="0">
              <a:solidFill>
                <a:srgbClr val="00B050"/>
              </a:solidFill>
            </a:endParaRPr>
          </a:p>
          <a:p>
            <a:pPr>
              <a:buFont typeface="Wingdings" pitchFamily="2" charset="2"/>
              <a:buChar char="ü"/>
            </a:pPr>
            <a:r>
              <a:rPr altLang="en-US" dirty="0" smtClean="0">
                <a:solidFill>
                  <a:schemeClr val="accent6">
                    <a:lumMod val="75000"/>
                  </a:schemeClr>
                </a:solidFill>
              </a:rPr>
              <a:t>瞭解目標科系所需要之能力與特質。</a:t>
            </a:r>
            <a:endParaRPr lang="en-US" altLang="en-US" dirty="0" smtClean="0">
              <a:solidFill>
                <a:schemeClr val="accent6">
                  <a:lumMod val="75000"/>
                </a:schemeClr>
              </a:solidFill>
            </a:endParaRPr>
          </a:p>
          <a:p>
            <a:pPr>
              <a:buNone/>
            </a:pPr>
            <a:endParaRPr lang="en-US" altLang="en-US" dirty="0" smtClean="0"/>
          </a:p>
          <a:p>
            <a:endParaRPr lang="zh-TW" altLang="en-US" dirty="0"/>
          </a:p>
        </p:txBody>
      </p:sp>
      <p:graphicFrame>
        <p:nvGraphicFramePr>
          <p:cNvPr id="4" name="資料庫圖表 3"/>
          <p:cNvGraphicFramePr/>
          <p:nvPr/>
        </p:nvGraphicFramePr>
        <p:xfrm>
          <a:off x="3286116" y="857232"/>
          <a:ext cx="6096000" cy="54292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282154"/>
          </a:xfrm>
        </p:spPr>
        <p:txBody>
          <a:bodyPr/>
          <a:lstStyle/>
          <a:p>
            <a:r>
              <a:rPr altLang="en-US" sz="4800" dirty="0" err="1" smtClean="0">
                <a:latin typeface="華康海報體W9" pitchFamily="81" charset="-120"/>
                <a:ea typeface="華康海報體W9" pitchFamily="81" charset="-120"/>
              </a:rPr>
              <a:t>陪伴孩子找出</a:t>
            </a:r>
            <a:r>
              <a:rPr altLang="en-US" sz="4800" dirty="0" err="1" smtClean="0">
                <a:solidFill>
                  <a:srgbClr val="FF3399"/>
                </a:solidFill>
                <a:latin typeface="華康海報體W9" pitchFamily="81" charset="-120"/>
                <a:ea typeface="華康海報體W9" pitchFamily="81" charset="-120"/>
              </a:rPr>
              <a:t>特殊性</a:t>
            </a:r>
            <a:r>
              <a:rPr lang="en-US" altLang="en-US" dirty="0" smtClean="0">
                <a:solidFill>
                  <a:srgbClr val="FF3399"/>
                </a:solidFill>
                <a:latin typeface="華康海報體W9" pitchFamily="81" charset="-120"/>
                <a:ea typeface="華康海報體W9" pitchFamily="81" charset="-120"/>
              </a:rPr>
              <a:t/>
            </a:r>
            <a:br>
              <a:rPr lang="en-US" altLang="en-US" dirty="0" smtClean="0">
                <a:solidFill>
                  <a:srgbClr val="FF3399"/>
                </a:solidFill>
                <a:latin typeface="華康海報體W9" pitchFamily="81" charset="-120"/>
                <a:ea typeface="華康海報體W9" pitchFamily="81" charset="-120"/>
              </a:rPr>
            </a:br>
            <a:r>
              <a:rPr lang="zh-TW" altLang="en-US" dirty="0" smtClean="0">
                <a:solidFill>
                  <a:srgbClr val="0000FF"/>
                </a:solidFill>
                <a:latin typeface="華康海報體W9" pitchFamily="81" charset="-120"/>
                <a:ea typeface="華康海報體W9" pitchFamily="81" charset="-120"/>
              </a:rPr>
              <a:t>→樣版自傳</a:t>
            </a:r>
            <a:endParaRPr lang="zh-TW" altLang="en-US" dirty="0">
              <a:solidFill>
                <a:srgbClr val="0000FF"/>
              </a:solidFill>
              <a:latin typeface="華康海報體W9" pitchFamily="81" charset="-120"/>
              <a:ea typeface="華康海報體W9" pitchFamily="81" charset="-120"/>
            </a:endParaRPr>
          </a:p>
        </p:txBody>
      </p:sp>
      <p:pic>
        <p:nvPicPr>
          <p:cNvPr id="4" name="內容版面配置區 3" descr="images (6).jpg"/>
          <p:cNvPicPr>
            <a:picLocks noGrp="1" noChangeAspect="1"/>
          </p:cNvPicPr>
          <p:nvPr>
            <p:ph idx="1"/>
          </p:nvPr>
        </p:nvPicPr>
        <p:blipFill>
          <a:blip r:embed="rId3" cstate="print"/>
          <a:stretch>
            <a:fillRect/>
          </a:stretch>
        </p:blipFill>
        <p:spPr>
          <a:xfrm>
            <a:off x="-10268" y="1714464"/>
            <a:ext cx="9154268" cy="5143536"/>
          </a:xfrm>
        </p:spPr>
      </p:pic>
    </p:spTree>
  </p:cSld>
  <p:clrMapOvr>
    <a:masterClrMapping/>
  </p:clrMapOvr>
  <p:transition>
    <p:random/>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lgn="ctr"/>
            <a:r>
              <a:rPr lang="zh-TW" altLang="en-US" sz="4400" dirty="0" smtClean="0">
                <a:solidFill>
                  <a:srgbClr val="FFFF00"/>
                </a:solidFill>
                <a:latin typeface="華康POP1體W7(P)" pitchFamily="82" charset="-120"/>
                <a:ea typeface="華康POP1體W7(P)" pitchFamily="82" charset="-120"/>
              </a:rPr>
              <a:t>除了成績之外</a:t>
            </a:r>
            <a:r>
              <a:rPr lang="en-US" altLang="zh-TW" sz="4400" dirty="0" smtClean="0">
                <a:solidFill>
                  <a:srgbClr val="FFFF00"/>
                </a:solidFill>
                <a:latin typeface="華康POP1體W7(P)" pitchFamily="82" charset="-120"/>
                <a:ea typeface="華康POP1體W7(P)" pitchFamily="82" charset="-120"/>
              </a:rPr>
              <a:t>…</a:t>
            </a:r>
            <a:endParaRPr lang="zh-TW" altLang="en-US" sz="4400" dirty="0">
              <a:solidFill>
                <a:srgbClr val="FFFF00"/>
              </a:solidFill>
              <a:latin typeface="華康POP1體W7(P)" pitchFamily="82" charset="-120"/>
              <a:ea typeface="華康POP1體W7(P)" pitchFamily="82" charset="-120"/>
            </a:endParaRPr>
          </a:p>
        </p:txBody>
      </p:sp>
      <p:sp>
        <p:nvSpPr>
          <p:cNvPr id="3" name="內容版面配置區 2"/>
          <p:cNvSpPr>
            <a:spLocks noGrp="1"/>
          </p:cNvSpPr>
          <p:nvPr>
            <p:ph idx="1"/>
          </p:nvPr>
        </p:nvSpPr>
        <p:spPr>
          <a:xfrm>
            <a:off x="457200" y="1196752"/>
            <a:ext cx="8229600" cy="4248472"/>
          </a:xfrm>
        </p:spPr>
        <p:txBody>
          <a:bodyPr>
            <a:normAutofit/>
          </a:bodyPr>
          <a:lstStyle/>
          <a:p>
            <a:pPr>
              <a:buFont typeface="Wingdings" pitchFamily="2" charset="2"/>
              <a:buChar char="ü"/>
            </a:pPr>
            <a:r>
              <a:rPr lang="zh-TW" altLang="en-US" dirty="0" smtClean="0">
                <a:solidFill>
                  <a:srgbClr val="00B050"/>
                </a:solidFill>
              </a:rPr>
              <a:t>注意孩子的身心狀況</a:t>
            </a:r>
            <a:endParaRPr lang="en-US" altLang="zh-TW" dirty="0" smtClean="0">
              <a:solidFill>
                <a:srgbClr val="00B050"/>
              </a:solidFill>
            </a:endParaRPr>
          </a:p>
          <a:p>
            <a:pPr>
              <a:buFont typeface="Wingdings" pitchFamily="2" charset="2"/>
              <a:buChar char="ü"/>
            </a:pPr>
            <a:endParaRPr lang="en-US" altLang="zh-TW" dirty="0">
              <a:solidFill>
                <a:srgbClr val="00B050"/>
              </a:solidFill>
            </a:endParaRPr>
          </a:p>
          <a:p>
            <a:pPr>
              <a:buFont typeface="Wingdings" pitchFamily="2" charset="2"/>
              <a:buChar char="ü"/>
            </a:pPr>
            <a:r>
              <a:rPr lang="zh-TW" altLang="en-US" dirty="0">
                <a:solidFill>
                  <a:srgbClr val="00B050"/>
                </a:solidFill>
              </a:rPr>
              <a:t>多跟孩子聊聊成績之外的事</a:t>
            </a:r>
            <a:endParaRPr lang="en-US" altLang="zh-TW" dirty="0">
              <a:solidFill>
                <a:srgbClr val="00B050"/>
              </a:solidFill>
            </a:endParaRPr>
          </a:p>
          <a:p>
            <a:pPr>
              <a:buFont typeface="Wingdings" pitchFamily="2" charset="2"/>
              <a:buChar char="ü"/>
            </a:pPr>
            <a:endParaRPr lang="en-US" altLang="zh-TW" dirty="0">
              <a:solidFill>
                <a:srgbClr val="00B050"/>
              </a:solidFill>
            </a:endParaRPr>
          </a:p>
          <a:p>
            <a:pPr>
              <a:buFont typeface="Wingdings" pitchFamily="2" charset="2"/>
              <a:buChar char="ü"/>
            </a:pPr>
            <a:r>
              <a:rPr lang="zh-TW" altLang="en-US" dirty="0">
                <a:solidFill>
                  <a:srgbClr val="00B050"/>
                </a:solidFill>
              </a:rPr>
              <a:t>成績是暫時，親子情緣是永恆。</a:t>
            </a:r>
            <a:endParaRPr lang="en-US" altLang="zh-TW" dirty="0">
              <a:solidFill>
                <a:srgbClr val="00B050"/>
              </a:solidFill>
            </a:endParaRPr>
          </a:p>
          <a:p>
            <a:pPr>
              <a:buFont typeface="Wingdings" pitchFamily="2" charset="2"/>
              <a:buChar char="ü"/>
            </a:pPr>
            <a:endParaRPr lang="zh-TW" altLang="en-US" dirty="0">
              <a:solidFill>
                <a:srgbClr val="00B050"/>
              </a:solidFill>
            </a:endParaRPr>
          </a:p>
          <a:p>
            <a:pPr>
              <a:buFont typeface="Wingdings" pitchFamily="2" charset="2"/>
              <a:buChar char="ü"/>
            </a:pPr>
            <a:r>
              <a:rPr lang="zh-TW" altLang="en-US" dirty="0">
                <a:solidFill>
                  <a:srgbClr val="FF3399"/>
                </a:solidFill>
              </a:rPr>
              <a:t>做孩子的夥伴，不要做他的敵人</a:t>
            </a:r>
            <a:r>
              <a:rPr lang="zh-TW" altLang="en-US" dirty="0" smtClean="0">
                <a:solidFill>
                  <a:srgbClr val="FF3399"/>
                </a:solidFill>
              </a:rPr>
              <a:t>。</a:t>
            </a:r>
            <a:endParaRPr lang="en-US" altLang="zh-TW" dirty="0" smtClean="0">
              <a:solidFill>
                <a:srgbClr val="FF3399"/>
              </a:solidFill>
            </a:endParaRPr>
          </a:p>
          <a:p>
            <a:pPr>
              <a:buNone/>
            </a:pPr>
            <a:endParaRPr lang="en-US" altLang="zh-TW" dirty="0">
              <a:solidFill>
                <a:srgbClr val="FF3399"/>
              </a:solidFill>
            </a:endParaRPr>
          </a:p>
          <a:p>
            <a:pPr marL="0" indent="0">
              <a:buNone/>
            </a:pPr>
            <a:endParaRPr lang="en-US" altLang="zh-TW" dirty="0" smtClean="0">
              <a:solidFill>
                <a:srgbClr val="FF0000"/>
              </a:solidFill>
            </a:endParaRPr>
          </a:p>
        </p:txBody>
      </p:sp>
      <p:sp>
        <p:nvSpPr>
          <p:cNvPr id="4" name="文字方塊 3"/>
          <p:cNvSpPr txBox="1"/>
          <p:nvPr/>
        </p:nvSpPr>
        <p:spPr>
          <a:xfrm>
            <a:off x="251520" y="5877272"/>
            <a:ext cx="8820472" cy="553998"/>
          </a:xfrm>
          <a:prstGeom prst="rect">
            <a:avLst/>
          </a:prstGeom>
          <a:solidFill>
            <a:srgbClr val="FF0000"/>
          </a:solidFill>
        </p:spPr>
        <p:txBody>
          <a:bodyPr wrap="square" rtlCol="0">
            <a:spAutoFit/>
          </a:bodyPr>
          <a:lstStyle/>
          <a:p>
            <a:r>
              <a:rPr lang="zh-TW" altLang="en-US" sz="3000" dirty="0" smtClean="0">
                <a:solidFill>
                  <a:schemeClr val="bg1"/>
                </a:solidFill>
                <a:latin typeface="華康中圓體" panose="020F0509000000000000" pitchFamily="49" charset="-120"/>
                <a:ea typeface="華康中圓體" panose="020F0509000000000000" pitchFamily="49" charset="-120"/>
              </a:rPr>
              <a:t>話出口前，想一想：要當他的啦啦隊？還是拉拉隊？</a:t>
            </a:r>
            <a:endParaRPr lang="zh-TW" altLang="en-US" sz="3000" dirty="0">
              <a:solidFill>
                <a:schemeClr val="bg1"/>
              </a:solidFill>
              <a:latin typeface="華康中圓體" panose="020F0509000000000000" pitchFamily="49" charset="-120"/>
              <a:ea typeface="華康中圓體" panose="020F0509000000000000" pitchFamily="49" charset="-120"/>
            </a:endParaRPr>
          </a:p>
        </p:txBody>
      </p:sp>
    </p:spTree>
    <p:extLst>
      <p:ext uri="{BB962C8B-B14F-4D97-AF65-F5344CB8AC3E}">
        <p14:creationId xmlns:p14="http://schemas.microsoft.com/office/powerpoint/2010/main" val="477035944"/>
      </p:ext>
    </p:extLst>
  </p:cSld>
  <p:clrMapOvr>
    <a:masterClrMapping/>
  </p:clrMapOvr>
  <p:transition>
    <p:random/>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67544" y="404664"/>
            <a:ext cx="8229600" cy="634082"/>
          </a:xfrm>
        </p:spPr>
        <p:txBody>
          <a:bodyPr/>
          <a:lstStyle/>
          <a:p>
            <a:pPr algn="ctr"/>
            <a:r>
              <a:rPr lang="zh-TW" altLang="en-US" sz="4400" dirty="0" smtClean="0">
                <a:solidFill>
                  <a:srgbClr val="FFFF00"/>
                </a:solidFill>
                <a:latin typeface="華康POP1體W7(P)" pitchFamily="82" charset="-120"/>
                <a:ea typeface="華康POP1體W7(P)" pitchFamily="82" charset="-120"/>
              </a:rPr>
              <a:t>陪伴孩子走過</a:t>
            </a:r>
            <a:r>
              <a:rPr lang="en-US" altLang="en-US" sz="4400" dirty="0" smtClean="0">
                <a:solidFill>
                  <a:srgbClr val="FFFF00"/>
                </a:solidFill>
                <a:latin typeface="華康POP1體W7(P)" pitchFamily="82" charset="-120"/>
                <a:ea typeface="華康POP1體W7(P)" pitchFamily="82" charset="-120"/>
              </a:rPr>
              <a:t>…</a:t>
            </a:r>
            <a:endParaRPr lang="zh-TW" altLang="en-US" sz="4400" dirty="0">
              <a:solidFill>
                <a:srgbClr val="FFFF00"/>
              </a:solidFill>
              <a:latin typeface="華康POP1體W7(P)" pitchFamily="82" charset="-120"/>
              <a:ea typeface="華康POP1體W7(P)" pitchFamily="82" charset="-120"/>
            </a:endParaRPr>
          </a:p>
        </p:txBody>
      </p:sp>
      <p:sp>
        <p:nvSpPr>
          <p:cNvPr id="3" name="內容版面配置區 2"/>
          <p:cNvSpPr>
            <a:spLocks noGrp="1"/>
          </p:cNvSpPr>
          <p:nvPr>
            <p:ph idx="1"/>
          </p:nvPr>
        </p:nvSpPr>
        <p:spPr>
          <a:xfrm>
            <a:off x="251520" y="1340768"/>
            <a:ext cx="8686800" cy="5143536"/>
          </a:xfrm>
        </p:spPr>
        <p:txBody>
          <a:bodyPr>
            <a:normAutofit fontScale="92500"/>
          </a:bodyPr>
          <a:lstStyle/>
          <a:p>
            <a:pPr>
              <a:lnSpc>
                <a:spcPct val="150000"/>
              </a:lnSpc>
              <a:buFont typeface="Wingdings" pitchFamily="2" charset="2"/>
              <a:buChar char="ü"/>
            </a:pPr>
            <a:r>
              <a:rPr altLang="en-US" dirty="0" smtClean="0">
                <a:solidFill>
                  <a:srgbClr val="002060"/>
                </a:solidFill>
              </a:rPr>
              <a:t>照顧孩子的飲食、作息起居。</a:t>
            </a:r>
          </a:p>
          <a:p>
            <a:pPr>
              <a:lnSpc>
                <a:spcPct val="150000"/>
              </a:lnSpc>
              <a:buFont typeface="Wingdings" pitchFamily="2" charset="2"/>
              <a:buChar char="ü"/>
            </a:pPr>
            <a:r>
              <a:rPr altLang="en-US" dirty="0" smtClean="0">
                <a:solidFill>
                  <a:schemeClr val="accent5">
                    <a:lumMod val="50000"/>
                  </a:schemeClr>
                </a:solidFill>
              </a:rPr>
              <a:t>因應孩子的能力，給予合理的期望。</a:t>
            </a:r>
            <a:endParaRPr lang="en-US" altLang="en-US" dirty="0" smtClean="0">
              <a:solidFill>
                <a:schemeClr val="accent5">
                  <a:lumMod val="50000"/>
                </a:schemeClr>
              </a:solidFill>
            </a:endParaRPr>
          </a:p>
          <a:p>
            <a:pPr>
              <a:lnSpc>
                <a:spcPct val="150000"/>
              </a:lnSpc>
              <a:buFont typeface="Wingdings" pitchFamily="2" charset="2"/>
              <a:buChar char="ü"/>
            </a:pPr>
            <a:r>
              <a:rPr altLang="en-US" sz="3900" dirty="0" smtClean="0">
                <a:solidFill>
                  <a:srgbClr val="FF0000"/>
                </a:solidFill>
              </a:rPr>
              <a:t>讚賞和認同</a:t>
            </a:r>
            <a:r>
              <a:rPr altLang="en-US" dirty="0" smtClean="0">
                <a:solidFill>
                  <a:srgbClr val="002060"/>
                </a:solidFill>
              </a:rPr>
              <a:t>孩子的</a:t>
            </a:r>
            <a:r>
              <a:rPr altLang="en-US" dirty="0" smtClean="0">
                <a:solidFill>
                  <a:srgbClr val="FF0000"/>
                </a:solidFill>
              </a:rPr>
              <a:t>努力</a:t>
            </a:r>
            <a:r>
              <a:rPr altLang="en-US" dirty="0" smtClean="0">
                <a:solidFill>
                  <a:srgbClr val="002060"/>
                </a:solidFill>
              </a:rPr>
              <a:t>或者嘗試。</a:t>
            </a:r>
            <a:endParaRPr lang="en-US" altLang="en-US" dirty="0" smtClean="0">
              <a:solidFill>
                <a:srgbClr val="002060"/>
              </a:solidFill>
            </a:endParaRPr>
          </a:p>
          <a:p>
            <a:pPr>
              <a:lnSpc>
                <a:spcPct val="150000"/>
              </a:lnSpc>
              <a:buFont typeface="Wingdings" pitchFamily="2" charset="2"/>
              <a:buChar char="ü"/>
            </a:pPr>
            <a:r>
              <a:rPr altLang="en-US" dirty="0" smtClean="0">
                <a:solidFill>
                  <a:schemeClr val="accent5">
                    <a:lumMod val="50000"/>
                  </a:schemeClr>
                </a:solidFill>
              </a:rPr>
              <a:t>接受孩子的個人獨有的特質，減少與他人作比較。</a:t>
            </a:r>
            <a:endParaRPr lang="en-US" altLang="en-US" dirty="0" smtClean="0">
              <a:solidFill>
                <a:schemeClr val="accent5">
                  <a:lumMod val="50000"/>
                </a:schemeClr>
              </a:solidFill>
            </a:endParaRPr>
          </a:p>
          <a:p>
            <a:pPr>
              <a:lnSpc>
                <a:spcPct val="150000"/>
              </a:lnSpc>
              <a:buFont typeface="Wingdings" pitchFamily="2" charset="2"/>
              <a:buChar char="ü"/>
            </a:pPr>
            <a:r>
              <a:rPr altLang="en-US" dirty="0" smtClean="0">
                <a:solidFill>
                  <a:srgbClr val="FF0000"/>
                </a:solidFill>
              </a:rPr>
              <a:t>重視孩子的感受</a:t>
            </a:r>
            <a:r>
              <a:rPr altLang="en-US" dirty="0" smtClean="0">
                <a:solidFill>
                  <a:srgbClr val="002060"/>
                </a:solidFill>
              </a:rPr>
              <a:t>，保持親子關係和良好溝通，及時作出支援和調適。</a:t>
            </a:r>
          </a:p>
          <a:p>
            <a:pPr>
              <a:buNone/>
            </a:pPr>
            <a:endParaRPr lang="zh-TW" altLang="en-US" dirty="0"/>
          </a:p>
        </p:txBody>
      </p:sp>
    </p:spTree>
  </p:cSld>
  <p:clrMapOvr>
    <a:masterClrMapping/>
  </p:clrMapOvr>
  <p:transition>
    <p:random/>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lgn="ctr"/>
            <a:r>
              <a:rPr lang="zh-TW" altLang="en-US" dirty="0" smtClean="0">
                <a:solidFill>
                  <a:srgbClr val="FFFF00"/>
                </a:solidFill>
                <a:latin typeface="華康POP1體W7(P)" pitchFamily="82" charset="-120"/>
                <a:ea typeface="華康POP1體W7(P)" pitchFamily="82" charset="-120"/>
              </a:rPr>
              <a:t>其他網站資源</a:t>
            </a:r>
            <a:endParaRPr lang="zh-TW" altLang="en-US" dirty="0"/>
          </a:p>
        </p:txBody>
      </p:sp>
      <p:sp>
        <p:nvSpPr>
          <p:cNvPr id="3" name="內容版面配置區 2"/>
          <p:cNvSpPr>
            <a:spLocks noGrp="1"/>
          </p:cNvSpPr>
          <p:nvPr>
            <p:ph idx="1"/>
          </p:nvPr>
        </p:nvSpPr>
        <p:spPr>
          <a:xfrm>
            <a:off x="323528" y="1268760"/>
            <a:ext cx="8363272" cy="5328592"/>
          </a:xfrm>
        </p:spPr>
        <p:txBody>
          <a:bodyPr>
            <a:normAutofit fontScale="77500" lnSpcReduction="20000"/>
          </a:bodyPr>
          <a:lstStyle/>
          <a:p>
            <a:pPr>
              <a:lnSpc>
                <a:spcPct val="90000"/>
              </a:lnSpc>
              <a:buFont typeface="Cambria"/>
              <a:buChar char="+"/>
              <a:defRPr/>
            </a:pPr>
            <a:r>
              <a:rPr lang="zh-TW" altLang="en-US" sz="3800" b="1" dirty="0" smtClean="0">
                <a:latin typeface="華康正顏楷體W7" pitchFamily="65" charset="-120"/>
                <a:ea typeface="華康正顏楷體W7" pitchFamily="65" charset="-120"/>
              </a:rPr>
              <a:t>了解學群與校系：</a:t>
            </a:r>
          </a:p>
          <a:p>
            <a:pPr>
              <a:lnSpc>
                <a:spcPct val="90000"/>
              </a:lnSpc>
              <a:buNone/>
              <a:defRPr/>
            </a:pPr>
            <a:r>
              <a:rPr lang="zh-TW" altLang="en-US" sz="3800" b="1" dirty="0" smtClean="0">
                <a:solidFill>
                  <a:srgbClr val="FF3399"/>
                </a:solidFill>
                <a:effectLst>
                  <a:outerShdw blurRad="38100" dist="38100" dir="2700000" algn="tl">
                    <a:srgbClr val="C0C0C0"/>
                  </a:outerShdw>
                </a:effectLst>
                <a:latin typeface="華康正顏楷體W7" pitchFamily="65" charset="-120"/>
                <a:ea typeface="華康正顏楷體W7" pitchFamily="65" charset="-120"/>
              </a:rPr>
              <a:t>漫步在大學</a:t>
            </a:r>
            <a:r>
              <a:rPr lang="en-US" altLang="zh-TW" sz="3800" dirty="0" smtClean="0">
                <a:latin typeface="華康正顏楷體W7" pitchFamily="65" charset="-120"/>
                <a:ea typeface="華康正顏楷體W7" pitchFamily="65" charset="-120"/>
                <a:hlinkClick r:id="rId2"/>
              </a:rPr>
              <a:t>http://major.ceec.edu.tw/search/</a:t>
            </a:r>
            <a:endParaRPr lang="en-US" altLang="zh-TW" sz="3800" dirty="0" smtClean="0">
              <a:latin typeface="華康正顏楷體W7" pitchFamily="65" charset="-120"/>
              <a:ea typeface="華康正顏楷體W7" pitchFamily="65" charset="-120"/>
            </a:endParaRPr>
          </a:p>
          <a:p>
            <a:pPr>
              <a:lnSpc>
                <a:spcPct val="90000"/>
              </a:lnSpc>
              <a:buNone/>
              <a:defRPr/>
            </a:pPr>
            <a:endParaRPr lang="en-US" altLang="zh-TW" sz="3800" dirty="0" smtClean="0">
              <a:latin typeface="華康正顏楷體W7" pitchFamily="65" charset="-120"/>
              <a:ea typeface="華康正顏楷體W7" pitchFamily="65" charset="-120"/>
            </a:endParaRPr>
          </a:p>
          <a:p>
            <a:pPr>
              <a:lnSpc>
                <a:spcPct val="90000"/>
              </a:lnSpc>
              <a:buFont typeface="Cambria"/>
              <a:buChar char="+"/>
              <a:defRPr/>
            </a:pPr>
            <a:r>
              <a:rPr lang="zh-TW" altLang="en-US" sz="3800" b="1" dirty="0" smtClean="0">
                <a:latin typeface="華康正顏楷體W7" pitchFamily="65" charset="-120"/>
                <a:ea typeface="華康正顏楷體W7" pitchFamily="65" charset="-120"/>
              </a:rPr>
              <a:t>了解考試（學測、指考）：</a:t>
            </a:r>
          </a:p>
          <a:p>
            <a:pPr>
              <a:lnSpc>
                <a:spcPct val="90000"/>
              </a:lnSpc>
              <a:buNone/>
              <a:defRPr/>
            </a:pPr>
            <a:r>
              <a:rPr lang="zh-TW" altLang="en-US" sz="3800" b="1" dirty="0" smtClean="0">
                <a:solidFill>
                  <a:srgbClr val="FF3399"/>
                </a:solidFill>
                <a:effectLst>
                  <a:outerShdw blurRad="38100" dist="38100" dir="2700000" algn="tl">
                    <a:srgbClr val="C0C0C0"/>
                  </a:outerShdw>
                </a:effectLst>
                <a:latin typeface="華康正顏楷體W7" pitchFamily="65" charset="-120"/>
                <a:ea typeface="華康正顏楷體W7" pitchFamily="65" charset="-120"/>
              </a:rPr>
              <a:t>大學入學考試中心</a:t>
            </a:r>
            <a:r>
              <a:rPr lang="zh-TW" altLang="en-US" sz="3800" dirty="0" smtClean="0">
                <a:latin typeface="華康正顏楷體W7" pitchFamily="65" charset="-120"/>
                <a:ea typeface="華康正顏楷體W7" pitchFamily="65" charset="-120"/>
              </a:rPr>
              <a:t> </a:t>
            </a:r>
            <a:r>
              <a:rPr lang="en-US" altLang="zh-TW" sz="3800" dirty="0" smtClean="0">
                <a:latin typeface="華康正顏楷體W7" pitchFamily="65" charset="-120"/>
                <a:ea typeface="華康正顏楷體W7" pitchFamily="65" charset="-120"/>
                <a:hlinkClick r:id="rId3" tooltip="連結至:http://www.ceec.edu.tw(另開新視窗)"/>
              </a:rPr>
              <a:t>http://www.ceec.edu.tw</a:t>
            </a:r>
            <a:endParaRPr lang="en-US" altLang="zh-TW" sz="3800" dirty="0" smtClean="0">
              <a:latin typeface="華康正顏楷體W7" pitchFamily="65" charset="-120"/>
              <a:ea typeface="華康正顏楷體W7" pitchFamily="65" charset="-120"/>
            </a:endParaRPr>
          </a:p>
          <a:p>
            <a:pPr>
              <a:lnSpc>
                <a:spcPct val="90000"/>
              </a:lnSpc>
              <a:buNone/>
              <a:defRPr/>
            </a:pPr>
            <a:endParaRPr lang="en-US" altLang="zh-TW" sz="3800" dirty="0" smtClean="0">
              <a:latin typeface="華康正顏楷體W7" pitchFamily="65" charset="-120"/>
              <a:ea typeface="華康正顏楷體W7" pitchFamily="65" charset="-120"/>
            </a:endParaRPr>
          </a:p>
          <a:p>
            <a:pPr>
              <a:lnSpc>
                <a:spcPct val="90000"/>
              </a:lnSpc>
              <a:buFont typeface="Cambria"/>
              <a:buChar char="+"/>
              <a:defRPr/>
            </a:pPr>
            <a:r>
              <a:rPr lang="zh-TW" altLang="en-US" sz="3800" b="1" dirty="0" smtClean="0">
                <a:latin typeface="華康正顏楷體W7" pitchFamily="65" charset="-120"/>
                <a:ea typeface="華康正顏楷體W7" pitchFamily="65" charset="-120"/>
              </a:rPr>
              <a:t>了解入學管道：</a:t>
            </a:r>
          </a:p>
          <a:p>
            <a:pPr>
              <a:lnSpc>
                <a:spcPct val="90000"/>
              </a:lnSpc>
              <a:buNone/>
              <a:defRPr/>
            </a:pPr>
            <a:r>
              <a:rPr lang="zh-TW" altLang="en-US" sz="3800" b="1" dirty="0" smtClean="0">
                <a:solidFill>
                  <a:srgbClr val="FF3399"/>
                </a:solidFill>
                <a:effectLst>
                  <a:outerShdw blurRad="38100" dist="38100" dir="2700000" algn="tl">
                    <a:srgbClr val="C0C0C0"/>
                  </a:outerShdw>
                </a:effectLst>
                <a:latin typeface="華康正顏楷體W7" pitchFamily="65" charset="-120"/>
                <a:ea typeface="華康正顏楷體W7" pitchFamily="65" charset="-120"/>
              </a:rPr>
              <a:t>大學甄選入學委員會</a:t>
            </a:r>
            <a:r>
              <a:rPr lang="en-US" altLang="zh-TW" sz="3800" dirty="0" smtClean="0">
                <a:latin typeface="華康正顏楷體W7" pitchFamily="65" charset="-120"/>
                <a:ea typeface="華康正顏楷體W7" pitchFamily="65" charset="-120"/>
                <a:hlinkClick r:id="rId4" tooltip="連結至:http://www.caac.ccu.edu.tw(另開新視窗)"/>
              </a:rPr>
              <a:t>http://www.caac.ccu.edu.tw</a:t>
            </a:r>
            <a:endParaRPr lang="en-US" altLang="zh-TW" sz="3800" dirty="0" smtClean="0">
              <a:latin typeface="華康正顏楷體W7" pitchFamily="65" charset="-120"/>
              <a:ea typeface="華康正顏楷體W7" pitchFamily="65" charset="-120"/>
            </a:endParaRPr>
          </a:p>
          <a:p>
            <a:pPr>
              <a:buNone/>
              <a:defRPr/>
            </a:pPr>
            <a:r>
              <a:rPr lang="zh-TW" altLang="en-US" sz="3800" b="1" dirty="0" smtClean="0">
                <a:solidFill>
                  <a:srgbClr val="FF3399"/>
                </a:solidFill>
                <a:effectLst>
                  <a:outerShdw blurRad="38100" dist="38100" dir="2700000" algn="tl">
                    <a:srgbClr val="C0C0C0"/>
                  </a:outerShdw>
                </a:effectLst>
                <a:latin typeface="華康正顏楷體W7" pitchFamily="65" charset="-120"/>
                <a:ea typeface="華康正顏楷體W7" pitchFamily="65" charset="-120"/>
              </a:rPr>
              <a:t>科技校院日間部四年制申請入學聯合招生委員會</a:t>
            </a:r>
            <a:endParaRPr lang="en-US" altLang="zh-TW" sz="3800" b="1" dirty="0" smtClean="0">
              <a:solidFill>
                <a:srgbClr val="FF3399"/>
              </a:solidFill>
              <a:effectLst>
                <a:outerShdw blurRad="38100" dist="38100" dir="2700000" algn="tl">
                  <a:srgbClr val="C0C0C0"/>
                </a:outerShdw>
              </a:effectLst>
              <a:latin typeface="華康正顏楷體W7" pitchFamily="65" charset="-120"/>
              <a:ea typeface="華康正顏楷體W7" pitchFamily="65" charset="-120"/>
            </a:endParaRPr>
          </a:p>
          <a:p>
            <a:pPr>
              <a:buNone/>
              <a:defRPr/>
            </a:pPr>
            <a:r>
              <a:rPr lang="zh-TW" altLang="en-US" sz="3800" dirty="0" smtClean="0">
                <a:latin typeface="華康正顏楷體W7" pitchFamily="65" charset="-120"/>
                <a:ea typeface="華康正顏楷體W7" pitchFamily="65" charset="-120"/>
              </a:rPr>
              <a:t>                </a:t>
            </a:r>
            <a:r>
              <a:rPr lang="en-US" altLang="zh-TW" sz="3800" dirty="0" smtClean="0">
                <a:latin typeface="華康正顏楷體W7" pitchFamily="65" charset="-120"/>
                <a:ea typeface="華康正顏楷體W7" pitchFamily="65" charset="-120"/>
                <a:hlinkClick r:id="rId5"/>
              </a:rPr>
              <a:t>https://caac.jctv.ntut.edu.tw</a:t>
            </a:r>
            <a:endParaRPr lang="en-US" altLang="zh-TW" sz="3800" dirty="0" smtClean="0">
              <a:latin typeface="華康正顏楷體W7" pitchFamily="65" charset="-120"/>
              <a:ea typeface="華康正顏楷體W7" pitchFamily="65" charset="-120"/>
            </a:endParaRPr>
          </a:p>
          <a:p>
            <a:pPr>
              <a:lnSpc>
                <a:spcPct val="90000"/>
              </a:lnSpc>
              <a:buNone/>
              <a:defRPr/>
            </a:pPr>
            <a:r>
              <a:rPr lang="zh-TW" altLang="en-US" sz="3800" b="1" dirty="0" smtClean="0">
                <a:solidFill>
                  <a:srgbClr val="FF3399"/>
                </a:solidFill>
                <a:effectLst>
                  <a:outerShdw blurRad="38100" dist="38100" dir="2700000" algn="tl">
                    <a:srgbClr val="C0C0C0"/>
                  </a:outerShdw>
                </a:effectLst>
                <a:latin typeface="華康正顏楷體W7" pitchFamily="65" charset="-120"/>
                <a:ea typeface="華康正顏楷體W7" pitchFamily="65" charset="-120"/>
              </a:rPr>
              <a:t>大學考試分發入學委員</a:t>
            </a:r>
            <a:r>
              <a:rPr lang="zh-TW" altLang="en-US" sz="3800" dirty="0" smtClean="0">
                <a:latin typeface="華康正顏楷體W7" pitchFamily="65" charset="-120"/>
                <a:ea typeface="華康正顏楷體W7" pitchFamily="65" charset="-120"/>
              </a:rPr>
              <a:t> </a:t>
            </a:r>
            <a:r>
              <a:rPr lang="en-US" altLang="zh-TW" sz="3800" dirty="0" smtClean="0">
                <a:latin typeface="華康正顏楷體W7" pitchFamily="65" charset="-120"/>
                <a:ea typeface="華康正顏楷體W7" pitchFamily="65" charset="-120"/>
                <a:hlinkClick r:id="rId6" tooltip="連結至:http://www.uac.edu.tw(另開新視窗)"/>
              </a:rPr>
              <a:t>http://www.uac.edu.tw</a:t>
            </a:r>
            <a:endParaRPr lang="en-US" altLang="zh-TW" sz="3800" dirty="0" smtClean="0">
              <a:latin typeface="華康正顏楷體W7" pitchFamily="65" charset="-120"/>
              <a:ea typeface="華康正顏楷體W7" pitchFamily="65" charset="-120"/>
            </a:endParaRPr>
          </a:p>
          <a:p>
            <a:endParaRPr lang="zh-TW" altLang="en-US" dirty="0"/>
          </a:p>
        </p:txBody>
      </p:sp>
    </p:spTree>
  </p:cSld>
  <p:clrMapOvr>
    <a:masterClrMapping/>
  </p:clrMapOvr>
  <p:transition>
    <p:random/>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標題 5"/>
          <p:cNvSpPr>
            <a:spLocks noGrp="1"/>
          </p:cNvSpPr>
          <p:nvPr>
            <p:ph type="title"/>
          </p:nvPr>
        </p:nvSpPr>
        <p:spPr>
          <a:xfrm>
            <a:off x="4427984" y="1268760"/>
            <a:ext cx="4716016" cy="1143000"/>
          </a:xfrm>
        </p:spPr>
        <p:txBody>
          <a:bodyPr>
            <a:noAutofit/>
          </a:bodyPr>
          <a:lstStyle/>
          <a:p>
            <a:pPr algn="l"/>
            <a:r>
              <a:rPr lang="zh-TW" altLang="en-US" dirty="0" smtClean="0">
                <a:solidFill>
                  <a:srgbClr val="FFFF00"/>
                </a:solidFill>
                <a:latin typeface="華康海報體W9" pitchFamily="81" charset="-120"/>
                <a:ea typeface="華康海報體W9" pitchFamily="81" charset="-120"/>
              </a:rPr>
              <a:t>  </a:t>
            </a:r>
            <a:r>
              <a:rPr lang="zh-TW" altLang="en-US" sz="3200" dirty="0" smtClean="0">
                <a:solidFill>
                  <a:srgbClr val="FFFF00"/>
                </a:solidFill>
                <a:latin typeface="華康海報體W9" pitchFamily="81" charset="-120"/>
                <a:ea typeface="華康海報體W9" pitchFamily="81" charset="-120"/>
              </a:rPr>
              <a:t>發問前請先舉手，</a:t>
            </a:r>
            <a:r>
              <a:rPr lang="en-US" altLang="zh-TW" sz="3200" dirty="0" smtClean="0">
                <a:solidFill>
                  <a:srgbClr val="FFFF00"/>
                </a:solidFill>
                <a:latin typeface="華康海報體W9" pitchFamily="81" charset="-120"/>
                <a:ea typeface="華康海報體W9" pitchFamily="81" charset="-120"/>
              </a:rPr>
              <a:t/>
            </a:r>
            <a:br>
              <a:rPr lang="en-US" altLang="zh-TW" sz="3200" dirty="0" smtClean="0">
                <a:solidFill>
                  <a:srgbClr val="FFFF00"/>
                </a:solidFill>
                <a:latin typeface="華康海報體W9" pitchFamily="81" charset="-120"/>
                <a:ea typeface="華康海報體W9" pitchFamily="81" charset="-120"/>
              </a:rPr>
            </a:br>
            <a:r>
              <a:rPr lang="zh-TW" altLang="en-US" sz="3200" dirty="0" smtClean="0">
                <a:solidFill>
                  <a:srgbClr val="FFFF00"/>
                </a:solidFill>
                <a:latin typeface="華康海報體W9" pitchFamily="81" charset="-120"/>
                <a:ea typeface="華康海報體W9" pitchFamily="81" charset="-120"/>
              </a:rPr>
              <a:t>讓我們把麥克風遞給您～</a:t>
            </a:r>
            <a:endParaRPr lang="zh-TW" altLang="en-US" dirty="0" smtClean="0">
              <a:solidFill>
                <a:srgbClr val="FFFF00"/>
              </a:solidFill>
              <a:latin typeface="華康海報體W9" pitchFamily="81" charset="-120"/>
              <a:ea typeface="華康海報體W9" pitchFamily="81" charset="-120"/>
            </a:endParaRPr>
          </a:p>
        </p:txBody>
      </p:sp>
      <p:pic>
        <p:nvPicPr>
          <p:cNvPr id="7" name="圖片 6" descr="下載.jpg"/>
          <p:cNvPicPr>
            <a:picLocks noChangeAspect="1"/>
          </p:cNvPicPr>
          <p:nvPr/>
        </p:nvPicPr>
        <p:blipFill>
          <a:blip r:embed="rId2" cstate="print">
            <a:clrChange>
              <a:clrFrom>
                <a:srgbClr val="FFFFFF"/>
              </a:clrFrom>
              <a:clrTo>
                <a:srgbClr val="FFFFFF">
                  <a:alpha val="0"/>
                </a:srgbClr>
              </a:clrTo>
            </a:clrChange>
          </a:blip>
          <a:stretch>
            <a:fillRect/>
          </a:stretch>
        </p:blipFill>
        <p:spPr>
          <a:xfrm>
            <a:off x="0" y="260648"/>
            <a:ext cx="4335785" cy="2592288"/>
          </a:xfrm>
          <a:prstGeom prst="rect">
            <a:avLst/>
          </a:prstGeom>
        </p:spPr>
      </p:pic>
      <p:sp>
        <p:nvSpPr>
          <p:cNvPr id="5" name="標題 5"/>
          <p:cNvSpPr txBox="1">
            <a:spLocks/>
          </p:cNvSpPr>
          <p:nvPr/>
        </p:nvSpPr>
        <p:spPr>
          <a:xfrm>
            <a:off x="899592" y="4149080"/>
            <a:ext cx="8244408" cy="2664296"/>
          </a:xfrm>
          <a:prstGeom prst="rect">
            <a:avLst/>
          </a:prstGeom>
        </p:spPr>
        <p:txBody>
          <a:bodyPr vert="horz" lIns="91440" tIns="45720" rIns="91440" bIns="45720" rtlCol="0" anchor="ctr">
            <a:noAutofit/>
          </a:bodyPr>
          <a:lstStyle/>
          <a:p>
            <a:pPr lvl="0">
              <a:spcBef>
                <a:spcPct val="0"/>
              </a:spcBef>
            </a:pPr>
            <a:r>
              <a:rPr lang="en-US" altLang="zh-TW" sz="4000" dirty="0" smtClean="0">
                <a:solidFill>
                  <a:srgbClr val="FFFF00"/>
                </a:solidFill>
                <a:latin typeface="華康海報體W9" pitchFamily="81" charset="-120"/>
                <a:ea typeface="華康海報體W9" pitchFamily="81" charset="-120"/>
                <a:cs typeface="+mj-cs"/>
              </a:rPr>
              <a:t>201</a:t>
            </a:r>
            <a:r>
              <a:rPr kumimoji="0" lang="zh-TW" altLang="en-US" sz="4000" b="0" i="0" u="none" strike="noStrike" kern="1200" cap="none" spc="0" normalizeH="0" baseline="0" noProof="0" dirty="0" smtClean="0">
                <a:ln>
                  <a:noFill/>
                </a:ln>
                <a:solidFill>
                  <a:srgbClr val="FFFF00"/>
                </a:solidFill>
                <a:effectLst/>
                <a:uLnTx/>
                <a:uFillTx/>
                <a:latin typeface="華康海報體W9" pitchFamily="81" charset="-120"/>
                <a:ea typeface="華康海報體W9" pitchFamily="81" charset="-120"/>
                <a:cs typeface="+mj-cs"/>
              </a:rPr>
              <a:t>、</a:t>
            </a:r>
            <a:r>
              <a:rPr kumimoji="0" lang="en-US" altLang="zh-TW" sz="4000" b="0" i="0" u="none" strike="noStrike" kern="1200" cap="none" spc="0" normalizeH="0" baseline="0" noProof="0" dirty="0" smtClean="0">
                <a:ln>
                  <a:noFill/>
                </a:ln>
                <a:solidFill>
                  <a:srgbClr val="FFFF00"/>
                </a:solidFill>
                <a:effectLst/>
                <a:uLnTx/>
                <a:uFillTx/>
                <a:latin typeface="華康海報體W9" pitchFamily="81" charset="-120"/>
                <a:ea typeface="華康海報體W9" pitchFamily="81" charset="-120"/>
                <a:cs typeface="+mj-cs"/>
              </a:rPr>
              <a:t>215-218</a:t>
            </a:r>
            <a:r>
              <a:rPr lang="zh-TW" altLang="en-US" sz="4000" dirty="0" smtClean="0">
                <a:solidFill>
                  <a:srgbClr val="FFFF00"/>
                </a:solidFill>
                <a:latin typeface="華康海報體W9" pitchFamily="81" charset="-120"/>
                <a:ea typeface="華康海報體W9" pitchFamily="81" charset="-120"/>
                <a:cs typeface="+mj-cs"/>
              </a:rPr>
              <a:t>、</a:t>
            </a:r>
            <a:r>
              <a:rPr lang="en-US" altLang="zh-TW" sz="4000" dirty="0" smtClean="0">
                <a:solidFill>
                  <a:srgbClr val="FFFF00"/>
                </a:solidFill>
                <a:latin typeface="華康海報體W9" pitchFamily="81" charset="-120"/>
                <a:ea typeface="華康海報體W9" pitchFamily="81" charset="-120"/>
                <a:cs typeface="+mj-cs"/>
              </a:rPr>
              <a:t>224 </a:t>
            </a:r>
            <a:r>
              <a:rPr lang="zh-TW" altLang="en-US" sz="4000" dirty="0" smtClean="0">
                <a:solidFill>
                  <a:srgbClr val="FFFF00"/>
                </a:solidFill>
                <a:latin typeface="華康海報體W9" pitchFamily="81" charset="-120"/>
                <a:ea typeface="華康海報體W9" pitchFamily="81" charset="-120"/>
                <a:cs typeface="+mj-cs"/>
              </a:rPr>
              <a:t> 朱崑中老師</a:t>
            </a:r>
            <a:endParaRPr lang="en-US" altLang="zh-TW" sz="4000" dirty="0" smtClean="0">
              <a:solidFill>
                <a:srgbClr val="FFFF00"/>
              </a:solidFill>
              <a:latin typeface="華康海報體W9" pitchFamily="81" charset="-120"/>
              <a:ea typeface="華康海報體W9" pitchFamily="81" charset="-120"/>
              <a:cs typeface="+mj-cs"/>
            </a:endParaRPr>
          </a:p>
          <a:p>
            <a:pPr lvl="0">
              <a:spcBef>
                <a:spcPct val="0"/>
              </a:spcBef>
            </a:pPr>
            <a:r>
              <a:rPr lang="en-US" altLang="zh-TW" sz="4000" dirty="0" smtClean="0">
                <a:solidFill>
                  <a:srgbClr val="FFFF00"/>
                </a:solidFill>
                <a:latin typeface="華康海報體W9" pitchFamily="81" charset="-120"/>
                <a:ea typeface="華康海報體W9" pitchFamily="81" charset="-120"/>
                <a:cs typeface="+mj-cs"/>
              </a:rPr>
              <a:t>202</a:t>
            </a:r>
            <a:r>
              <a:rPr lang="zh-TW" altLang="en-US" sz="4000" dirty="0" smtClean="0">
                <a:solidFill>
                  <a:srgbClr val="FFFF00"/>
                </a:solidFill>
                <a:latin typeface="華康海報體W9" pitchFamily="81" charset="-120"/>
                <a:ea typeface="華康海報體W9" pitchFamily="81" charset="-120"/>
                <a:cs typeface="+mj-cs"/>
              </a:rPr>
              <a:t>、</a:t>
            </a:r>
            <a:r>
              <a:rPr lang="en-US" altLang="zh-TW" sz="4000" dirty="0" smtClean="0">
                <a:solidFill>
                  <a:srgbClr val="FFFF00"/>
                </a:solidFill>
                <a:latin typeface="華康海報體W9" pitchFamily="81" charset="-120"/>
                <a:ea typeface="華康海報體W9" pitchFamily="81" charset="-120"/>
                <a:cs typeface="+mj-cs"/>
              </a:rPr>
              <a:t>209-214</a:t>
            </a:r>
            <a:r>
              <a:rPr lang="zh-TW" altLang="en-US" sz="4000" dirty="0" smtClean="0">
                <a:solidFill>
                  <a:srgbClr val="FFFF00"/>
                </a:solidFill>
                <a:latin typeface="華康海報體W9" pitchFamily="81" charset="-120"/>
                <a:ea typeface="華康海報體W9" pitchFamily="81" charset="-120"/>
                <a:cs typeface="+mj-cs"/>
              </a:rPr>
              <a:t>     </a:t>
            </a:r>
            <a:r>
              <a:rPr lang="en-US" altLang="zh-TW" sz="4000" dirty="0" smtClean="0">
                <a:solidFill>
                  <a:srgbClr val="FFFF00"/>
                </a:solidFill>
                <a:latin typeface="華康海報體W9" pitchFamily="81" charset="-120"/>
                <a:ea typeface="華康海報體W9" pitchFamily="81" charset="-120"/>
                <a:cs typeface="+mj-cs"/>
              </a:rPr>
              <a:t> </a:t>
            </a:r>
            <a:r>
              <a:rPr lang="zh-TW" altLang="en-US" sz="4000" dirty="0" smtClean="0">
                <a:solidFill>
                  <a:srgbClr val="FFFF00"/>
                </a:solidFill>
                <a:latin typeface="華康海報體W9" pitchFamily="81" charset="-120"/>
                <a:ea typeface="華康海報體W9" pitchFamily="81" charset="-120"/>
                <a:cs typeface="+mj-cs"/>
              </a:rPr>
              <a:t> 李欣容老師</a:t>
            </a:r>
            <a:endParaRPr lang="en-US" altLang="zh-TW" sz="4000" dirty="0" smtClean="0">
              <a:solidFill>
                <a:srgbClr val="FFFF00"/>
              </a:solidFill>
              <a:latin typeface="華康海報體W9" pitchFamily="81" charset="-120"/>
              <a:ea typeface="華康海報體W9" pitchFamily="81" charset="-120"/>
              <a:cs typeface="+mj-cs"/>
            </a:endParaRPr>
          </a:p>
          <a:p>
            <a:pPr>
              <a:spcBef>
                <a:spcPct val="0"/>
              </a:spcBef>
            </a:pPr>
            <a:r>
              <a:rPr lang="en-US" altLang="zh-TW" sz="4000" dirty="0" smtClean="0">
                <a:solidFill>
                  <a:srgbClr val="FFFF00"/>
                </a:solidFill>
                <a:latin typeface="華康海報體W9" pitchFamily="81" charset="-120"/>
                <a:ea typeface="華康海報體W9" pitchFamily="81" charset="-120"/>
              </a:rPr>
              <a:t>219-223</a:t>
            </a:r>
            <a:r>
              <a:rPr lang="zh-TW" altLang="en-US" sz="4000" dirty="0" smtClean="0">
                <a:solidFill>
                  <a:srgbClr val="FFFF00"/>
                </a:solidFill>
                <a:latin typeface="華康海報體W9" pitchFamily="81" charset="-120"/>
                <a:ea typeface="華康海報體W9" pitchFamily="81" charset="-120"/>
              </a:rPr>
              <a:t>、</a:t>
            </a:r>
            <a:r>
              <a:rPr lang="en-US" altLang="zh-TW" sz="4000" dirty="0" smtClean="0">
                <a:solidFill>
                  <a:srgbClr val="FFFF00"/>
                </a:solidFill>
                <a:latin typeface="華康海報體W9" pitchFamily="81" charset="-120"/>
                <a:ea typeface="華康海報體W9" pitchFamily="81" charset="-120"/>
              </a:rPr>
              <a:t>225</a:t>
            </a:r>
            <a:r>
              <a:rPr lang="zh-TW" altLang="en-US" sz="4000" dirty="0" smtClean="0">
                <a:solidFill>
                  <a:srgbClr val="FFFF00"/>
                </a:solidFill>
                <a:latin typeface="華康海報體W9" pitchFamily="81" charset="-120"/>
                <a:ea typeface="華康海報體W9" pitchFamily="81" charset="-120"/>
              </a:rPr>
              <a:t>       鄭人文老師</a:t>
            </a:r>
            <a:endParaRPr lang="en-US" altLang="zh-TW" sz="4000" dirty="0" smtClean="0">
              <a:solidFill>
                <a:srgbClr val="FFFF00"/>
              </a:solidFill>
              <a:latin typeface="華康海報體W9" pitchFamily="81" charset="-120"/>
              <a:ea typeface="華康海報體W9" pitchFamily="81" charset="-120"/>
              <a:cs typeface="+mj-cs"/>
            </a:endParaRPr>
          </a:p>
          <a:p>
            <a:pPr lvl="0">
              <a:spcBef>
                <a:spcPct val="0"/>
              </a:spcBef>
            </a:pPr>
            <a:r>
              <a:rPr lang="en-US" altLang="zh-TW" sz="4000" dirty="0" smtClean="0">
                <a:solidFill>
                  <a:srgbClr val="FFFF00"/>
                </a:solidFill>
                <a:latin typeface="華康海報體W9" pitchFamily="81" charset="-120"/>
                <a:ea typeface="華康海報體W9" pitchFamily="81" charset="-120"/>
                <a:cs typeface="+mj-cs"/>
              </a:rPr>
              <a:t>2</a:t>
            </a:r>
            <a:r>
              <a:rPr kumimoji="0" lang="en-US" altLang="zh-TW" sz="4000" b="0" i="0" u="none" strike="noStrike" kern="1200" cap="none" spc="0" normalizeH="0" baseline="0" noProof="0" dirty="0" smtClean="0">
                <a:ln>
                  <a:noFill/>
                </a:ln>
                <a:solidFill>
                  <a:srgbClr val="FFFF00"/>
                </a:solidFill>
                <a:effectLst/>
                <a:uLnTx/>
                <a:uFillTx/>
                <a:latin typeface="華康海報體W9" pitchFamily="81" charset="-120"/>
                <a:ea typeface="華康海報體W9" pitchFamily="81" charset="-120"/>
                <a:cs typeface="+mj-cs"/>
              </a:rPr>
              <a:t>03-208</a:t>
            </a:r>
            <a:r>
              <a:rPr kumimoji="0" lang="zh-TW" altLang="en-US" sz="4000" b="0" i="0" u="none" strike="noStrike" kern="1200" cap="none" spc="0" normalizeH="0" baseline="0" noProof="0" dirty="0" smtClean="0">
                <a:ln>
                  <a:noFill/>
                </a:ln>
                <a:solidFill>
                  <a:srgbClr val="FFFF00"/>
                </a:solidFill>
                <a:effectLst/>
                <a:uLnTx/>
                <a:uFillTx/>
                <a:latin typeface="華康海報體W9" pitchFamily="81" charset="-120"/>
                <a:ea typeface="華康海報體W9" pitchFamily="81" charset="-120"/>
                <a:cs typeface="+mj-cs"/>
              </a:rPr>
              <a:t>            </a:t>
            </a:r>
            <a:r>
              <a:rPr lang="zh-TW" altLang="en-US" sz="4000" dirty="0" smtClean="0">
                <a:solidFill>
                  <a:srgbClr val="FFFF00"/>
                </a:solidFill>
                <a:latin typeface="華康海報體W9" pitchFamily="81" charset="-120"/>
                <a:ea typeface="華康海報體W9" pitchFamily="81" charset="-120"/>
                <a:cs typeface="+mj-cs"/>
              </a:rPr>
              <a:t>林英秀老師</a:t>
            </a:r>
            <a:endParaRPr kumimoji="0" lang="zh-TW" altLang="en-US" sz="4400" b="0" i="0" u="none" strike="noStrike" kern="1200" cap="none" spc="0" normalizeH="0" baseline="0" noProof="0" dirty="0" smtClean="0">
              <a:ln>
                <a:noFill/>
              </a:ln>
              <a:solidFill>
                <a:srgbClr val="FFFF00"/>
              </a:solidFill>
              <a:effectLst/>
              <a:uLnTx/>
              <a:uFillTx/>
              <a:latin typeface="華康海報體W9" pitchFamily="81" charset="-120"/>
              <a:ea typeface="華康海報體W9" pitchFamily="81" charset="-120"/>
              <a:cs typeface="+mj-cs"/>
            </a:endParaRPr>
          </a:p>
        </p:txBody>
      </p:sp>
      <p:sp>
        <p:nvSpPr>
          <p:cNvPr id="8" name="文字方塊 7"/>
          <p:cNvSpPr txBox="1"/>
          <p:nvPr/>
        </p:nvSpPr>
        <p:spPr>
          <a:xfrm>
            <a:off x="4572000" y="332656"/>
            <a:ext cx="4248472" cy="769441"/>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US" altLang="zh-TW" sz="4400" dirty="0" smtClean="0">
                <a:solidFill>
                  <a:schemeClr val="bg1"/>
                </a:solidFill>
                <a:latin typeface="華康中特圓體(P)" pitchFamily="34" charset="-120"/>
                <a:ea typeface="華康中特圓體(P)" pitchFamily="34" charset="-120"/>
              </a:rPr>
              <a:t>1</a:t>
            </a:r>
            <a:r>
              <a:rPr lang="zh-TW" altLang="en-US" sz="4400" dirty="0" smtClean="0">
                <a:solidFill>
                  <a:schemeClr val="bg1"/>
                </a:solidFill>
                <a:latin typeface="華康中特圓體(P)" pitchFamily="34" charset="-120"/>
                <a:ea typeface="華康中特圓體(P)" pitchFamily="34" charset="-120"/>
              </a:rPr>
              <a:t>、統一問答</a:t>
            </a:r>
            <a:endParaRPr lang="zh-TW" altLang="en-US" sz="4400" dirty="0">
              <a:solidFill>
                <a:schemeClr val="bg1"/>
              </a:solidFill>
              <a:latin typeface="華康中特圓體(P)" pitchFamily="34" charset="-120"/>
              <a:ea typeface="華康中特圓體(P)" pitchFamily="34" charset="-120"/>
            </a:endParaRPr>
          </a:p>
        </p:txBody>
      </p:sp>
      <p:sp>
        <p:nvSpPr>
          <p:cNvPr id="9" name="文字方塊 8"/>
          <p:cNvSpPr txBox="1"/>
          <p:nvPr/>
        </p:nvSpPr>
        <p:spPr>
          <a:xfrm>
            <a:off x="251520" y="3235623"/>
            <a:ext cx="8280920" cy="769441"/>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pPr lvl="0">
              <a:spcBef>
                <a:spcPct val="0"/>
              </a:spcBef>
              <a:defRPr/>
            </a:pPr>
            <a:r>
              <a:rPr lang="en-US" altLang="zh-TW" sz="4400" dirty="0" smtClean="0">
                <a:solidFill>
                  <a:schemeClr val="bg1"/>
                </a:solidFill>
                <a:latin typeface="華康中圓體" pitchFamily="49" charset="-120"/>
                <a:ea typeface="華康中圓體" pitchFamily="49" charset="-120"/>
              </a:rPr>
              <a:t>2</a:t>
            </a:r>
            <a:r>
              <a:rPr lang="zh-TW" altLang="en-US" sz="4400" dirty="0" smtClean="0">
                <a:solidFill>
                  <a:schemeClr val="bg1"/>
                </a:solidFill>
                <a:latin typeface="華康中圓體" pitchFamily="49" charset="-120"/>
                <a:ea typeface="華康中圓體" pitchFamily="49" charset="-120"/>
              </a:rPr>
              <a:t>、責任班輔導老師</a:t>
            </a:r>
            <a:endParaRPr lang="en-US" altLang="zh-TW" sz="4400" dirty="0" smtClean="0">
              <a:solidFill>
                <a:schemeClr val="bg1"/>
              </a:solidFill>
              <a:latin typeface="華康中圓體" pitchFamily="49" charset="-120"/>
              <a:ea typeface="華康中圓體" pitchFamily="49" charset="-120"/>
            </a:endParaRPr>
          </a:p>
        </p:txBody>
      </p:sp>
      <p:grpSp>
        <p:nvGrpSpPr>
          <p:cNvPr id="12" name="群組 11"/>
          <p:cNvGrpSpPr/>
          <p:nvPr/>
        </p:nvGrpSpPr>
        <p:grpSpPr>
          <a:xfrm>
            <a:off x="2987824" y="0"/>
            <a:ext cx="5904656" cy="3212976"/>
            <a:chOff x="3239344" y="0"/>
            <a:chExt cx="5904656" cy="3212976"/>
          </a:xfrm>
        </p:grpSpPr>
        <p:pic>
          <p:nvPicPr>
            <p:cNvPr id="10" name="圖片 9" descr="coming-soon.jpg"/>
            <p:cNvPicPr>
              <a:picLocks noChangeAspect="1"/>
            </p:cNvPicPr>
            <p:nvPr/>
          </p:nvPicPr>
          <p:blipFill>
            <a:blip r:embed="rId3" cstate="print"/>
            <a:srcRect l="10256" r="1710"/>
            <a:stretch>
              <a:fillRect/>
            </a:stretch>
          </p:blipFill>
          <p:spPr>
            <a:xfrm>
              <a:off x="3239344" y="0"/>
              <a:ext cx="5904656" cy="3212976"/>
            </a:xfrm>
            <a:prstGeom prst="rect">
              <a:avLst/>
            </a:prstGeom>
          </p:spPr>
        </p:pic>
        <p:sp>
          <p:nvSpPr>
            <p:cNvPr id="11" name="文字方塊 10"/>
            <p:cNvSpPr txBox="1"/>
            <p:nvPr/>
          </p:nvSpPr>
          <p:spPr>
            <a:xfrm>
              <a:off x="4031432" y="1268760"/>
              <a:ext cx="4716016" cy="954107"/>
            </a:xfrm>
            <a:prstGeom prst="rect">
              <a:avLst/>
            </a:prstGeom>
            <a:noFill/>
          </p:spPr>
          <p:txBody>
            <a:bodyPr wrap="square" rtlCol="0">
              <a:spAutoFit/>
            </a:bodyPr>
            <a:lstStyle/>
            <a:p>
              <a:pPr algn="ctr"/>
              <a:r>
                <a:rPr lang="zh-TW" altLang="en-US" sz="2800" dirty="0" smtClean="0">
                  <a:latin typeface="華康中特圓體(P)" pitchFamily="34" charset="-120"/>
                  <a:ea typeface="華康中特圓體(P)" pitchFamily="34" charset="-120"/>
                </a:rPr>
                <a:t>答應我：</a:t>
              </a:r>
              <a:endParaRPr lang="en-US" altLang="zh-TW" sz="2800" dirty="0" smtClean="0">
                <a:latin typeface="華康中特圓體(P)" pitchFamily="34" charset="-120"/>
                <a:ea typeface="華康中特圓體(P)" pitchFamily="34" charset="-120"/>
              </a:endParaRPr>
            </a:p>
            <a:p>
              <a:pPr algn="ctr"/>
              <a:r>
                <a:rPr lang="en-US" altLang="zh-TW" sz="2800" dirty="0" smtClean="0">
                  <a:latin typeface="華康中特圓體(P)" pitchFamily="34" charset="-120"/>
                  <a:ea typeface="華康中特圓體(P)" pitchFamily="34" charset="-120"/>
                </a:rPr>
                <a:t>11</a:t>
              </a:r>
              <a:r>
                <a:rPr lang="zh-TW" altLang="en-US" sz="2800" dirty="0" smtClean="0">
                  <a:latin typeface="華康中特圓體(P)" pitchFamily="34" charset="-120"/>
                  <a:ea typeface="華康中特圓體(P)" pitchFamily="34" charset="-120"/>
                </a:rPr>
                <a:t>點我們都要回家喔！啾咪</a:t>
              </a:r>
              <a:endParaRPr lang="zh-TW" altLang="en-US" sz="2800" dirty="0">
                <a:latin typeface="華康中特圓體(P)" pitchFamily="34" charset="-120"/>
                <a:ea typeface="華康中特圓體(P)" pitchFamily="34" charset="-120"/>
              </a:endParaRPr>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ox(in)">
                                      <p:cBhvr>
                                        <p:cTn id="7" dur="500"/>
                                        <p:tgtEl>
                                          <p:spTgt spid="8"/>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ox(in)">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ox(in)">
                                      <p:cBhvr>
                                        <p:cTn id="15" dur="500"/>
                                        <p:tgtEl>
                                          <p:spTgt spid="9"/>
                                        </p:tgtEl>
                                      </p:cBhvr>
                                    </p:animEffect>
                                  </p:childTnLst>
                                </p:cTn>
                              </p:par>
                              <p:par>
                                <p:cTn id="16" presetID="4" presetClass="entr" presetSubtype="16"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ox(in)">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4" presetClass="entr" presetSubtype="16"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box(in)">
                                      <p:cBhvr>
                                        <p:cTn id="2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 grpId="0"/>
      <p:bldP spid="8" grpId="0" animBg="1"/>
      <p:bldP spid="9" grpId="0" animBg="1"/>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images.gamme.com.tw/news/2011/09/5/pp6ZoaadkKaVq6s.jpg"/>
          <p:cNvPicPr>
            <a:picLocks noChangeAspect="1" noChangeArrowheads="1"/>
          </p:cNvPicPr>
          <p:nvPr/>
        </p:nvPicPr>
        <p:blipFill>
          <a:blip r:embed="rId3" cstate="print"/>
          <a:srcRect/>
          <a:stretch>
            <a:fillRect/>
          </a:stretch>
        </p:blipFill>
        <p:spPr bwMode="auto">
          <a:xfrm>
            <a:off x="179512" y="1556792"/>
            <a:ext cx="4793956" cy="3888432"/>
          </a:xfrm>
          <a:prstGeom prst="rect">
            <a:avLst/>
          </a:prstGeom>
          <a:ln>
            <a:noFill/>
          </a:ln>
          <a:effectLst>
            <a:softEdge rad="112500"/>
          </a:effectLst>
        </p:spPr>
      </p:pic>
      <p:sp>
        <p:nvSpPr>
          <p:cNvPr id="136194" name="Text Box 4"/>
          <p:cNvSpPr txBox="1">
            <a:spLocks noChangeArrowheads="1"/>
          </p:cNvSpPr>
          <p:nvPr/>
        </p:nvSpPr>
        <p:spPr bwMode="auto">
          <a:xfrm>
            <a:off x="3779912" y="1556792"/>
            <a:ext cx="5364088" cy="4124206"/>
          </a:xfrm>
          <a:prstGeom prst="rect">
            <a:avLst/>
          </a:prstGeom>
          <a:noFill/>
          <a:ln w="9525">
            <a:noFill/>
            <a:miter lim="800000"/>
            <a:headEnd/>
            <a:tailEnd/>
          </a:ln>
        </p:spPr>
        <p:txBody>
          <a:bodyPr wrap="square">
            <a:spAutoFit/>
          </a:bodyPr>
          <a:lstStyle/>
          <a:p>
            <a:pPr algn="ctr">
              <a:spcBef>
                <a:spcPct val="50000"/>
              </a:spcBef>
            </a:pPr>
            <a:r>
              <a:rPr lang="en-US" altLang="zh-TW" sz="2800" dirty="0">
                <a:solidFill>
                  <a:schemeClr val="tx2"/>
                </a:solidFill>
                <a:ea typeface="標楷體" pitchFamily="65" charset="-120"/>
              </a:rPr>
              <a:t>           </a:t>
            </a:r>
            <a:r>
              <a:rPr lang="zh-TW" altLang="en-US" sz="4000" dirty="0">
                <a:solidFill>
                  <a:srgbClr val="FFFF00"/>
                </a:solidFill>
                <a:latin typeface="華康POP1體W7(P)" pitchFamily="82" charset="-120"/>
                <a:ea typeface="華康POP1體W7(P)" pitchFamily="82" charset="-120"/>
              </a:rPr>
              <a:t>謝謝您的參與</a:t>
            </a:r>
          </a:p>
          <a:p>
            <a:pPr algn="ctr">
              <a:spcBef>
                <a:spcPct val="50000"/>
              </a:spcBef>
            </a:pPr>
            <a:r>
              <a:rPr lang="zh-TW" altLang="en-US" sz="2800" dirty="0">
                <a:solidFill>
                  <a:srgbClr val="FFFF00"/>
                </a:solidFill>
                <a:latin typeface="華康POP1體W7(P)" pitchFamily="82" charset="-120"/>
                <a:ea typeface="華康POP1體W7(P)" pitchFamily="82" charset="-120"/>
              </a:rPr>
              <a:t>讓我們一起</a:t>
            </a:r>
          </a:p>
          <a:p>
            <a:pPr algn="ctr">
              <a:spcBef>
                <a:spcPct val="50000"/>
              </a:spcBef>
            </a:pPr>
            <a:r>
              <a:rPr lang="zh-TW" altLang="en-US" sz="2800" dirty="0">
                <a:solidFill>
                  <a:srgbClr val="FFFF00"/>
                </a:solidFill>
                <a:latin typeface="華康POP1體W7(P)" pitchFamily="82" charset="-120"/>
                <a:ea typeface="華康POP1體W7(P)" pitchFamily="82" charset="-120"/>
              </a:rPr>
              <a:t>協助孩子走過這個抉擇的歷程</a:t>
            </a:r>
            <a:endParaRPr lang="en-US" altLang="zh-TW" sz="2800" dirty="0">
              <a:solidFill>
                <a:srgbClr val="FFFF00"/>
              </a:solidFill>
              <a:latin typeface="華康POP1體W7(P)" pitchFamily="82" charset="-120"/>
              <a:ea typeface="華康POP1體W7(P)" pitchFamily="82" charset="-120"/>
            </a:endParaRPr>
          </a:p>
          <a:p>
            <a:pPr algn="ctr">
              <a:spcBef>
                <a:spcPct val="50000"/>
              </a:spcBef>
            </a:pPr>
            <a:endParaRPr lang="en-US" altLang="zh-TW" sz="1200" dirty="0" smtClean="0">
              <a:solidFill>
                <a:srgbClr val="0000FF"/>
              </a:solidFill>
              <a:ea typeface="標楷體" pitchFamily="65" charset="-120"/>
            </a:endParaRPr>
          </a:p>
          <a:p>
            <a:pPr algn="ctr">
              <a:spcBef>
                <a:spcPct val="50000"/>
              </a:spcBef>
            </a:pPr>
            <a:endParaRPr lang="en-US" altLang="zh-TW" sz="1200" dirty="0" smtClean="0">
              <a:solidFill>
                <a:srgbClr val="0000FF"/>
              </a:solidFill>
              <a:ea typeface="標楷體" pitchFamily="65" charset="-120"/>
            </a:endParaRPr>
          </a:p>
          <a:p>
            <a:pPr algn="ctr">
              <a:spcBef>
                <a:spcPct val="50000"/>
              </a:spcBef>
            </a:pPr>
            <a:endParaRPr lang="zh-TW" altLang="en-US" sz="1200" dirty="0">
              <a:solidFill>
                <a:srgbClr val="0000FF"/>
              </a:solidFill>
              <a:ea typeface="標楷體" pitchFamily="65" charset="-120"/>
            </a:endParaRPr>
          </a:p>
          <a:p>
            <a:pPr algn="ctr">
              <a:spcBef>
                <a:spcPct val="50000"/>
              </a:spcBef>
            </a:pPr>
            <a:r>
              <a:rPr lang="zh-TW" altLang="en-US" sz="2800" dirty="0">
                <a:solidFill>
                  <a:srgbClr val="FFCCFF"/>
                </a:solidFill>
                <a:ea typeface="標楷體" pitchFamily="65" charset="-120"/>
              </a:rPr>
              <a:t>              </a:t>
            </a:r>
            <a:r>
              <a:rPr lang="zh-TW" altLang="en-US" sz="2800" dirty="0">
                <a:solidFill>
                  <a:srgbClr val="FFCCFF"/>
                </a:solidFill>
                <a:latin typeface="華康POP1體W7(P)" pitchFamily="82" charset="-120"/>
                <a:ea typeface="華康POP1體W7(P)" pitchFamily="82" charset="-120"/>
              </a:rPr>
              <a:t>臺</a:t>
            </a:r>
            <a:r>
              <a:rPr lang="zh-TW" altLang="en-US" sz="2800" dirty="0" smtClean="0">
                <a:solidFill>
                  <a:srgbClr val="FFCCFF"/>
                </a:solidFill>
                <a:latin typeface="華康POP1體W7(P)" pitchFamily="82" charset="-120"/>
                <a:ea typeface="華康POP1體W7(P)" pitchFamily="82" charset="-120"/>
              </a:rPr>
              <a:t>中</a:t>
            </a:r>
            <a:r>
              <a:rPr lang="zh-TW" altLang="en-US" sz="2800" dirty="0">
                <a:solidFill>
                  <a:srgbClr val="FFCCFF"/>
                </a:solidFill>
                <a:latin typeface="華康POP1體W7(P)" pitchFamily="82" charset="-120"/>
                <a:ea typeface="華康POP1體W7(P)" pitchFamily="82" charset="-120"/>
              </a:rPr>
              <a:t>一中</a:t>
            </a:r>
            <a:r>
              <a:rPr lang="zh-TW" altLang="en-US" sz="2800" dirty="0" smtClean="0">
                <a:solidFill>
                  <a:srgbClr val="FFCCFF"/>
                </a:solidFill>
                <a:latin typeface="華康POP1體W7(P)" pitchFamily="82" charset="-120"/>
                <a:ea typeface="華康POP1體W7(P)" pitchFamily="82" charset="-120"/>
              </a:rPr>
              <a:t>輔導室</a:t>
            </a:r>
            <a:endParaRPr lang="en-US" altLang="zh-TW" sz="2800" dirty="0" smtClean="0">
              <a:solidFill>
                <a:srgbClr val="FFCCFF"/>
              </a:solidFill>
              <a:latin typeface="華康POP1體W7(P)" pitchFamily="82" charset="-120"/>
              <a:ea typeface="華康POP1體W7(P)" pitchFamily="82" charset="-120"/>
            </a:endParaRPr>
          </a:p>
          <a:p>
            <a:pPr algn="ctr">
              <a:spcBef>
                <a:spcPct val="50000"/>
              </a:spcBef>
            </a:pPr>
            <a:r>
              <a:rPr kumimoji="0" lang="zh-TW" altLang="en-US" sz="2800" dirty="0" smtClean="0">
                <a:solidFill>
                  <a:srgbClr val="FFCCFF"/>
                </a:solidFill>
                <a:latin typeface="華康POP1體W7(P)" pitchFamily="82" charset="-120"/>
                <a:ea typeface="華康POP1體W7(P)" pitchFamily="82" charset="-120"/>
              </a:rPr>
              <a:t>           </a:t>
            </a:r>
            <a:r>
              <a:rPr kumimoji="0" lang="en-US" altLang="zh-TW" sz="2800" dirty="0" smtClean="0">
                <a:solidFill>
                  <a:srgbClr val="FFCCFF"/>
                </a:solidFill>
                <a:latin typeface="華康POP1體W7(P)" pitchFamily="82" charset="-120"/>
                <a:ea typeface="華康POP1體W7(P)" pitchFamily="82" charset="-120"/>
              </a:rPr>
              <a:t>04-22253700</a:t>
            </a:r>
            <a:endParaRPr kumimoji="0" lang="zh-TW" altLang="en-US" sz="2800" dirty="0">
              <a:solidFill>
                <a:srgbClr val="FFCCFF"/>
              </a:solidFill>
              <a:latin typeface="華康POP1體W7(P)" pitchFamily="82" charset="-120"/>
              <a:ea typeface="華康POP1體W7(P)" pitchFamily="82" charset="-12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3692</TotalTime>
  <Words>4539</Words>
  <Application>Microsoft Office PowerPoint</Application>
  <PresentationFormat>如螢幕大小 (4:3)</PresentationFormat>
  <Paragraphs>1212</Paragraphs>
  <Slides>101</Slides>
  <Notes>17</Notes>
  <HiddenSlides>0</HiddenSlides>
  <MMClips>0</MMClips>
  <ScaleCrop>false</ScaleCrop>
  <HeadingPairs>
    <vt:vector size="6" baseType="variant">
      <vt:variant>
        <vt:lpstr>佈景主題</vt:lpstr>
      </vt:variant>
      <vt:variant>
        <vt:i4>1</vt:i4>
      </vt:variant>
      <vt:variant>
        <vt:lpstr>內嵌 OLE 伺服程式</vt:lpstr>
      </vt:variant>
      <vt:variant>
        <vt:i4>2</vt:i4>
      </vt:variant>
      <vt:variant>
        <vt:lpstr>投影片標題</vt:lpstr>
      </vt:variant>
      <vt:variant>
        <vt:i4>101</vt:i4>
      </vt:variant>
    </vt:vector>
  </HeadingPairs>
  <TitlesOfParts>
    <vt:vector size="104" baseType="lpstr">
      <vt:lpstr>Office 佈景主題</vt:lpstr>
      <vt:lpstr>PhotoImpact</vt:lpstr>
      <vt:lpstr>Document</vt:lpstr>
      <vt:lpstr> 大學多元入學 高二家長說明會</vt:lpstr>
      <vt:lpstr>PowerPoint 簡報</vt:lpstr>
      <vt:lpstr>多元入學管道  ＝多元迷惘？ </vt:lpstr>
      <vt:lpstr>大學多元入學精神</vt:lpstr>
      <vt:lpstr>考試專業化－三大考試</vt:lpstr>
      <vt:lpstr>三大考試－學測</vt:lpstr>
      <vt:lpstr>三大考試－英聽</vt:lpstr>
      <vt:lpstr>三大考試－術科</vt:lpstr>
      <vt:lpstr>採計術科測驗之科系（以美術為例）</vt:lpstr>
      <vt:lpstr>三大考試－指考</vt:lpstr>
      <vt:lpstr>招生多樣化</vt:lpstr>
      <vt:lpstr>PowerPoint 簡報</vt:lpstr>
      <vt:lpstr>PowerPoint 簡報</vt:lpstr>
      <vt:lpstr>入學管道名額變化(不含其他入學管道）</vt:lpstr>
      <vt:lpstr>其他升學管道</vt:lpstr>
      <vt:lpstr>PowerPoint 簡報</vt:lpstr>
      <vt:lpstr>多元入學103重大變革～</vt:lpstr>
      <vt:lpstr>PowerPoint 簡報</vt:lpstr>
      <vt:lpstr>PowerPoint 簡報</vt:lpstr>
      <vt:lpstr>PowerPoint 簡報</vt:lpstr>
      <vt:lpstr>PowerPoint 簡報</vt:lpstr>
      <vt:lpstr>繁星推薦－精神</vt:lpstr>
      <vt:lpstr>繁星推薦資格</vt:lpstr>
      <vt:lpstr>依學群推薦</vt:lpstr>
      <vt:lpstr>高中端推薦辦法</vt:lpstr>
      <vt:lpstr>高中端推薦辦法</vt:lpstr>
      <vt:lpstr>繁星推薦</vt:lpstr>
      <vt:lpstr>繁星推薦分發比序－簡章</vt:lpstr>
      <vt:lpstr>大學端如何進行          錄取分發作業呢？</vt:lpstr>
      <vt:lpstr>繁星分發舉例：假設台大財金取2名</vt:lpstr>
      <vt:lpstr>繁星分發舉例：假設台大財金取2名</vt:lpstr>
      <vt:lpstr>繁星推薦→分兩輪分發</vt:lpstr>
      <vt:lpstr>第一輪分發:一大學對同高中最多錄取1名</vt:lpstr>
      <vt:lpstr>還記得推薦序嗎?!</vt:lpstr>
      <vt:lpstr>第二輪分發:針對有缺額的科系</vt:lpstr>
      <vt:lpstr>PowerPoint 簡報</vt:lpstr>
      <vt:lpstr>繁星限制</vt:lpstr>
      <vt:lpstr>適合繁星推薦的人：</vt:lpstr>
      <vt:lpstr>PowerPoint 簡報</vt:lpstr>
      <vt:lpstr>PowerPoint 簡報</vt:lpstr>
      <vt:lpstr>個人申請</vt:lpstr>
      <vt:lpstr>還記得『扶助弱勢計畫』嗎?</vt:lpstr>
      <vt:lpstr>簡章－甄選入學委員會</vt:lpstr>
      <vt:lpstr>PowerPoint 簡報</vt:lpstr>
      <vt:lpstr>PowerPoint 簡報</vt:lpstr>
      <vt:lpstr>3/17第一階段篩選 結果公佈</vt:lpstr>
      <vt:lpstr>第二階段指定項目甄試常見形式</vt:lpstr>
      <vt:lpstr>從指定項目甄試重點看高中學習</vt:lpstr>
      <vt:lpstr>不同領域重視的能力不同</vt:lpstr>
      <vt:lpstr>備審資料-全面電子上傳</vt:lpstr>
      <vt:lpstr>PowerPoint 簡報</vt:lpstr>
      <vt:lpstr>自傳－想讓別人看見什麼？</vt:lpstr>
      <vt:lpstr>影響申請入學上榜的因素</vt:lpstr>
      <vt:lpstr>PowerPoint 簡報</vt:lpstr>
      <vt:lpstr>坦白說以上這些，都不可能高三學測完變出來，　 請從高一二開始累積！ 也千萬不要再說：唸書就好！ 千萬不要再說：唸書就好！  千萬不要說：唸書就好！ </vt:lpstr>
      <vt:lpstr>就讀志願序網路登記</vt:lpstr>
      <vt:lpstr>放棄錄取</vt:lpstr>
      <vt:lpstr>適合個人申請的人：</vt:lpstr>
      <vt:lpstr>甄選入學的風險：</vt:lpstr>
      <vt:lpstr>招生多樣化</vt:lpstr>
      <vt:lpstr>看到這裡…爸媽一定ＯＳ： 「怎摸這麼麻煩，指考最簡單了！」</vt:lpstr>
      <vt:lpstr>103 、104各大學 升學管道比例</vt:lpstr>
      <vt:lpstr>一類組科系 104招生管道名額比例</vt:lpstr>
      <vt:lpstr>PowerPoint 簡報</vt:lpstr>
      <vt:lpstr>PowerPoint 簡報</vt:lpstr>
      <vt:lpstr>指定科目考試</vt:lpstr>
      <vt:lpstr>考試分發介紹</vt:lpstr>
      <vt:lpstr>選擇考試分發的人：</vt:lpstr>
      <vt:lpstr>其他入學管道</vt:lpstr>
      <vt:lpstr>科技院校申請入學（專給高中生）</vt:lpstr>
      <vt:lpstr>軍事院校甄選入學</vt:lpstr>
      <vt:lpstr>中央警察大學申請入學</vt:lpstr>
      <vt:lpstr>中央警察大學申請入學</vt:lpstr>
      <vt:lpstr>國外大學申請入學</vt:lpstr>
      <vt:lpstr>PowerPoint 簡報</vt:lpstr>
      <vt:lpstr>二、一中輔導室 將提供的生涯輔導</vt:lpstr>
      <vt:lpstr>105年時程表</vt:lpstr>
      <vt:lpstr>輔導室－生涯輔導系列活動</vt:lpstr>
      <vt:lpstr>輔導室－生涯輔導系列活動</vt:lpstr>
      <vt:lpstr>輔導室－生涯輔導系列活動</vt:lpstr>
      <vt:lpstr>輔導室生涯資訊室-百寶庫</vt:lpstr>
      <vt:lpstr>應有盡有的輔導室網頁</vt:lpstr>
      <vt:lpstr>應有盡有的輔導室網頁</vt:lpstr>
      <vt:lpstr>應有盡有的輔導室網頁</vt:lpstr>
      <vt:lpstr>PowerPoint 簡報</vt:lpstr>
      <vt:lpstr>PowerPoint 簡報</vt:lpstr>
      <vt:lpstr>PowerPoint 簡報</vt:lpstr>
      <vt:lpstr>PowerPoint 簡報</vt:lpstr>
      <vt:lpstr>應試心得(筆試、面試)</vt:lpstr>
      <vt:lpstr>三、爸媽要做孩子的 啦啦隊? 拉拉隊? </vt:lpstr>
      <vt:lpstr>PowerPoint 簡報</vt:lpstr>
      <vt:lpstr>考試壓力龐大</vt:lpstr>
      <vt:lpstr>親子情緒的交互作用</vt:lpstr>
      <vt:lpstr>陪伴孩子走過這一段</vt:lpstr>
      <vt:lpstr>陪伴孩子認識自己</vt:lpstr>
      <vt:lpstr>陪伴孩子找出特殊性 →樣版自傳</vt:lpstr>
      <vt:lpstr>除了成績之外…</vt:lpstr>
      <vt:lpstr>陪伴孩子走過…</vt:lpstr>
      <vt:lpstr>其他網站資源</vt:lpstr>
      <vt:lpstr>  發問前請先舉手， 讓我們把麥克風遞給您～</vt:lpstr>
      <vt:lpstr>PowerPoint 簡報</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高一選課選班 暨大學多元入學 家長說明會</dc:title>
  <dc:creator>counselor</dc:creator>
  <cp:lastModifiedBy>user</cp:lastModifiedBy>
  <cp:revision>373</cp:revision>
  <dcterms:created xsi:type="dcterms:W3CDTF">2015-05-13T03:28:25Z</dcterms:created>
  <dcterms:modified xsi:type="dcterms:W3CDTF">2016-03-19T05:12:40Z</dcterms:modified>
</cp:coreProperties>
</file>