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diagrams/layout1.xml" ContentType="application/vnd.openxmlformats-officedocument.drawingml.diagramLayout+xml"/>
  <Override PartName="/ppt/notesSlides/notesSlide7.xml" ContentType="application/vnd.openxmlformats-officedocument.presentationml.notesSlide+xml"/>
  <Override PartName="/ppt/charts/chart3.xml" ContentType="application/vnd.openxmlformats-officedocument.drawingml.chart+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08.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diagrams/quickStyle1.xml" ContentType="application/vnd.openxmlformats-officedocument.drawingml.diagramStyle+xml"/>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Default Extension="package" ContentType="application/vnd.openxmlformats-officedocument.package"/>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diagrams/data1.xml" ContentType="application/vnd.openxmlformats-officedocument.drawingml.diagramData+xml"/>
  <Override PartName="/ppt/charts/chart2.xml" ContentType="application/vnd.openxmlformats-officedocument.drawingml.chart+xml"/>
  <Override PartName="/ppt/slides/slide29.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4"/>
  </p:notesMasterIdLst>
  <p:sldIdLst>
    <p:sldId id="256" r:id="rId2"/>
    <p:sldId id="257" r:id="rId3"/>
    <p:sldId id="306" r:id="rId4"/>
    <p:sldId id="258" r:id="rId5"/>
    <p:sldId id="316" r:id="rId6"/>
    <p:sldId id="315" r:id="rId7"/>
    <p:sldId id="465" r:id="rId8"/>
    <p:sldId id="261" r:id="rId9"/>
    <p:sldId id="267" r:id="rId10"/>
    <p:sldId id="263" r:id="rId11"/>
    <p:sldId id="269" r:id="rId12"/>
    <p:sldId id="304" r:id="rId13"/>
    <p:sldId id="305" r:id="rId14"/>
    <p:sldId id="370" r:id="rId15"/>
    <p:sldId id="270" r:id="rId16"/>
    <p:sldId id="308" r:id="rId17"/>
    <p:sldId id="488" r:id="rId18"/>
    <p:sldId id="489" r:id="rId19"/>
    <p:sldId id="300" r:id="rId20"/>
    <p:sldId id="274" r:id="rId21"/>
    <p:sldId id="519" r:id="rId22"/>
    <p:sldId id="309" r:id="rId23"/>
    <p:sldId id="520" r:id="rId24"/>
    <p:sldId id="313" r:id="rId25"/>
    <p:sldId id="276" r:id="rId26"/>
    <p:sldId id="323" r:id="rId27"/>
    <p:sldId id="278" r:id="rId28"/>
    <p:sldId id="491" r:id="rId29"/>
    <p:sldId id="321" r:id="rId30"/>
    <p:sldId id="328" r:id="rId31"/>
    <p:sldId id="280" r:id="rId32"/>
    <p:sldId id="327" r:id="rId33"/>
    <p:sldId id="329" r:id="rId34"/>
    <p:sldId id="285" r:id="rId35"/>
    <p:sldId id="490" r:id="rId36"/>
    <p:sldId id="288" r:id="rId37"/>
    <p:sldId id="359" r:id="rId38"/>
    <p:sldId id="360" r:id="rId39"/>
    <p:sldId id="361" r:id="rId40"/>
    <p:sldId id="331" r:id="rId41"/>
    <p:sldId id="486" r:id="rId42"/>
    <p:sldId id="363" r:id="rId43"/>
    <p:sldId id="466" r:id="rId44"/>
    <p:sldId id="364" r:id="rId45"/>
    <p:sldId id="469" r:id="rId46"/>
    <p:sldId id="365" r:id="rId47"/>
    <p:sldId id="366" r:id="rId48"/>
    <p:sldId id="371" r:id="rId49"/>
    <p:sldId id="373" r:id="rId50"/>
    <p:sldId id="521" r:id="rId51"/>
    <p:sldId id="367" r:id="rId52"/>
    <p:sldId id="372" r:id="rId53"/>
    <p:sldId id="374" r:id="rId54"/>
    <p:sldId id="333" r:id="rId55"/>
    <p:sldId id="424" r:id="rId56"/>
    <p:sldId id="492" r:id="rId57"/>
    <p:sldId id="493" r:id="rId58"/>
    <p:sldId id="494" r:id="rId59"/>
    <p:sldId id="495" r:id="rId60"/>
    <p:sldId id="496" r:id="rId61"/>
    <p:sldId id="497" r:id="rId62"/>
    <p:sldId id="498" r:id="rId63"/>
    <p:sldId id="499" r:id="rId64"/>
    <p:sldId id="500" r:id="rId65"/>
    <p:sldId id="501" r:id="rId66"/>
    <p:sldId id="502" r:id="rId67"/>
    <p:sldId id="503" r:id="rId68"/>
    <p:sldId id="504" r:id="rId69"/>
    <p:sldId id="505" r:id="rId70"/>
    <p:sldId id="506" r:id="rId71"/>
    <p:sldId id="430" r:id="rId72"/>
    <p:sldId id="471" r:id="rId73"/>
    <p:sldId id="472" r:id="rId74"/>
    <p:sldId id="474" r:id="rId75"/>
    <p:sldId id="436" r:id="rId76"/>
    <p:sldId id="481" r:id="rId77"/>
    <p:sldId id="426" r:id="rId78"/>
    <p:sldId id="427" r:id="rId79"/>
    <p:sldId id="425" r:id="rId80"/>
    <p:sldId id="403" r:id="rId81"/>
    <p:sldId id="405" r:id="rId82"/>
    <p:sldId id="406" r:id="rId83"/>
    <p:sldId id="407" r:id="rId84"/>
    <p:sldId id="409" r:id="rId85"/>
    <p:sldId id="411" r:id="rId86"/>
    <p:sldId id="412" r:id="rId87"/>
    <p:sldId id="507" r:id="rId88"/>
    <p:sldId id="431" r:id="rId89"/>
    <p:sldId id="434" r:id="rId90"/>
    <p:sldId id="433" r:id="rId91"/>
    <p:sldId id="435" r:id="rId92"/>
    <p:sldId id="508" r:id="rId93"/>
    <p:sldId id="450" r:id="rId94"/>
    <p:sldId id="423" r:id="rId95"/>
    <p:sldId id="509" r:id="rId96"/>
    <p:sldId id="510" r:id="rId97"/>
    <p:sldId id="511" r:id="rId98"/>
    <p:sldId id="512" r:id="rId99"/>
    <p:sldId id="482" r:id="rId100"/>
    <p:sldId id="441" r:id="rId101"/>
    <p:sldId id="442" r:id="rId102"/>
    <p:sldId id="483" r:id="rId103"/>
    <p:sldId id="484" r:id="rId104"/>
    <p:sldId id="459" r:id="rId105"/>
    <p:sldId id="460" r:id="rId106"/>
    <p:sldId id="513" r:id="rId107"/>
    <p:sldId id="514" r:id="rId108"/>
    <p:sldId id="487" r:id="rId109"/>
    <p:sldId id="515" r:id="rId110"/>
    <p:sldId id="516" r:id="rId111"/>
    <p:sldId id="517" r:id="rId112"/>
    <p:sldId id="518" r:id="rId113"/>
  </p:sldIdLst>
  <p:sldSz cx="12192000" cy="6858000"/>
  <p:notesSz cx="6858000" cy="9144000"/>
  <p:defaultTextStyle>
    <a:defPPr>
      <a:defRPr lang="zh-TW"/>
    </a:defPPr>
    <a:lvl1pPr algn="l" rtl="0" fontAlgn="base">
      <a:spcBef>
        <a:spcPct val="0"/>
      </a:spcBef>
      <a:spcAft>
        <a:spcPct val="0"/>
      </a:spcAft>
      <a:defRPr kumimoji="1" kern="1200">
        <a:solidFill>
          <a:schemeClr val="tx1"/>
        </a:solidFill>
        <a:latin typeface="Arial" charset="0"/>
        <a:ea typeface="新細明體" charset="-120"/>
        <a:cs typeface="+mn-cs"/>
      </a:defRPr>
    </a:lvl1pPr>
    <a:lvl2pPr marL="457200" algn="l" rtl="0" fontAlgn="base">
      <a:spcBef>
        <a:spcPct val="0"/>
      </a:spcBef>
      <a:spcAft>
        <a:spcPct val="0"/>
      </a:spcAft>
      <a:defRPr kumimoji="1" kern="1200">
        <a:solidFill>
          <a:schemeClr val="tx1"/>
        </a:solidFill>
        <a:latin typeface="Arial" charset="0"/>
        <a:ea typeface="新細明體" charset="-120"/>
        <a:cs typeface="+mn-cs"/>
      </a:defRPr>
    </a:lvl2pPr>
    <a:lvl3pPr marL="914400" algn="l" rtl="0" fontAlgn="base">
      <a:spcBef>
        <a:spcPct val="0"/>
      </a:spcBef>
      <a:spcAft>
        <a:spcPct val="0"/>
      </a:spcAft>
      <a:defRPr kumimoji="1" kern="1200">
        <a:solidFill>
          <a:schemeClr val="tx1"/>
        </a:solidFill>
        <a:latin typeface="Arial" charset="0"/>
        <a:ea typeface="新細明體" charset="-120"/>
        <a:cs typeface="+mn-cs"/>
      </a:defRPr>
    </a:lvl3pPr>
    <a:lvl4pPr marL="1371600" algn="l" rtl="0" fontAlgn="base">
      <a:spcBef>
        <a:spcPct val="0"/>
      </a:spcBef>
      <a:spcAft>
        <a:spcPct val="0"/>
      </a:spcAft>
      <a:defRPr kumimoji="1" kern="1200">
        <a:solidFill>
          <a:schemeClr val="tx1"/>
        </a:solidFill>
        <a:latin typeface="Arial" charset="0"/>
        <a:ea typeface="新細明體" charset="-120"/>
        <a:cs typeface="+mn-cs"/>
      </a:defRPr>
    </a:lvl4pPr>
    <a:lvl5pPr marL="1828800" algn="l" rtl="0" fontAlgn="base">
      <a:spcBef>
        <a:spcPct val="0"/>
      </a:spcBef>
      <a:spcAft>
        <a:spcPct val="0"/>
      </a:spcAft>
      <a:defRPr kumimoji="1" kern="1200">
        <a:solidFill>
          <a:schemeClr val="tx1"/>
        </a:solidFill>
        <a:latin typeface="Arial" charset="0"/>
        <a:ea typeface="新細明體" charset="-120"/>
        <a:cs typeface="+mn-cs"/>
      </a:defRPr>
    </a:lvl5pPr>
    <a:lvl6pPr marL="2286000" algn="l" defTabSz="914400" rtl="0" eaLnBrk="1" latinLnBrk="0" hangingPunct="1">
      <a:defRPr kumimoji="1" kern="1200">
        <a:solidFill>
          <a:schemeClr val="tx1"/>
        </a:solidFill>
        <a:latin typeface="Arial" charset="0"/>
        <a:ea typeface="新細明體" charset="-120"/>
        <a:cs typeface="+mn-cs"/>
      </a:defRPr>
    </a:lvl6pPr>
    <a:lvl7pPr marL="2743200" algn="l" defTabSz="914400" rtl="0" eaLnBrk="1" latinLnBrk="0" hangingPunct="1">
      <a:defRPr kumimoji="1" kern="1200">
        <a:solidFill>
          <a:schemeClr val="tx1"/>
        </a:solidFill>
        <a:latin typeface="Arial" charset="0"/>
        <a:ea typeface="新細明體" charset="-120"/>
        <a:cs typeface="+mn-cs"/>
      </a:defRPr>
    </a:lvl7pPr>
    <a:lvl8pPr marL="3200400" algn="l" defTabSz="914400" rtl="0" eaLnBrk="1" latinLnBrk="0" hangingPunct="1">
      <a:defRPr kumimoji="1" kern="1200">
        <a:solidFill>
          <a:schemeClr val="tx1"/>
        </a:solidFill>
        <a:latin typeface="Arial" charset="0"/>
        <a:ea typeface="新細明體" charset="-120"/>
        <a:cs typeface="+mn-cs"/>
      </a:defRPr>
    </a:lvl8pPr>
    <a:lvl9pPr marL="3657600" algn="l" defTabSz="914400" rtl="0" eaLnBrk="1" latinLnBrk="0" hangingPunct="1">
      <a:defRPr kumimoji="1" kern="1200">
        <a:solidFill>
          <a:schemeClr val="tx1"/>
        </a:solidFill>
        <a:latin typeface="Arial" charset="0"/>
        <a:ea typeface="新細明體" charset="-12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2FF1"/>
    <a:srgbClr val="713EF2"/>
    <a:srgbClr val="FF0000"/>
    <a:srgbClr val="44ECDC"/>
    <a:srgbClr val="51DCDF"/>
    <a:srgbClr val="61CACF"/>
    <a:srgbClr val="CBF7F9"/>
    <a:srgbClr val="FF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65" autoAdjust="0"/>
    <p:restoredTop sz="94660"/>
  </p:normalViewPr>
  <p:slideViewPr>
    <p:cSldViewPr snapToGrid="0">
      <p:cViewPr varScale="1">
        <p:scale>
          <a:sx n="61" d="100"/>
          <a:sy n="61" d="100"/>
        </p:scale>
        <p:origin x="-102" y="-168"/>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heme" Target="theme/theme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2007____1.package"/></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2007____2.package"/></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2007____3.package"/></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zh-TW"/>
  <c:style val="32"/>
  <c:chart>
    <c:title>
      <c:tx>
        <c:rich>
          <a:bodyPr/>
          <a:lstStyle/>
          <a:p>
            <a:pPr>
              <a:defRPr/>
            </a:pPr>
            <a:r>
              <a:rPr lang="en-US" altLang="zh-TW" dirty="0" smtClean="0"/>
              <a:t>A</a:t>
            </a:r>
            <a:r>
              <a:rPr lang="zh-TW" altLang="en-US" dirty="0" smtClean="0"/>
              <a:t>生</a:t>
            </a:r>
            <a:endParaRPr lang="zh-TW" altLang="en-US" dirty="0"/>
          </a:p>
        </c:rich>
      </c:tx>
      <c:spPr>
        <a:noFill/>
        <a:ln w="25373">
          <a:noFill/>
        </a:ln>
      </c:spPr>
    </c:title>
    <c:plotArea>
      <c:layout/>
      <c:lineChart>
        <c:grouping val="standard"/>
        <c:ser>
          <c:idx val="0"/>
          <c:order val="0"/>
          <c:tx>
            <c:strRef>
              <c:f>Sheet1!$B$1</c:f>
              <c:strCache>
                <c:ptCount val="1"/>
                <c:pt idx="0">
                  <c:v>艾西</c:v>
                </c:pt>
              </c:strCache>
            </c:strRef>
          </c:tx>
          <c:cat>
            <c:strRef>
              <c:f>Sheet1!$A$2:$A$7</c:f>
              <c:strCache>
                <c:ptCount val="6"/>
                <c:pt idx="0">
                  <c:v>R</c:v>
                </c:pt>
                <c:pt idx="1">
                  <c:v>I</c:v>
                </c:pt>
                <c:pt idx="2">
                  <c:v>A</c:v>
                </c:pt>
                <c:pt idx="3">
                  <c:v>S</c:v>
                </c:pt>
                <c:pt idx="4">
                  <c:v>E</c:v>
                </c:pt>
                <c:pt idx="5">
                  <c:v>C</c:v>
                </c:pt>
              </c:strCache>
            </c:strRef>
          </c:cat>
          <c:val>
            <c:numRef>
              <c:f>Sheet1!$B$2:$B$7</c:f>
              <c:numCache>
                <c:formatCode>General</c:formatCode>
                <c:ptCount val="6"/>
                <c:pt idx="0">
                  <c:v>90</c:v>
                </c:pt>
                <c:pt idx="1">
                  <c:v>50</c:v>
                </c:pt>
                <c:pt idx="2">
                  <c:v>75</c:v>
                </c:pt>
                <c:pt idx="3">
                  <c:v>40</c:v>
                </c:pt>
                <c:pt idx="4">
                  <c:v>70</c:v>
                </c:pt>
                <c:pt idx="5">
                  <c:v>78</c:v>
                </c:pt>
              </c:numCache>
            </c:numRef>
          </c:val>
        </c:ser>
        <c:marker val="1"/>
        <c:axId val="38604160"/>
        <c:axId val="43398272"/>
      </c:lineChart>
      <c:catAx>
        <c:axId val="38604160"/>
        <c:scaling>
          <c:orientation val="minMax"/>
        </c:scaling>
        <c:axPos val="b"/>
        <c:numFmt formatCode="General" sourceLinked="0"/>
        <c:tickLblPos val="nextTo"/>
        <c:crossAx val="43398272"/>
        <c:crosses val="autoZero"/>
        <c:auto val="1"/>
        <c:lblAlgn val="ctr"/>
        <c:lblOffset val="100"/>
      </c:catAx>
      <c:valAx>
        <c:axId val="43398272"/>
        <c:scaling>
          <c:orientation val="minMax"/>
        </c:scaling>
        <c:axPos val="l"/>
        <c:majorGridlines/>
        <c:numFmt formatCode="General" sourceLinked="1"/>
        <c:tickLblPos val="nextTo"/>
        <c:crossAx val="38604160"/>
        <c:crosses val="autoZero"/>
        <c:crossBetween val="between"/>
      </c:valAx>
      <c:spPr>
        <a:noFill/>
        <a:ln w="25391">
          <a:noFill/>
        </a:ln>
      </c:spPr>
    </c:plotArea>
    <c:plotVisOnly val="1"/>
    <c:dispBlanksAs val="gap"/>
  </c:chart>
  <c:spPr>
    <a:noFill/>
    <a:ln>
      <a:noFill/>
    </a:ln>
  </c:spPr>
  <c:txPr>
    <a:bodyPr/>
    <a:lstStyle/>
    <a:p>
      <a:pPr>
        <a:defRPr sz="1788"/>
      </a:pPr>
      <a:endParaRPr lang="zh-TW"/>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zh-TW"/>
  <c:style val="32"/>
  <c:chart>
    <c:title>
      <c:tx>
        <c:rich>
          <a:bodyPr/>
          <a:lstStyle/>
          <a:p>
            <a:pPr>
              <a:defRPr/>
            </a:pPr>
            <a:r>
              <a:rPr lang="en-US" altLang="zh-TW" dirty="0" smtClean="0"/>
              <a:t>B</a:t>
            </a:r>
            <a:r>
              <a:rPr lang="zh-TW" altLang="en-US" dirty="0" smtClean="0"/>
              <a:t>生</a:t>
            </a:r>
            <a:endParaRPr lang="zh-TW" altLang="en-US" dirty="0"/>
          </a:p>
        </c:rich>
      </c:tx>
      <c:spPr>
        <a:noFill/>
        <a:ln w="25350">
          <a:noFill/>
        </a:ln>
      </c:spPr>
    </c:title>
    <c:plotArea>
      <c:layout/>
      <c:lineChart>
        <c:grouping val="standard"/>
        <c:ser>
          <c:idx val="0"/>
          <c:order val="0"/>
          <c:tx>
            <c:strRef>
              <c:f>Sheet1!$B$1</c:f>
              <c:strCache>
                <c:ptCount val="1"/>
                <c:pt idx="0">
                  <c:v>艾西</c:v>
                </c:pt>
              </c:strCache>
            </c:strRef>
          </c:tx>
          <c:cat>
            <c:strRef>
              <c:f>Sheet1!$A$2:$A$7</c:f>
              <c:strCache>
                <c:ptCount val="6"/>
                <c:pt idx="0">
                  <c:v>R</c:v>
                </c:pt>
                <c:pt idx="1">
                  <c:v>I</c:v>
                </c:pt>
                <c:pt idx="2">
                  <c:v>A</c:v>
                </c:pt>
                <c:pt idx="3">
                  <c:v>S</c:v>
                </c:pt>
                <c:pt idx="4">
                  <c:v>E</c:v>
                </c:pt>
                <c:pt idx="5">
                  <c:v>C</c:v>
                </c:pt>
              </c:strCache>
            </c:strRef>
          </c:cat>
          <c:val>
            <c:numRef>
              <c:f>Sheet1!$B$2:$B$7</c:f>
              <c:numCache>
                <c:formatCode>General</c:formatCode>
                <c:ptCount val="6"/>
                <c:pt idx="0">
                  <c:v>90</c:v>
                </c:pt>
                <c:pt idx="1">
                  <c:v>87</c:v>
                </c:pt>
                <c:pt idx="2">
                  <c:v>83</c:v>
                </c:pt>
                <c:pt idx="3">
                  <c:v>72</c:v>
                </c:pt>
                <c:pt idx="4">
                  <c:v>70</c:v>
                </c:pt>
                <c:pt idx="5">
                  <c:v>78</c:v>
                </c:pt>
              </c:numCache>
            </c:numRef>
          </c:val>
        </c:ser>
        <c:marker val="1"/>
        <c:axId val="43430272"/>
        <c:axId val="43431808"/>
      </c:lineChart>
      <c:catAx>
        <c:axId val="43430272"/>
        <c:scaling>
          <c:orientation val="minMax"/>
        </c:scaling>
        <c:axPos val="b"/>
        <c:numFmt formatCode="General" sourceLinked="0"/>
        <c:tickLblPos val="nextTo"/>
        <c:crossAx val="43431808"/>
        <c:crosses val="autoZero"/>
        <c:auto val="1"/>
        <c:lblAlgn val="ctr"/>
        <c:lblOffset val="100"/>
      </c:catAx>
      <c:valAx>
        <c:axId val="43431808"/>
        <c:scaling>
          <c:orientation val="minMax"/>
        </c:scaling>
        <c:axPos val="l"/>
        <c:majorGridlines/>
        <c:numFmt formatCode="General" sourceLinked="1"/>
        <c:tickLblPos val="nextTo"/>
        <c:crossAx val="43430272"/>
        <c:crosses val="autoZero"/>
        <c:crossBetween val="between"/>
      </c:valAx>
      <c:spPr>
        <a:noFill/>
        <a:ln w="25391">
          <a:noFill/>
        </a:ln>
      </c:spPr>
    </c:plotArea>
    <c:plotVisOnly val="1"/>
    <c:dispBlanksAs val="gap"/>
  </c:chart>
  <c:spPr>
    <a:noFill/>
    <a:ln>
      <a:noFill/>
    </a:ln>
  </c:spPr>
  <c:txPr>
    <a:bodyPr/>
    <a:lstStyle/>
    <a:p>
      <a:pPr>
        <a:defRPr sz="1786"/>
      </a:pPr>
      <a:endParaRPr lang="zh-TW"/>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zh-TW"/>
  <c:style val="32"/>
  <c:chart>
    <c:title>
      <c:tx>
        <c:rich>
          <a:bodyPr/>
          <a:lstStyle/>
          <a:p>
            <a:pPr>
              <a:defRPr/>
            </a:pPr>
            <a:r>
              <a:rPr lang="en-US" altLang="zh-TW" dirty="0" smtClean="0"/>
              <a:t>C</a:t>
            </a:r>
            <a:r>
              <a:rPr lang="zh-TW" altLang="en-US" dirty="0" smtClean="0"/>
              <a:t>生</a:t>
            </a:r>
            <a:endParaRPr lang="zh-TW" altLang="en-US" dirty="0"/>
          </a:p>
        </c:rich>
      </c:tx>
      <c:spPr>
        <a:noFill/>
        <a:ln w="24067">
          <a:noFill/>
        </a:ln>
      </c:spPr>
    </c:title>
    <c:plotArea>
      <c:layout/>
      <c:lineChart>
        <c:grouping val="standard"/>
        <c:ser>
          <c:idx val="0"/>
          <c:order val="0"/>
          <c:tx>
            <c:strRef>
              <c:f>Sheet1!$B$1</c:f>
              <c:strCache>
                <c:ptCount val="1"/>
                <c:pt idx="0">
                  <c:v>葛雷夫</c:v>
                </c:pt>
              </c:strCache>
            </c:strRef>
          </c:tx>
          <c:cat>
            <c:strRef>
              <c:f>Sheet1!$A$2:$A$7</c:f>
              <c:strCache>
                <c:ptCount val="6"/>
                <c:pt idx="0">
                  <c:v>R</c:v>
                </c:pt>
                <c:pt idx="1">
                  <c:v>I</c:v>
                </c:pt>
                <c:pt idx="2">
                  <c:v>A</c:v>
                </c:pt>
                <c:pt idx="3">
                  <c:v>S</c:v>
                </c:pt>
                <c:pt idx="4">
                  <c:v>E</c:v>
                </c:pt>
                <c:pt idx="5">
                  <c:v>C</c:v>
                </c:pt>
              </c:strCache>
            </c:strRef>
          </c:cat>
          <c:val>
            <c:numRef>
              <c:f>Sheet1!$B$2:$B$7</c:f>
              <c:numCache>
                <c:formatCode>General</c:formatCode>
                <c:ptCount val="6"/>
                <c:pt idx="0">
                  <c:v>40</c:v>
                </c:pt>
                <c:pt idx="1">
                  <c:v>38</c:v>
                </c:pt>
                <c:pt idx="2">
                  <c:v>35</c:v>
                </c:pt>
                <c:pt idx="3">
                  <c:v>33</c:v>
                </c:pt>
                <c:pt idx="4">
                  <c:v>33</c:v>
                </c:pt>
                <c:pt idx="5">
                  <c:v>33</c:v>
                </c:pt>
              </c:numCache>
            </c:numRef>
          </c:val>
        </c:ser>
        <c:marker val="1"/>
        <c:axId val="43500672"/>
        <c:axId val="43502208"/>
      </c:lineChart>
      <c:catAx>
        <c:axId val="43500672"/>
        <c:scaling>
          <c:orientation val="minMax"/>
        </c:scaling>
        <c:axPos val="b"/>
        <c:numFmt formatCode="General" sourceLinked="0"/>
        <c:tickLblPos val="nextTo"/>
        <c:crossAx val="43502208"/>
        <c:crosses val="autoZero"/>
        <c:auto val="1"/>
        <c:lblAlgn val="ctr"/>
        <c:lblOffset val="100"/>
      </c:catAx>
      <c:valAx>
        <c:axId val="43502208"/>
        <c:scaling>
          <c:orientation val="minMax"/>
        </c:scaling>
        <c:axPos val="l"/>
        <c:majorGridlines/>
        <c:numFmt formatCode="General" sourceLinked="1"/>
        <c:tickLblPos val="nextTo"/>
        <c:crossAx val="43500672"/>
        <c:crosses val="autoZero"/>
        <c:crossBetween val="between"/>
      </c:valAx>
      <c:spPr>
        <a:noFill/>
        <a:ln w="25393">
          <a:noFill/>
        </a:ln>
      </c:spPr>
    </c:plotArea>
    <c:plotVisOnly val="1"/>
    <c:dispBlanksAs val="gap"/>
  </c:chart>
  <c:spPr>
    <a:noFill/>
    <a:ln>
      <a:noFill/>
    </a:ln>
  </c:spPr>
  <c:txPr>
    <a:bodyPr/>
    <a:lstStyle/>
    <a:p>
      <a:pPr>
        <a:defRPr sz="1705"/>
      </a:pPr>
      <a:endParaRPr lang="zh-TW"/>
    </a:p>
  </c:txPr>
  <c:externalData r:id="rId1"/>
</c:chartSpace>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2B9AF0-A3D2-4644-A1F3-D780FFC9FE2B}" type="doc">
      <dgm:prSet loTypeId="urn:microsoft.com/office/officeart/2005/8/layout/chevron2" loCatId="process" qsTypeId="urn:microsoft.com/office/officeart/2005/8/quickstyle/simple1#4" qsCatId="simple" csTypeId="urn:microsoft.com/office/officeart/2005/8/colors/colorful1#1" csCatId="colorful" phldr="1"/>
      <dgm:spPr/>
      <dgm:t>
        <a:bodyPr/>
        <a:lstStyle/>
        <a:p>
          <a:endParaRPr lang="zh-TW" altLang="en-US"/>
        </a:p>
      </dgm:t>
    </dgm:pt>
    <dgm:pt modelId="{823A9EC4-A1F4-4D8A-87C8-CA185C50BC1B}">
      <dgm:prSet phldrT="[文字]"/>
      <dgm:spPr/>
      <dgm:t>
        <a:bodyPr/>
        <a:lstStyle/>
        <a:p>
          <a:r>
            <a:rPr lang="zh-TW" altLang="en-US" dirty="0" smtClean="0">
              <a:latin typeface="華康中圓體" pitchFamily="49" charset="-120"/>
              <a:ea typeface="華康中圓體" pitchFamily="49" charset="-120"/>
            </a:rPr>
            <a:t>第一階段</a:t>
          </a:r>
          <a:endParaRPr lang="zh-TW" altLang="en-US" dirty="0">
            <a:latin typeface="華康中圓體" pitchFamily="49" charset="-120"/>
            <a:ea typeface="華康中圓體" pitchFamily="49" charset="-120"/>
          </a:endParaRPr>
        </a:p>
      </dgm:t>
    </dgm:pt>
    <dgm:pt modelId="{540CB2ED-8352-44FB-8AB9-EA229B55F7A4}" type="parTrans" cxnId="{B9A87C31-A3AC-45E6-A7CF-D35B8D99DE63}">
      <dgm:prSet/>
      <dgm:spPr/>
      <dgm:t>
        <a:bodyPr/>
        <a:lstStyle/>
        <a:p>
          <a:endParaRPr lang="zh-TW" altLang="en-US"/>
        </a:p>
      </dgm:t>
    </dgm:pt>
    <dgm:pt modelId="{356C6285-37B2-47C2-B765-366807E16D76}" type="sibTrans" cxnId="{B9A87C31-A3AC-45E6-A7CF-D35B8D99DE63}">
      <dgm:prSet/>
      <dgm:spPr/>
      <dgm:t>
        <a:bodyPr/>
        <a:lstStyle/>
        <a:p>
          <a:endParaRPr lang="zh-TW" altLang="en-US"/>
        </a:p>
      </dgm:t>
    </dgm:pt>
    <dgm:pt modelId="{9D260893-B82D-4A65-B12C-2502AAD0661F}">
      <dgm:prSet phldrT="[文字]" custT="1"/>
      <dgm:spPr/>
      <dgm:t>
        <a:bodyPr/>
        <a:lstStyle/>
        <a:p>
          <a:r>
            <a:rPr lang="zh-TW" altLang="en-US" sz="3600" dirty="0" smtClean="0">
              <a:latin typeface="華康中圓體" pitchFamily="49" charset="-120"/>
              <a:ea typeface="華康中圓體" pitchFamily="49" charset="-120"/>
            </a:rPr>
            <a:t>依學科能力測驗成績進行檢定及</a:t>
          </a:r>
          <a:r>
            <a:rPr lang="en-US" altLang="zh-TW" sz="3600" dirty="0" smtClean="0">
              <a:latin typeface="華康中圓體" pitchFamily="49" charset="-120"/>
              <a:ea typeface="華康中圓體" pitchFamily="49" charset="-120"/>
            </a:rPr>
            <a:t/>
          </a:r>
          <a:br>
            <a:rPr lang="en-US" altLang="zh-TW" sz="3600" dirty="0" smtClean="0">
              <a:latin typeface="華康中圓體" pitchFamily="49" charset="-120"/>
              <a:ea typeface="華康中圓體" pitchFamily="49" charset="-120"/>
            </a:rPr>
          </a:br>
          <a:r>
            <a:rPr lang="zh-TW" altLang="en-US" sz="3600" dirty="0" smtClean="0">
              <a:latin typeface="華康中圓體" pitchFamily="49" charset="-120"/>
              <a:ea typeface="華康中圓體" pitchFamily="49" charset="-120"/>
            </a:rPr>
            <a:t> 篩選。</a:t>
          </a:r>
          <a:endParaRPr lang="zh-TW" altLang="en-US" sz="3600" dirty="0">
            <a:latin typeface="華康中圓體" pitchFamily="49" charset="-120"/>
            <a:ea typeface="華康中圓體" pitchFamily="49" charset="-120"/>
          </a:endParaRPr>
        </a:p>
      </dgm:t>
    </dgm:pt>
    <dgm:pt modelId="{A4E76122-2F96-4CA0-9BB3-A09D2D4FF641}" type="parTrans" cxnId="{50234E4B-2147-4613-9973-CD8B916F8D99}">
      <dgm:prSet/>
      <dgm:spPr/>
      <dgm:t>
        <a:bodyPr/>
        <a:lstStyle/>
        <a:p>
          <a:endParaRPr lang="zh-TW" altLang="en-US"/>
        </a:p>
      </dgm:t>
    </dgm:pt>
    <dgm:pt modelId="{382822B1-F163-4851-9A97-B88AD8DE3532}" type="sibTrans" cxnId="{50234E4B-2147-4613-9973-CD8B916F8D99}">
      <dgm:prSet/>
      <dgm:spPr/>
      <dgm:t>
        <a:bodyPr/>
        <a:lstStyle/>
        <a:p>
          <a:endParaRPr lang="zh-TW" altLang="en-US"/>
        </a:p>
      </dgm:t>
    </dgm:pt>
    <dgm:pt modelId="{E1EE34B0-B194-49F9-A181-3AF5C108A2D5}">
      <dgm:prSet phldrT="[文字]"/>
      <dgm:spPr/>
      <dgm:t>
        <a:bodyPr/>
        <a:lstStyle/>
        <a:p>
          <a:r>
            <a:rPr lang="zh-TW" altLang="en-US" dirty="0" smtClean="0">
              <a:latin typeface="華康中圓體" pitchFamily="49" charset="-120"/>
              <a:ea typeface="華康中圓體" pitchFamily="49" charset="-120"/>
            </a:rPr>
            <a:t>第二階段</a:t>
          </a:r>
          <a:endParaRPr lang="zh-TW" altLang="en-US" dirty="0">
            <a:latin typeface="華康中圓體" pitchFamily="49" charset="-120"/>
            <a:ea typeface="華康中圓體" pitchFamily="49" charset="-120"/>
          </a:endParaRPr>
        </a:p>
      </dgm:t>
    </dgm:pt>
    <dgm:pt modelId="{6D546D7E-48E3-4E2E-8065-CDAC099729F9}" type="parTrans" cxnId="{8555EDF3-BDDF-4B1A-9404-F8EE97112F61}">
      <dgm:prSet/>
      <dgm:spPr/>
      <dgm:t>
        <a:bodyPr/>
        <a:lstStyle/>
        <a:p>
          <a:endParaRPr lang="zh-TW" altLang="en-US"/>
        </a:p>
      </dgm:t>
    </dgm:pt>
    <dgm:pt modelId="{57DD46D0-D6E7-401F-B0EB-95F08D93E5BF}" type="sibTrans" cxnId="{8555EDF3-BDDF-4B1A-9404-F8EE97112F61}">
      <dgm:prSet/>
      <dgm:spPr/>
      <dgm:t>
        <a:bodyPr/>
        <a:lstStyle/>
        <a:p>
          <a:endParaRPr lang="zh-TW" altLang="en-US"/>
        </a:p>
      </dgm:t>
    </dgm:pt>
    <dgm:pt modelId="{C68D30AA-2C88-44F6-9B9C-F83B915E0AC4}">
      <dgm:prSet phldrT="[文字]" custT="1"/>
      <dgm:spPr/>
      <dgm:t>
        <a:bodyPr/>
        <a:lstStyle/>
        <a:p>
          <a:r>
            <a:rPr lang="zh-TW" altLang="en-US" sz="2800" b="0" dirty="0" smtClean="0">
              <a:latin typeface="華康中圓體" pitchFamily="49" charset="-120"/>
              <a:ea typeface="華康中圓體" pitchFamily="49" charset="-120"/>
            </a:rPr>
            <a:t>較為多元，含口試、筆試、備審資料審查、小論文及實作等。</a:t>
          </a:r>
          <a:endParaRPr lang="zh-TW" altLang="en-US" sz="2800" b="0" dirty="0">
            <a:latin typeface="華康中圓體" pitchFamily="49" charset="-120"/>
            <a:ea typeface="華康中圓體" pitchFamily="49" charset="-120"/>
          </a:endParaRPr>
        </a:p>
      </dgm:t>
    </dgm:pt>
    <dgm:pt modelId="{7F8CE45B-142D-4863-8CAB-E7C154F98825}" type="parTrans" cxnId="{E3DB2E1C-85CD-4894-A401-F9D7EEDF6469}">
      <dgm:prSet/>
      <dgm:spPr/>
      <dgm:t>
        <a:bodyPr/>
        <a:lstStyle/>
        <a:p>
          <a:endParaRPr lang="zh-TW" altLang="en-US"/>
        </a:p>
      </dgm:t>
    </dgm:pt>
    <dgm:pt modelId="{D5DD8973-B396-4603-BDE0-6D1A30FEE1A0}" type="sibTrans" cxnId="{E3DB2E1C-85CD-4894-A401-F9D7EEDF6469}">
      <dgm:prSet/>
      <dgm:spPr/>
      <dgm:t>
        <a:bodyPr/>
        <a:lstStyle/>
        <a:p>
          <a:endParaRPr lang="zh-TW" altLang="en-US"/>
        </a:p>
      </dgm:t>
    </dgm:pt>
    <dgm:pt modelId="{35FA4C2E-987C-4A76-90F1-593AA02B9312}">
      <dgm:prSet custT="1"/>
      <dgm:spPr/>
      <dgm:t>
        <a:bodyPr/>
        <a:lstStyle/>
        <a:p>
          <a:r>
            <a:rPr lang="zh-TW" altLang="en-US" sz="2800" b="0" dirty="0" smtClean="0">
              <a:latin typeface="華康中圓體" pitchFamily="49" charset="-120"/>
              <a:ea typeface="華康中圓體" pitchFamily="49" charset="-120"/>
            </a:rPr>
            <a:t>備審資料製作：自傳、讀書計畫、數理英文能力證明、</a:t>
          </a:r>
          <a:r>
            <a:rPr lang="zh-TW" altLang="en-US" sz="2800" b="0" dirty="0" smtClean="0">
              <a:solidFill>
                <a:srgbClr val="FF0000"/>
              </a:solidFill>
              <a:latin typeface="華康中圓體" pitchFamily="49" charset="-120"/>
              <a:ea typeface="華康中圓體" pitchFamily="49" charset="-120"/>
            </a:rPr>
            <a:t>活動經驗</a:t>
          </a:r>
          <a:r>
            <a:rPr lang="zh-TW" altLang="en-US" sz="2800" b="0" dirty="0" smtClean="0">
              <a:latin typeface="華康中圓體" pitchFamily="49" charset="-120"/>
              <a:ea typeface="華康中圓體" pitchFamily="49" charset="-120"/>
            </a:rPr>
            <a:t>（高一、二努力累積的）</a:t>
          </a:r>
          <a:endParaRPr lang="zh-TW" altLang="en-US" sz="2800" b="0" dirty="0">
            <a:latin typeface="華康中圓體" pitchFamily="49" charset="-120"/>
            <a:ea typeface="華康中圓體" pitchFamily="49" charset="-120"/>
          </a:endParaRPr>
        </a:p>
      </dgm:t>
    </dgm:pt>
    <dgm:pt modelId="{D49DE12B-8BAD-4187-98D9-49D636CDFD7F}" type="parTrans" cxnId="{BE598BB5-000F-4E36-B513-201E44B19D1B}">
      <dgm:prSet/>
      <dgm:spPr/>
      <dgm:t>
        <a:bodyPr/>
        <a:lstStyle/>
        <a:p>
          <a:endParaRPr lang="zh-TW" altLang="en-US"/>
        </a:p>
      </dgm:t>
    </dgm:pt>
    <dgm:pt modelId="{6AF9390C-F586-4E14-B5DC-29CFB2C9D150}" type="sibTrans" cxnId="{BE598BB5-000F-4E36-B513-201E44B19D1B}">
      <dgm:prSet/>
      <dgm:spPr/>
      <dgm:t>
        <a:bodyPr/>
        <a:lstStyle/>
        <a:p>
          <a:endParaRPr lang="zh-TW" altLang="en-US"/>
        </a:p>
      </dgm:t>
    </dgm:pt>
    <dgm:pt modelId="{B8649600-49E8-4A56-93C4-3741855C97BD}" type="pres">
      <dgm:prSet presAssocID="{112B9AF0-A3D2-4644-A1F3-D780FFC9FE2B}" presName="linearFlow" presStyleCnt="0">
        <dgm:presLayoutVars>
          <dgm:dir/>
          <dgm:animLvl val="lvl"/>
          <dgm:resizeHandles val="exact"/>
        </dgm:presLayoutVars>
      </dgm:prSet>
      <dgm:spPr/>
      <dgm:t>
        <a:bodyPr/>
        <a:lstStyle/>
        <a:p>
          <a:endParaRPr lang="zh-TW" altLang="en-US"/>
        </a:p>
      </dgm:t>
    </dgm:pt>
    <dgm:pt modelId="{47132552-6130-483B-B94E-CE8381862717}" type="pres">
      <dgm:prSet presAssocID="{823A9EC4-A1F4-4D8A-87C8-CA185C50BC1B}" presName="composite" presStyleCnt="0"/>
      <dgm:spPr/>
      <dgm:t>
        <a:bodyPr/>
        <a:lstStyle/>
        <a:p>
          <a:endParaRPr lang="zh-TW" altLang="en-US"/>
        </a:p>
      </dgm:t>
    </dgm:pt>
    <dgm:pt modelId="{B17E34BC-51B0-48DF-BBAC-B6635CE9AE3E}" type="pres">
      <dgm:prSet presAssocID="{823A9EC4-A1F4-4D8A-87C8-CA185C50BC1B}" presName="parentText" presStyleLbl="alignNode1" presStyleIdx="0" presStyleCnt="2">
        <dgm:presLayoutVars>
          <dgm:chMax val="1"/>
          <dgm:bulletEnabled val="1"/>
        </dgm:presLayoutVars>
      </dgm:prSet>
      <dgm:spPr/>
      <dgm:t>
        <a:bodyPr/>
        <a:lstStyle/>
        <a:p>
          <a:endParaRPr lang="zh-TW" altLang="en-US"/>
        </a:p>
      </dgm:t>
    </dgm:pt>
    <dgm:pt modelId="{B8B143A6-699B-4553-918B-6030C53096D6}" type="pres">
      <dgm:prSet presAssocID="{823A9EC4-A1F4-4D8A-87C8-CA185C50BC1B}" presName="descendantText" presStyleLbl="alignAcc1" presStyleIdx="0" presStyleCnt="2">
        <dgm:presLayoutVars>
          <dgm:bulletEnabled val="1"/>
        </dgm:presLayoutVars>
      </dgm:prSet>
      <dgm:spPr/>
      <dgm:t>
        <a:bodyPr/>
        <a:lstStyle/>
        <a:p>
          <a:endParaRPr lang="zh-TW" altLang="en-US"/>
        </a:p>
      </dgm:t>
    </dgm:pt>
    <dgm:pt modelId="{C44888D7-D145-4D6D-903D-C6D1C770D65C}" type="pres">
      <dgm:prSet presAssocID="{356C6285-37B2-47C2-B765-366807E16D76}" presName="sp" presStyleCnt="0"/>
      <dgm:spPr/>
      <dgm:t>
        <a:bodyPr/>
        <a:lstStyle/>
        <a:p>
          <a:endParaRPr lang="zh-TW" altLang="en-US"/>
        </a:p>
      </dgm:t>
    </dgm:pt>
    <dgm:pt modelId="{28CC55E4-3CE1-4FAC-B08E-FA65A64315DB}" type="pres">
      <dgm:prSet presAssocID="{E1EE34B0-B194-49F9-A181-3AF5C108A2D5}" presName="composite" presStyleCnt="0"/>
      <dgm:spPr/>
      <dgm:t>
        <a:bodyPr/>
        <a:lstStyle/>
        <a:p>
          <a:endParaRPr lang="zh-TW" altLang="en-US"/>
        </a:p>
      </dgm:t>
    </dgm:pt>
    <dgm:pt modelId="{D982BAC9-E515-420E-B259-F3A3C7C39CF9}" type="pres">
      <dgm:prSet presAssocID="{E1EE34B0-B194-49F9-A181-3AF5C108A2D5}" presName="parentText" presStyleLbl="alignNode1" presStyleIdx="1" presStyleCnt="2">
        <dgm:presLayoutVars>
          <dgm:chMax val="1"/>
          <dgm:bulletEnabled val="1"/>
        </dgm:presLayoutVars>
      </dgm:prSet>
      <dgm:spPr/>
      <dgm:t>
        <a:bodyPr/>
        <a:lstStyle/>
        <a:p>
          <a:endParaRPr lang="zh-TW" altLang="en-US"/>
        </a:p>
      </dgm:t>
    </dgm:pt>
    <dgm:pt modelId="{55E1BA44-40B5-4568-84FA-4BAF550ED2AA}" type="pres">
      <dgm:prSet presAssocID="{E1EE34B0-B194-49F9-A181-3AF5C108A2D5}" presName="descendantText" presStyleLbl="alignAcc1" presStyleIdx="1" presStyleCnt="2" custScaleY="207261">
        <dgm:presLayoutVars>
          <dgm:bulletEnabled val="1"/>
        </dgm:presLayoutVars>
      </dgm:prSet>
      <dgm:spPr/>
      <dgm:t>
        <a:bodyPr/>
        <a:lstStyle/>
        <a:p>
          <a:endParaRPr lang="zh-TW" altLang="en-US"/>
        </a:p>
      </dgm:t>
    </dgm:pt>
  </dgm:ptLst>
  <dgm:cxnLst>
    <dgm:cxn modelId="{50234E4B-2147-4613-9973-CD8B916F8D99}" srcId="{823A9EC4-A1F4-4D8A-87C8-CA185C50BC1B}" destId="{9D260893-B82D-4A65-B12C-2502AAD0661F}" srcOrd="0" destOrd="0" parTransId="{A4E76122-2F96-4CA0-9BB3-A09D2D4FF641}" sibTransId="{382822B1-F163-4851-9A97-B88AD8DE3532}"/>
    <dgm:cxn modelId="{B9A87C31-A3AC-45E6-A7CF-D35B8D99DE63}" srcId="{112B9AF0-A3D2-4644-A1F3-D780FFC9FE2B}" destId="{823A9EC4-A1F4-4D8A-87C8-CA185C50BC1B}" srcOrd="0" destOrd="0" parTransId="{540CB2ED-8352-44FB-8AB9-EA229B55F7A4}" sibTransId="{356C6285-37B2-47C2-B765-366807E16D76}"/>
    <dgm:cxn modelId="{501626E4-668F-4B90-9D91-215FE5B9E32C}" type="presOf" srcId="{E1EE34B0-B194-49F9-A181-3AF5C108A2D5}" destId="{D982BAC9-E515-420E-B259-F3A3C7C39CF9}" srcOrd="0" destOrd="0" presId="urn:microsoft.com/office/officeart/2005/8/layout/chevron2"/>
    <dgm:cxn modelId="{E3DB2E1C-85CD-4894-A401-F9D7EEDF6469}" srcId="{E1EE34B0-B194-49F9-A181-3AF5C108A2D5}" destId="{C68D30AA-2C88-44F6-9B9C-F83B915E0AC4}" srcOrd="0" destOrd="0" parTransId="{7F8CE45B-142D-4863-8CAB-E7C154F98825}" sibTransId="{D5DD8973-B396-4603-BDE0-6D1A30FEE1A0}"/>
    <dgm:cxn modelId="{2A41DDFB-EC12-4BBF-8E76-6A9EC3ED1633}" type="presOf" srcId="{112B9AF0-A3D2-4644-A1F3-D780FFC9FE2B}" destId="{B8649600-49E8-4A56-93C4-3741855C97BD}" srcOrd="0" destOrd="0" presId="urn:microsoft.com/office/officeart/2005/8/layout/chevron2"/>
    <dgm:cxn modelId="{166B8974-E2E8-4CA0-9D5B-7046988AEF86}" type="presOf" srcId="{823A9EC4-A1F4-4D8A-87C8-CA185C50BC1B}" destId="{B17E34BC-51B0-48DF-BBAC-B6635CE9AE3E}" srcOrd="0" destOrd="0" presId="urn:microsoft.com/office/officeart/2005/8/layout/chevron2"/>
    <dgm:cxn modelId="{C3BC9AE9-EFBE-4DED-BE5C-7BA5CBE61425}" type="presOf" srcId="{9D260893-B82D-4A65-B12C-2502AAD0661F}" destId="{B8B143A6-699B-4553-918B-6030C53096D6}" srcOrd="0" destOrd="0" presId="urn:microsoft.com/office/officeart/2005/8/layout/chevron2"/>
    <dgm:cxn modelId="{BE64C1D8-FAE6-45AE-A02F-B8739226DB6D}" type="presOf" srcId="{35FA4C2E-987C-4A76-90F1-593AA02B9312}" destId="{55E1BA44-40B5-4568-84FA-4BAF550ED2AA}" srcOrd="0" destOrd="1" presId="urn:microsoft.com/office/officeart/2005/8/layout/chevron2"/>
    <dgm:cxn modelId="{982291EB-6240-47E1-8C1B-458E952D5389}" type="presOf" srcId="{C68D30AA-2C88-44F6-9B9C-F83B915E0AC4}" destId="{55E1BA44-40B5-4568-84FA-4BAF550ED2AA}" srcOrd="0" destOrd="0" presId="urn:microsoft.com/office/officeart/2005/8/layout/chevron2"/>
    <dgm:cxn modelId="{BE598BB5-000F-4E36-B513-201E44B19D1B}" srcId="{E1EE34B0-B194-49F9-A181-3AF5C108A2D5}" destId="{35FA4C2E-987C-4A76-90F1-593AA02B9312}" srcOrd="1" destOrd="0" parTransId="{D49DE12B-8BAD-4187-98D9-49D636CDFD7F}" sibTransId="{6AF9390C-F586-4E14-B5DC-29CFB2C9D150}"/>
    <dgm:cxn modelId="{8555EDF3-BDDF-4B1A-9404-F8EE97112F61}" srcId="{112B9AF0-A3D2-4644-A1F3-D780FFC9FE2B}" destId="{E1EE34B0-B194-49F9-A181-3AF5C108A2D5}" srcOrd="1" destOrd="0" parTransId="{6D546D7E-48E3-4E2E-8065-CDAC099729F9}" sibTransId="{57DD46D0-D6E7-401F-B0EB-95F08D93E5BF}"/>
    <dgm:cxn modelId="{41C82025-B9C9-4341-8F52-1FE6314E7315}" type="presParOf" srcId="{B8649600-49E8-4A56-93C4-3741855C97BD}" destId="{47132552-6130-483B-B94E-CE8381862717}" srcOrd="0" destOrd="0" presId="urn:microsoft.com/office/officeart/2005/8/layout/chevron2"/>
    <dgm:cxn modelId="{D471BE05-0275-4FFB-9A6E-60CBB53BCC1E}" type="presParOf" srcId="{47132552-6130-483B-B94E-CE8381862717}" destId="{B17E34BC-51B0-48DF-BBAC-B6635CE9AE3E}" srcOrd="0" destOrd="0" presId="urn:microsoft.com/office/officeart/2005/8/layout/chevron2"/>
    <dgm:cxn modelId="{DC5780D1-7164-4A16-BE79-910F97935EB8}" type="presParOf" srcId="{47132552-6130-483B-B94E-CE8381862717}" destId="{B8B143A6-699B-4553-918B-6030C53096D6}" srcOrd="1" destOrd="0" presId="urn:microsoft.com/office/officeart/2005/8/layout/chevron2"/>
    <dgm:cxn modelId="{0EC8EB78-264D-4375-A3FC-E4B5F63FAFD6}" type="presParOf" srcId="{B8649600-49E8-4A56-93C4-3741855C97BD}" destId="{C44888D7-D145-4D6D-903D-C6D1C770D65C}" srcOrd="1" destOrd="0" presId="urn:microsoft.com/office/officeart/2005/8/layout/chevron2"/>
    <dgm:cxn modelId="{DE946430-42B5-41E6-B871-D3E09818DC50}" type="presParOf" srcId="{B8649600-49E8-4A56-93C4-3741855C97BD}" destId="{28CC55E4-3CE1-4FAC-B08E-FA65A64315DB}" srcOrd="2" destOrd="0" presId="urn:microsoft.com/office/officeart/2005/8/layout/chevron2"/>
    <dgm:cxn modelId="{6D80F4F7-7FDA-4BAE-8D13-DFFBE2A02C14}" type="presParOf" srcId="{28CC55E4-3CE1-4FAC-B08E-FA65A64315DB}" destId="{D982BAC9-E515-420E-B259-F3A3C7C39CF9}" srcOrd="0" destOrd="0" presId="urn:microsoft.com/office/officeart/2005/8/layout/chevron2"/>
    <dgm:cxn modelId="{787552A4-11F2-443D-878F-3F9B0553A63F}" type="presParOf" srcId="{28CC55E4-3CE1-4FAC-B08E-FA65A64315DB}" destId="{55E1BA44-40B5-4568-84FA-4BAF550ED2AA}" srcOrd="1" destOrd="0" presId="urn:microsoft.com/office/officeart/2005/8/layout/chevron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54.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5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kumimoji="0" sz="1200">
                <a:latin typeface="+mn-lt"/>
                <a:ea typeface="+mn-ea"/>
              </a:defRPr>
            </a:lvl1pPr>
          </a:lstStyle>
          <a:p>
            <a:pPr>
              <a:defRPr/>
            </a:pPr>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kumimoji="0" sz="1200">
                <a:latin typeface="+mn-lt"/>
                <a:ea typeface="+mn-ea"/>
              </a:defRPr>
            </a:lvl1pPr>
          </a:lstStyle>
          <a:p>
            <a:pPr>
              <a:defRPr/>
            </a:pPr>
            <a:fld id="{85D97B52-A53C-4A6A-8211-EE387C23FAB5}" type="datetimeFigureOut">
              <a:rPr lang="zh-TW" altLang="en-US"/>
              <a:pPr>
                <a:defRPr/>
              </a:pPr>
              <a:t>2016/5/6</a:t>
            </a:fld>
            <a:endParaRPr lang="zh-TW" altLang="en-US"/>
          </a:p>
        </p:txBody>
      </p:sp>
      <p:sp>
        <p:nvSpPr>
          <p:cNvPr id="4" name="投影片圖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TW" altLang="en-US" noProof="0"/>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noProof="0" smtClean="0"/>
              <a:t>按一下以編輯母片文字樣式</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endParaRPr lang="zh-TW" altLang="en-US" noProof="0"/>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kumimoji="0" sz="1200">
                <a:latin typeface="+mn-lt"/>
                <a:ea typeface="+mn-ea"/>
              </a:defRPr>
            </a:lvl1pPr>
          </a:lstStyle>
          <a:p>
            <a:pPr>
              <a:defRPr/>
            </a:pPr>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kumimoji="0" sz="1200">
                <a:latin typeface="+mn-lt"/>
                <a:ea typeface="+mn-ea"/>
              </a:defRPr>
            </a:lvl1pPr>
          </a:lstStyle>
          <a:p>
            <a:pPr>
              <a:defRPr/>
            </a:pPr>
            <a:fld id="{5B4D015C-6872-4F82-A334-F87FE6343372}"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24578"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TW" altLang="en-US" smtClean="0"/>
              <a:t>從隋朝開科取士到清末這一千三百年間，一共有十五人是三元及第，即鄉試、會試、殿試都第一，這裡面，唐三人，宋六人，金一人，元一人，明二人，清二人。</a:t>
            </a:r>
          </a:p>
          <a:p>
            <a:pPr eaLnBrk="1" hangingPunct="1">
              <a:spcBef>
                <a:spcPct val="0"/>
              </a:spcBef>
            </a:pPr>
            <a:r>
              <a:rPr lang="zh-TW" altLang="en-US" smtClean="0"/>
              <a:t>人數這麼少，表示這是一個非常困難的事，但是，現在又有誰知道他們的名字呢？即使是三元及第，若是沒有做出一番事業，一樣被歷史淡忘，第一名的意義在哪裡呢？</a:t>
            </a:r>
            <a:endParaRPr lang="en-US" altLang="zh-TW" smtClean="0"/>
          </a:p>
          <a:p>
            <a:pPr eaLnBrk="1" hangingPunct="1">
              <a:spcBef>
                <a:spcPct val="0"/>
              </a:spcBef>
            </a:pPr>
            <a:r>
              <a:rPr lang="zh-TW" altLang="en-US" smtClean="0"/>
              <a:t>五個人的共同點</a:t>
            </a:r>
            <a:r>
              <a:rPr lang="en-US" altLang="zh-TW" smtClean="0"/>
              <a:t>:</a:t>
            </a:r>
          </a:p>
          <a:p>
            <a:pPr eaLnBrk="1" hangingPunct="1">
              <a:spcBef>
                <a:spcPct val="0"/>
              </a:spcBef>
            </a:pPr>
            <a:r>
              <a:rPr lang="zh-TW" altLang="en-US" smtClean="0"/>
              <a:t>第一，他們在科舉功名方面都沒有成就。</a:t>
            </a:r>
            <a:endParaRPr lang="en-US" altLang="zh-TW" smtClean="0"/>
          </a:p>
          <a:p>
            <a:pPr eaLnBrk="1" hangingPunct="1">
              <a:spcBef>
                <a:spcPct val="0"/>
              </a:spcBef>
            </a:pPr>
            <a:r>
              <a:rPr lang="zh-TW" altLang="en-US" smtClean="0"/>
              <a:t> 第二，他們的創作領域在當時無論就政治權力或社會價值觀而言都屬於非主 流，甚至本身的社會地位也屬於非主流。 </a:t>
            </a:r>
            <a:endParaRPr lang="en-US" altLang="zh-TW" smtClean="0"/>
          </a:p>
          <a:p>
            <a:pPr eaLnBrk="1" hangingPunct="1">
              <a:spcBef>
                <a:spcPct val="0"/>
              </a:spcBef>
            </a:pPr>
            <a:r>
              <a:rPr lang="zh-TW" altLang="en-US" smtClean="0"/>
              <a:t>第三，他們都至少有一部極為成功、廣受歡迎的作品流傳至今，長達數百年，構 成了中國四大古典小說。</a:t>
            </a:r>
          </a:p>
          <a:p>
            <a:pPr eaLnBrk="1" hangingPunct="1">
              <a:spcBef>
                <a:spcPct val="0"/>
              </a:spcBef>
            </a:pPr>
            <a:endParaRPr lang="zh-TW" altLang="en-US" smtClean="0"/>
          </a:p>
        </p:txBody>
      </p:sp>
      <p:sp>
        <p:nvSpPr>
          <p:cNvPr id="25603" name="投影片編號版面配置區 3"/>
          <p:cNvSpPr txBox="1">
            <a:spLocks noGrp="1"/>
          </p:cNvSpPr>
          <p:nvPr/>
        </p:nvSpPr>
        <p:spPr bwMode="auto">
          <a:xfrm>
            <a:off x="3884613" y="8685213"/>
            <a:ext cx="2971800" cy="458787"/>
          </a:xfrm>
          <a:prstGeom prst="rect">
            <a:avLst/>
          </a:prstGeom>
          <a:noFill/>
          <a:ln>
            <a:miter lim="800000"/>
            <a:headEnd/>
            <a:tailEnd/>
          </a:ln>
        </p:spPr>
        <p:txBody>
          <a:bodyPr anchor="b"/>
          <a:lstStyle/>
          <a:p>
            <a:pPr algn="r" defTabSz="920750">
              <a:defRPr/>
            </a:pPr>
            <a:fld id="{E46E52F4-DBA9-4E59-8A88-DC82822CBF96}" type="slidenum">
              <a:rPr kumimoji="0" lang="zh-TW" altLang="en-US" sz="1300">
                <a:ea typeface="+mn-ea"/>
              </a:rPr>
              <a:pPr algn="r" defTabSz="920750">
                <a:defRPr/>
              </a:pPr>
              <a:t>7</a:t>
            </a:fld>
            <a:endParaRPr kumimoji="0" lang="en-US" altLang="zh-TW" sz="1300">
              <a:ea typeface="+mn-ea"/>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投影片圖像版面配置區 1"/>
          <p:cNvSpPr>
            <a:spLocks noGrp="1" noRot="1" noChangeAspect="1"/>
          </p:cNvSpPr>
          <p:nvPr>
            <p:ph type="sldImg"/>
          </p:nvPr>
        </p:nvSpPr>
        <p:spPr bwMode="auto">
          <a:noFill/>
          <a:ln>
            <a:solidFill>
              <a:srgbClr val="000000"/>
            </a:solidFill>
            <a:miter lim="800000"/>
            <a:headEnd/>
            <a:tailEnd/>
          </a:ln>
        </p:spPr>
      </p:sp>
      <p:sp>
        <p:nvSpPr>
          <p:cNvPr id="27650"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smtClean="0"/>
          </a:p>
        </p:txBody>
      </p:sp>
      <p:sp>
        <p:nvSpPr>
          <p:cNvPr id="23555"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E04B534-00CA-4939-8A77-CFB4891B20CF}" type="slidenum">
              <a:rPr lang="zh-TW" altLang="en-US"/>
              <a:pPr fontAlgn="base">
                <a:spcBef>
                  <a:spcPct val="0"/>
                </a:spcBef>
                <a:spcAft>
                  <a:spcPct val="0"/>
                </a:spcAft>
                <a:defRPr/>
              </a:pPr>
              <a:t>9</a:t>
            </a:fld>
            <a:endParaRPr lang="en-US" altLang="zh-TW"/>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CD39F1F-E6B4-46AA-9C8C-C68943F4A343}" type="slidenum">
              <a:rPr kumimoji="1" lang="en-US" altLang="zh-TW">
                <a:latin typeface="Arial" charset="0"/>
              </a:rPr>
              <a:pPr fontAlgn="base">
                <a:spcBef>
                  <a:spcPct val="0"/>
                </a:spcBef>
                <a:spcAft>
                  <a:spcPct val="0"/>
                </a:spcAft>
                <a:defRPr/>
              </a:pPr>
              <a:t>10</a:t>
            </a:fld>
            <a:endParaRPr kumimoji="1" lang="en-US" altLang="zh-TW">
              <a:latin typeface="Arial" charset="0"/>
            </a:endParaRPr>
          </a:p>
        </p:txBody>
      </p:sp>
      <p:sp>
        <p:nvSpPr>
          <p:cNvPr id="29698" name="Rectangle 2"/>
          <p:cNvSpPr>
            <a:spLocks noGrp="1" noRot="1" noChangeArrowheads="1" noTextEdit="1"/>
          </p:cNvSpPr>
          <p:nvPr>
            <p:ph type="sldImg"/>
          </p:nvPr>
        </p:nvSpPr>
        <p:spPr bwMode="auto">
          <a:xfrm>
            <a:off x="379413" y="685800"/>
            <a:ext cx="6096000" cy="3429000"/>
          </a:xfrm>
          <a:noFill/>
          <a:ln>
            <a:solidFill>
              <a:srgbClr val="000000"/>
            </a:solidFill>
            <a:miter lim="800000"/>
            <a:headEnd/>
            <a:tailEnd/>
          </a:ln>
        </p:spPr>
      </p:sp>
      <p:sp>
        <p:nvSpPr>
          <p:cNvPr id="29699" name="Rectangle 3"/>
          <p:cNvSpPr>
            <a:spLocks noGrp="1" noChangeArrowheads="1"/>
          </p:cNvSpPr>
          <p:nvPr>
            <p:ph type="body" idx="1"/>
          </p:nvPr>
        </p:nvSpPr>
        <p:spPr bwMode="auto">
          <a:xfrm>
            <a:off x="687388" y="4341813"/>
            <a:ext cx="5483225" cy="4116387"/>
          </a:xfrm>
          <a:noFill/>
        </p:spPr>
        <p:txBody>
          <a:bodyPr wrap="square" numCol="1" anchor="t" anchorCtr="0" compatLnSpc="1">
            <a:prstTxWarp prst="textNoShape">
              <a:avLst/>
            </a:prstTxWarp>
          </a:bodyPr>
          <a:lstStyle/>
          <a:p>
            <a:pPr eaLnBrk="1" hangingPunct="1">
              <a:spcBef>
                <a:spcPct val="0"/>
              </a:spcBef>
            </a:pPr>
            <a:endParaRPr lang="zh-TW" altLang="zh-TW"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33794" name="Rectangle 3"/>
          <p:cNvSpPr>
            <a:spLocks noGrp="1"/>
          </p:cNvSpPr>
          <p:nvPr>
            <p:ph type="body" idx="1"/>
          </p:nvPr>
        </p:nvSpPr>
        <p:spPr bwMode="auto">
          <a:xfrm>
            <a:off x="685800" y="4343400"/>
            <a:ext cx="5486400" cy="4114800"/>
          </a:xfrm>
          <a:noFill/>
        </p:spPr>
        <p:txBody>
          <a:bodyPr wrap="square" numCol="1" anchor="t" anchorCtr="0" compatLnSpc="1">
            <a:prstTxWarp prst="textNoShape">
              <a:avLst/>
            </a:prstTxWarp>
          </a:bodyPr>
          <a:lstStyle/>
          <a:p>
            <a:endParaRPr lang="zh-TW"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投影片圖像版面配置區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5058" name="備忘稿版面配置區 2"/>
          <p:cNvSpPr>
            <a:spLocks noGrp="1"/>
          </p:cNvSpPr>
          <p:nvPr>
            <p:ph type="body" idx="1"/>
          </p:nvPr>
        </p:nvSpPr>
        <p:spPr bwMode="auto">
          <a:xfrm>
            <a:off x="685800" y="4343400"/>
            <a:ext cx="5486400" cy="4114800"/>
          </a:xfrm>
          <a:noFill/>
        </p:spPr>
        <p:txBody>
          <a:bodyPr wrap="square" numCol="1" anchor="t" anchorCtr="0" compatLnSpc="1">
            <a:prstTxWarp prst="textNoShape">
              <a:avLst/>
            </a:prstTxWarp>
          </a:bodyPr>
          <a:lstStyle/>
          <a:p>
            <a:pPr>
              <a:spcBef>
                <a:spcPct val="0"/>
              </a:spcBef>
            </a:pPr>
            <a:endParaRPr lang="zh-TW" altLang="en-US" smtClean="0"/>
          </a:p>
        </p:txBody>
      </p:sp>
      <p:sp>
        <p:nvSpPr>
          <p:cNvPr id="45059" name="投影片編號版面配置區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36D6B6A2-A5F5-4FB4-8AA7-5201F2A7C5D0}" type="slidenum">
              <a:rPr kumimoji="0" lang="zh-TW" altLang="en-US" sz="1200">
                <a:latin typeface="Calibri" pitchFamily="34" charset="0"/>
              </a:rPr>
              <a:pPr algn="r"/>
              <a:t>22</a:t>
            </a:fld>
            <a:endParaRPr kumimoji="0" lang="en-US" altLang="zh-TW" sz="1200">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投影片圖像版面配置區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54274" name="備忘稿版面配置區 2"/>
          <p:cNvSpPr>
            <a:spLocks noGrp="1"/>
          </p:cNvSpPr>
          <p:nvPr>
            <p:ph type="body" idx="1"/>
          </p:nvPr>
        </p:nvSpPr>
        <p:spPr bwMode="auto">
          <a:xfrm>
            <a:off x="685800" y="4343400"/>
            <a:ext cx="5486400" cy="4114800"/>
          </a:xfrm>
          <a:noFill/>
        </p:spPr>
        <p:txBody>
          <a:bodyPr wrap="square" numCol="1" anchor="t" anchorCtr="0" compatLnSpc="1">
            <a:prstTxWarp prst="textNoShape">
              <a:avLst/>
            </a:prstTxWarp>
          </a:bodyPr>
          <a:lstStyle/>
          <a:p>
            <a:pPr eaLnBrk="1" hangingPunct="1">
              <a:spcBef>
                <a:spcPct val="0"/>
              </a:spcBef>
            </a:pPr>
            <a:r>
              <a:rPr lang="zh-TW" altLang="en-US" smtClean="0"/>
              <a:t>舉例：成績 考得好，但所有資料都沒有清交成理工科系</a:t>
            </a:r>
            <a:r>
              <a:rPr lang="en-US" altLang="zh-TW" smtClean="0"/>
              <a:t>(</a:t>
            </a:r>
            <a:r>
              <a:rPr lang="zh-TW" altLang="en-US" smtClean="0"/>
              <a:t>學測成績在校成績</a:t>
            </a:r>
            <a:r>
              <a:rPr lang="en-US" altLang="zh-TW" smtClean="0"/>
              <a:t>)</a:t>
            </a:r>
            <a:endParaRPr lang="zh-TW" altLang="en-US" smtClean="0"/>
          </a:p>
          <a:p>
            <a:pPr eaLnBrk="1" hangingPunct="1">
              <a:spcBef>
                <a:spcPct val="0"/>
              </a:spcBef>
            </a:pPr>
            <a:r>
              <a:rPr lang="zh-TW" altLang="en-US" smtClean="0"/>
              <a:t>平常校排</a:t>
            </a:r>
            <a:r>
              <a:rPr lang="en-US" altLang="zh-TW" smtClean="0"/>
              <a:t>700</a:t>
            </a:r>
            <a:r>
              <a:rPr lang="zh-TW" altLang="en-US" smtClean="0"/>
              <a:t>多，這次學測意外考高到</a:t>
            </a:r>
            <a:r>
              <a:rPr lang="en-US" altLang="zh-TW" smtClean="0"/>
              <a:t>72(</a:t>
            </a:r>
            <a:r>
              <a:rPr lang="zh-TW" altLang="en-US" smtClean="0"/>
              <a:t>均標</a:t>
            </a:r>
            <a:r>
              <a:rPr lang="en-US" altLang="zh-TW" smtClean="0"/>
              <a:t>68)</a:t>
            </a:r>
            <a:r>
              <a:rPr lang="zh-TW" altLang="en-US" smtClean="0"/>
              <a:t>，於是想試試看申請，結果沒有擔任過幹部、沒有任何數理檢定、沒有英文檢定、沒有任何競賽，申請清交二類又不面試，只能保佑他備取上。</a:t>
            </a:r>
          </a:p>
          <a:p>
            <a:pPr eaLnBrk="1" hangingPunct="1">
              <a:spcBef>
                <a:spcPct val="0"/>
              </a:spcBef>
            </a:pPr>
            <a:endParaRPr lang="en-US" altLang="zh-TW" smtClean="0"/>
          </a:p>
          <a:p>
            <a:pPr eaLnBrk="1" hangingPunct="1">
              <a:spcBef>
                <a:spcPct val="0"/>
              </a:spcBef>
            </a:pPr>
            <a:r>
              <a:rPr lang="zh-TW" altLang="en-US" smtClean="0"/>
              <a:t>舉例：完全看孩子的心理素質</a:t>
            </a:r>
          </a:p>
        </p:txBody>
      </p:sp>
      <p:sp>
        <p:nvSpPr>
          <p:cNvPr id="157699" name="投影片編號版面配置區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5EE3DA54-E366-4186-B3A5-A6ECB582C9F4}" type="slidenum">
              <a:rPr kumimoji="0" lang="zh-TW" altLang="en-US" sz="1200">
                <a:latin typeface="+mn-lt"/>
                <a:ea typeface="+mn-ea"/>
              </a:rPr>
              <a:pPr algn="r">
                <a:defRPr/>
              </a:pPr>
              <a:t>30</a:t>
            </a:fld>
            <a:endParaRPr kumimoji="0" lang="zh-TW" altLang="en-US" sz="1200">
              <a:latin typeface="+mn-lt"/>
              <a:ea typeface="+mn-ea"/>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63490"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TW" altLang="zh-TW" smtClean="0"/>
              <a:t>生活就像雲霄飛車 有高峰和低谷也意味著 無論眼下的好壞都只是暫時的</a:t>
            </a:r>
            <a:endParaRPr lang="zh-TW" altLang="en-US" smtClean="0"/>
          </a:p>
        </p:txBody>
      </p:sp>
      <p:sp>
        <p:nvSpPr>
          <p:cNvPr id="54275" name="投影片編號版面配置區 3"/>
          <p:cNvSpPr txBox="1">
            <a:spLocks noGrp="1"/>
          </p:cNvSpPr>
          <p:nvPr/>
        </p:nvSpPr>
        <p:spPr bwMode="auto">
          <a:xfrm>
            <a:off x="3884613" y="8685213"/>
            <a:ext cx="2971800" cy="458787"/>
          </a:xfrm>
          <a:prstGeom prst="rect">
            <a:avLst/>
          </a:prstGeom>
          <a:noFill/>
          <a:ln>
            <a:miter lim="800000"/>
            <a:headEnd/>
            <a:tailEnd/>
          </a:ln>
        </p:spPr>
        <p:txBody>
          <a:bodyPr anchor="b"/>
          <a:lstStyle/>
          <a:p>
            <a:pPr algn="r">
              <a:defRPr/>
            </a:pPr>
            <a:fld id="{79F7210D-4997-42A2-9D76-EBFFF0EFEB51}" type="slidenum">
              <a:rPr kumimoji="0" lang="zh-TW" altLang="en-US" sz="1200">
                <a:latin typeface="+mn-lt"/>
                <a:ea typeface="+mn-ea"/>
              </a:rPr>
              <a:pPr algn="r">
                <a:defRPr/>
              </a:pPr>
              <a:t>38</a:t>
            </a:fld>
            <a:endParaRPr kumimoji="0" lang="en-US" altLang="zh-TW" sz="1200">
              <a:latin typeface="+mn-lt"/>
              <a:ea typeface="+mn-ea"/>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65538"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TW" altLang="en-US" smtClean="0"/>
              <a:t>我們不是鼓勵轉來轉去</a:t>
            </a:r>
            <a:r>
              <a:rPr lang="en-US" altLang="zh-TW" smtClean="0"/>
              <a:t>,</a:t>
            </a:r>
            <a:r>
              <a:rPr lang="zh-TW" altLang="en-US" smtClean="0"/>
              <a:t>畢竟轉來轉去一定會付出相對應的成本</a:t>
            </a:r>
            <a:r>
              <a:rPr lang="en-US" altLang="zh-TW" smtClean="0"/>
              <a:t>(</a:t>
            </a:r>
            <a:r>
              <a:rPr lang="zh-TW" altLang="en-US" smtClean="0"/>
              <a:t>適應環境</a:t>
            </a:r>
            <a:r>
              <a:rPr lang="en-US" altLang="zh-TW" smtClean="0"/>
              <a:t>.</a:t>
            </a:r>
            <a:r>
              <a:rPr lang="zh-TW" altLang="en-US" smtClean="0"/>
              <a:t>教學</a:t>
            </a:r>
            <a:r>
              <a:rPr lang="en-US" altLang="zh-TW" smtClean="0"/>
              <a:t>.</a:t>
            </a:r>
            <a:r>
              <a:rPr lang="zh-TW" altLang="en-US" smtClean="0"/>
              <a:t>人際關係等</a:t>
            </a:r>
            <a:r>
              <a:rPr lang="en-US" altLang="zh-TW" smtClean="0"/>
              <a:t>)</a:t>
            </a:r>
            <a:endParaRPr lang="zh-TW" altLang="en-US" smtClean="0"/>
          </a:p>
        </p:txBody>
      </p:sp>
      <p:sp>
        <p:nvSpPr>
          <p:cNvPr id="60419" name="投影片編號版面配置區 3"/>
          <p:cNvSpPr txBox="1">
            <a:spLocks noGrp="1"/>
          </p:cNvSpPr>
          <p:nvPr/>
        </p:nvSpPr>
        <p:spPr bwMode="auto">
          <a:xfrm>
            <a:off x="3884613" y="8685213"/>
            <a:ext cx="2971800" cy="458787"/>
          </a:xfrm>
          <a:prstGeom prst="rect">
            <a:avLst/>
          </a:prstGeom>
          <a:noFill/>
          <a:ln>
            <a:miter lim="800000"/>
            <a:headEnd/>
            <a:tailEnd/>
          </a:ln>
        </p:spPr>
        <p:txBody>
          <a:bodyPr anchor="b"/>
          <a:lstStyle/>
          <a:p>
            <a:pPr algn="r">
              <a:defRPr/>
            </a:pPr>
            <a:fld id="{88412F5D-A2B7-45FA-A3D5-354F0C945176}" type="slidenum">
              <a:rPr kumimoji="0" lang="zh-TW" altLang="en-US" sz="1200">
                <a:latin typeface="+mn-lt"/>
                <a:ea typeface="+mn-ea"/>
              </a:rPr>
              <a:pPr algn="r">
                <a:defRPr/>
              </a:pPr>
              <a:t>39</a:t>
            </a:fld>
            <a:endParaRPr kumimoji="0" lang="en-US" altLang="zh-TW" sz="1200">
              <a:latin typeface="+mn-lt"/>
              <a:ea typeface="+mn-ea"/>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77826" name="Rectangle 3"/>
          <p:cNvSpPr>
            <a:spLocks noGrp="1"/>
          </p:cNvSpPr>
          <p:nvPr>
            <p:ph type="body" idx="1"/>
          </p:nvPr>
        </p:nvSpPr>
        <p:spPr bwMode="auto">
          <a:xfrm>
            <a:off x="685800" y="4343400"/>
            <a:ext cx="5486400" cy="4114800"/>
          </a:xfrm>
          <a:noFill/>
        </p:spPr>
        <p:txBody>
          <a:bodyPr wrap="square" numCol="1" anchor="t" anchorCtr="0" compatLnSpc="1">
            <a:prstTxWarp prst="textNoShape">
              <a:avLst/>
            </a:prstTxWarp>
          </a:bodyPr>
          <a:lstStyle/>
          <a:p>
            <a:endParaRPr lang="zh-TW"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80898" name="Rectangle 3"/>
          <p:cNvSpPr>
            <a:spLocks noGrp="1"/>
          </p:cNvSpPr>
          <p:nvPr>
            <p:ph type="body" idx="1"/>
          </p:nvPr>
        </p:nvSpPr>
        <p:spPr bwMode="auto">
          <a:xfrm>
            <a:off x="685800" y="4343400"/>
            <a:ext cx="5486400" cy="4114800"/>
          </a:xfrm>
          <a:noFill/>
        </p:spPr>
        <p:txBody>
          <a:bodyPr wrap="square" numCol="1" anchor="t" anchorCtr="0" compatLnSpc="1">
            <a:prstTxWarp prst="textNoShape">
              <a:avLst/>
            </a:prstTxWarp>
          </a:bodyPr>
          <a:lstStyle/>
          <a:p>
            <a:endParaRPr lang="zh-TW"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5AB5F8FC-9FEF-44C5-AD38-B0A8FAA5D761}" type="slidenum">
              <a:rPr lang="en-US" altLang="zh-TW" sz="1200"/>
              <a:pPr algn="r"/>
              <a:t>56</a:t>
            </a:fld>
            <a:endParaRPr lang="en-US" altLang="zh-TW" sz="1200"/>
          </a:p>
        </p:txBody>
      </p:sp>
      <p:sp>
        <p:nvSpPr>
          <p:cNvPr id="87042" name="Rectangle 2"/>
          <p:cNvSpPr>
            <a:spLocks noGrp="1" noRot="1" noChangeArrowheads="1" noTextEdit="1"/>
          </p:cNvSpPr>
          <p:nvPr>
            <p:ph type="sldImg"/>
          </p:nvPr>
        </p:nvSpPr>
        <p:spPr bwMode="auto">
          <a:xfrm>
            <a:off x="379413" y="685800"/>
            <a:ext cx="6096000" cy="3429000"/>
          </a:xfrm>
          <a:noFill/>
          <a:ln>
            <a:solidFill>
              <a:srgbClr val="000000"/>
            </a:solidFill>
            <a:miter lim="800000"/>
            <a:headEnd/>
            <a:tailEnd/>
          </a:ln>
        </p:spPr>
      </p:sp>
      <p:sp>
        <p:nvSpPr>
          <p:cNvPr id="87043" name="Rectangle 3"/>
          <p:cNvSpPr>
            <a:spLocks noGrp="1" noChangeArrowheads="1"/>
          </p:cNvSpPr>
          <p:nvPr>
            <p:ph type="body" idx="1"/>
          </p:nvPr>
        </p:nvSpPr>
        <p:spPr bwMode="auto">
          <a:xfrm>
            <a:off x="685800" y="4343400"/>
            <a:ext cx="5486400" cy="4114800"/>
          </a:xfrm>
          <a:noFill/>
        </p:spPr>
        <p:txBody>
          <a:bodyPr wrap="square" numCol="1" anchor="t" anchorCtr="0" compatLnSpc="1">
            <a:prstTxWarp prst="textNoShape">
              <a:avLst/>
            </a:prstTxWarp>
          </a:bodyPr>
          <a:lstStyle/>
          <a:p>
            <a:pPr marL="228600" indent="-228600" eaLnBrk="1" hangingPunct="1">
              <a:spcBef>
                <a:spcPct val="0"/>
              </a:spcBef>
              <a:buFontTx/>
              <a:buAutoNum type="arabicPeriod"/>
            </a:pPr>
            <a:endParaRPr lang="zh-TW" altLang="zh-TW" sz="1600" smtClean="0">
              <a:ea typeface="華康POP1體W5" pitchFamily="81" charset="-12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3C6DD7A1-7C50-417D-B732-B0651BABC211}" type="slidenum">
              <a:rPr lang="en-US" altLang="zh-TW" sz="1200"/>
              <a:pPr algn="r"/>
              <a:t>57</a:t>
            </a:fld>
            <a:endParaRPr lang="en-US" altLang="zh-TW" sz="1200"/>
          </a:p>
        </p:txBody>
      </p:sp>
      <p:sp>
        <p:nvSpPr>
          <p:cNvPr id="89090" name="Rectangle 2"/>
          <p:cNvSpPr>
            <a:spLocks noGrp="1" noRot="1" noChangeArrowheads="1" noTextEdit="1"/>
          </p:cNvSpPr>
          <p:nvPr>
            <p:ph type="sldImg"/>
          </p:nvPr>
        </p:nvSpPr>
        <p:spPr bwMode="auto">
          <a:xfrm>
            <a:off x="379413" y="685800"/>
            <a:ext cx="6096000" cy="3429000"/>
          </a:xfrm>
          <a:noFill/>
          <a:ln>
            <a:solidFill>
              <a:srgbClr val="000000"/>
            </a:solidFill>
            <a:miter lim="800000"/>
            <a:headEnd/>
            <a:tailEnd/>
          </a:ln>
        </p:spPr>
      </p:sp>
      <p:sp>
        <p:nvSpPr>
          <p:cNvPr id="89091" name="Rectangle 3"/>
          <p:cNvSpPr>
            <a:spLocks noGrp="1" noChangeArrowheads="1"/>
          </p:cNvSpPr>
          <p:nvPr>
            <p:ph type="body" idx="1"/>
          </p:nvPr>
        </p:nvSpPr>
        <p:spPr bwMode="auto">
          <a:xfrm>
            <a:off x="685800" y="4343400"/>
            <a:ext cx="5486400" cy="4114800"/>
          </a:xfrm>
          <a:noFill/>
        </p:spPr>
        <p:txBody>
          <a:bodyPr wrap="square" numCol="1" anchor="t" anchorCtr="0" compatLnSpc="1">
            <a:prstTxWarp prst="textNoShape">
              <a:avLst/>
            </a:prstTxWarp>
          </a:bodyPr>
          <a:lstStyle/>
          <a:p>
            <a:pPr marL="228600" indent="-228600" eaLnBrk="1" hangingPunct="1">
              <a:spcBef>
                <a:spcPct val="0"/>
              </a:spcBef>
              <a:buFontTx/>
              <a:buAutoNum type="arabicPeriod"/>
            </a:pPr>
            <a:r>
              <a:rPr lang="zh-TW" altLang="en-US" sz="1600" smtClean="0">
                <a:ea typeface="華康POP1體W5" pitchFamily="81" charset="-120"/>
              </a:rPr>
              <a:t>農人與工程人</a:t>
            </a:r>
            <a:r>
              <a:rPr lang="en-US" altLang="zh-TW" sz="1600" smtClean="0">
                <a:ea typeface="華康POP1體W5" pitchFamily="81" charset="-120"/>
              </a:rPr>
              <a:t>,</a:t>
            </a:r>
            <a:r>
              <a:rPr lang="zh-TW" altLang="en-US" sz="1600" smtClean="0">
                <a:ea typeface="華康POP1體W5" pitchFamily="81" charset="-120"/>
              </a:rPr>
              <a:t>手腦並用</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4745B91F-6E02-49DB-8431-CC74ACA5C5AF}" type="slidenum">
              <a:rPr lang="en-US" altLang="zh-TW" sz="1200"/>
              <a:pPr algn="r"/>
              <a:t>58</a:t>
            </a:fld>
            <a:endParaRPr lang="en-US" altLang="zh-TW" sz="1200"/>
          </a:p>
        </p:txBody>
      </p:sp>
      <p:sp>
        <p:nvSpPr>
          <p:cNvPr id="91138" name="Rectangle 2"/>
          <p:cNvSpPr>
            <a:spLocks noGrp="1" noRot="1" noChangeArrowheads="1" noTextEdit="1"/>
          </p:cNvSpPr>
          <p:nvPr>
            <p:ph type="sldImg"/>
          </p:nvPr>
        </p:nvSpPr>
        <p:spPr bwMode="auto">
          <a:xfrm>
            <a:off x="379413" y="685800"/>
            <a:ext cx="6096000" cy="3429000"/>
          </a:xfrm>
          <a:noFill/>
          <a:ln>
            <a:solidFill>
              <a:srgbClr val="000000"/>
            </a:solidFill>
            <a:miter lim="800000"/>
            <a:headEnd/>
            <a:tailEnd/>
          </a:ln>
        </p:spPr>
      </p:sp>
      <p:sp>
        <p:nvSpPr>
          <p:cNvPr id="91139" name="Rectangle 3"/>
          <p:cNvSpPr>
            <a:spLocks noGrp="1" noChangeArrowheads="1"/>
          </p:cNvSpPr>
          <p:nvPr>
            <p:ph type="body" idx="1"/>
          </p:nvPr>
        </p:nvSpPr>
        <p:spPr bwMode="auto">
          <a:xfrm>
            <a:off x="685800" y="4343400"/>
            <a:ext cx="5486400" cy="4114800"/>
          </a:xfrm>
          <a:noFill/>
        </p:spPr>
        <p:txBody>
          <a:bodyPr wrap="square" numCol="1" anchor="t" anchorCtr="0" compatLnSpc="1">
            <a:prstTxWarp prst="textNoShape">
              <a:avLst/>
            </a:prstTxWarp>
          </a:bodyPr>
          <a:lstStyle/>
          <a:p>
            <a:pPr marL="228600" indent="-228600" eaLnBrk="1" hangingPunct="1">
              <a:spcBef>
                <a:spcPct val="0"/>
              </a:spcBef>
              <a:buFontTx/>
              <a:buAutoNum type="arabicPeriod"/>
            </a:pPr>
            <a:r>
              <a:rPr lang="zh-TW" altLang="en-US" sz="1600" smtClean="0">
                <a:ea typeface="華康POP1體W5" pitchFamily="81" charset="-120"/>
              </a:rPr>
              <a:t>不需要看說明書的直覺</a:t>
            </a:r>
          </a:p>
          <a:p>
            <a:pPr marL="228600" indent="-228600" eaLnBrk="1" hangingPunct="1">
              <a:spcBef>
                <a:spcPct val="0"/>
              </a:spcBef>
              <a:buFontTx/>
              <a:buAutoNum type="arabicPeriod"/>
            </a:pPr>
            <a:r>
              <a:rPr lang="zh-TW" altLang="en-US" sz="1600" smtClean="0">
                <a:ea typeface="華康POP1體W5" pitchFamily="81" charset="-120"/>
              </a:rPr>
              <a:t>拆解電器</a:t>
            </a:r>
          </a:p>
          <a:p>
            <a:pPr marL="228600" indent="-228600" eaLnBrk="1" hangingPunct="1">
              <a:spcBef>
                <a:spcPct val="0"/>
              </a:spcBef>
            </a:pPr>
            <a:endParaRPr lang="en-US" altLang="zh-TW" sz="1600" smtClean="0">
              <a:ea typeface="華康POP1體W5" pitchFamily="81" charset="-12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DB95144A-AB8E-4FD3-9601-91C291F07A91}" type="slidenum">
              <a:rPr lang="en-US" altLang="zh-TW" sz="1200"/>
              <a:pPr algn="r"/>
              <a:t>59</a:t>
            </a:fld>
            <a:endParaRPr lang="en-US" altLang="zh-TW" sz="1200"/>
          </a:p>
        </p:txBody>
      </p:sp>
      <p:sp>
        <p:nvSpPr>
          <p:cNvPr id="93186" name="Rectangle 2"/>
          <p:cNvSpPr>
            <a:spLocks noGrp="1" noRot="1" noChangeArrowheads="1" noTextEdit="1"/>
          </p:cNvSpPr>
          <p:nvPr>
            <p:ph type="sldImg"/>
          </p:nvPr>
        </p:nvSpPr>
        <p:spPr bwMode="auto">
          <a:xfrm>
            <a:off x="379413" y="685800"/>
            <a:ext cx="6096000" cy="3429000"/>
          </a:xfrm>
          <a:noFill/>
          <a:ln>
            <a:solidFill>
              <a:srgbClr val="000000"/>
            </a:solidFill>
            <a:miter lim="800000"/>
            <a:headEnd/>
            <a:tailEnd/>
          </a:ln>
        </p:spPr>
      </p:sp>
      <p:sp>
        <p:nvSpPr>
          <p:cNvPr id="93187" name="Rectangle 3"/>
          <p:cNvSpPr>
            <a:spLocks noGrp="1" noChangeArrowheads="1"/>
          </p:cNvSpPr>
          <p:nvPr>
            <p:ph type="body" idx="1"/>
          </p:nvPr>
        </p:nvSpPr>
        <p:spPr bwMode="auto">
          <a:xfrm>
            <a:off x="685800" y="4343400"/>
            <a:ext cx="5486400" cy="4114800"/>
          </a:xfrm>
          <a:noFill/>
        </p:spPr>
        <p:txBody>
          <a:bodyPr wrap="square" numCol="1" anchor="t" anchorCtr="0" compatLnSpc="1">
            <a:prstTxWarp prst="textNoShape">
              <a:avLst/>
            </a:prstTxWarp>
          </a:bodyPr>
          <a:lstStyle/>
          <a:p>
            <a:pPr marL="228600" indent="-228600" eaLnBrk="1" hangingPunct="1">
              <a:spcBef>
                <a:spcPct val="0"/>
              </a:spcBef>
              <a:buFontTx/>
              <a:buAutoNum type="arabicPeriod"/>
            </a:pPr>
            <a:r>
              <a:rPr lang="zh-TW" altLang="en-US" sz="1600" smtClean="0">
                <a:ea typeface="華康POP1體W5" pitchFamily="81" charset="-120"/>
              </a:rPr>
              <a:t>博士</a:t>
            </a:r>
            <a:r>
              <a:rPr lang="en-US" altLang="zh-TW" sz="1600" smtClean="0">
                <a:ea typeface="華康POP1體W5" pitchFamily="81" charset="-120"/>
              </a:rPr>
              <a:t>/</a:t>
            </a:r>
            <a:r>
              <a:rPr lang="zh-TW" altLang="en-US" sz="1600" smtClean="0">
                <a:ea typeface="華康POP1體W5" pitchFamily="81" charset="-120"/>
              </a:rPr>
              <a:t>動腦思考</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DAB255EA-DAD9-4C32-8AC2-3C9DF660813C}" type="slidenum">
              <a:rPr lang="en-US" altLang="zh-TW" sz="1200"/>
              <a:pPr algn="r"/>
              <a:t>60</a:t>
            </a:fld>
            <a:endParaRPr lang="en-US" altLang="zh-TW" sz="1200"/>
          </a:p>
        </p:txBody>
      </p:sp>
      <p:sp>
        <p:nvSpPr>
          <p:cNvPr id="95234" name="Rectangle 2"/>
          <p:cNvSpPr>
            <a:spLocks noGrp="1" noRot="1" noChangeArrowheads="1" noTextEdit="1"/>
          </p:cNvSpPr>
          <p:nvPr>
            <p:ph type="sldImg"/>
          </p:nvPr>
        </p:nvSpPr>
        <p:spPr bwMode="auto">
          <a:xfrm>
            <a:off x="379413" y="685800"/>
            <a:ext cx="6096000" cy="3429000"/>
          </a:xfrm>
          <a:noFill/>
          <a:ln>
            <a:solidFill>
              <a:srgbClr val="000000"/>
            </a:solidFill>
            <a:miter lim="800000"/>
            <a:headEnd/>
            <a:tailEnd/>
          </a:ln>
        </p:spPr>
      </p:sp>
      <p:sp>
        <p:nvSpPr>
          <p:cNvPr id="95235" name="Rectangle 3"/>
          <p:cNvSpPr>
            <a:spLocks noGrp="1" noChangeArrowheads="1"/>
          </p:cNvSpPr>
          <p:nvPr>
            <p:ph type="body" idx="1"/>
          </p:nvPr>
        </p:nvSpPr>
        <p:spPr bwMode="auto">
          <a:xfrm>
            <a:off x="685800" y="4343400"/>
            <a:ext cx="5486400" cy="4114800"/>
          </a:xfrm>
          <a:noFill/>
        </p:spPr>
        <p:txBody>
          <a:bodyPr wrap="square" numCol="1" anchor="t" anchorCtr="0" compatLnSpc="1">
            <a:prstTxWarp prst="textNoShape">
              <a:avLst/>
            </a:prstTxWarp>
          </a:bodyPr>
          <a:lstStyle/>
          <a:p>
            <a:pPr marL="228600" indent="-228600" eaLnBrk="1" hangingPunct="1">
              <a:spcBef>
                <a:spcPct val="0"/>
              </a:spcBef>
              <a:buFontTx/>
              <a:buAutoNum type="arabicPeriod"/>
            </a:pPr>
            <a:r>
              <a:rPr lang="zh-TW" altLang="en-US" sz="1600" smtClean="0">
                <a:ea typeface="華康POP1體W5" pitchFamily="81" charset="-120"/>
              </a:rPr>
              <a:t>從無到有的過程</a:t>
            </a:r>
          </a:p>
          <a:p>
            <a:pPr marL="228600" indent="-228600" eaLnBrk="1" hangingPunct="1">
              <a:spcBef>
                <a:spcPct val="0"/>
              </a:spcBef>
              <a:buFontTx/>
              <a:buAutoNum type="arabicPeriod"/>
            </a:pPr>
            <a:r>
              <a:rPr lang="zh-TW" altLang="en-US" sz="1600" smtClean="0">
                <a:ea typeface="華康POP1體W5" pitchFamily="81" charset="-120"/>
              </a:rPr>
              <a:t>思考</a:t>
            </a:r>
          </a:p>
          <a:p>
            <a:pPr marL="228600" indent="-228600" eaLnBrk="1" hangingPunct="1">
              <a:spcBef>
                <a:spcPct val="0"/>
              </a:spcBef>
              <a:buFontTx/>
              <a:buAutoNum type="arabicPeriod"/>
            </a:pPr>
            <a:r>
              <a:rPr lang="zh-TW" altLang="en-US" sz="1600" smtClean="0">
                <a:ea typeface="華康POP1體W5" pitchFamily="81" charset="-120"/>
              </a:rPr>
              <a:t>解決問題</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E88B97B8-2B8E-46C8-9F2A-3AC17935D28F}" type="slidenum">
              <a:rPr lang="en-US" altLang="zh-TW" sz="1200"/>
              <a:pPr algn="r"/>
              <a:t>61</a:t>
            </a:fld>
            <a:endParaRPr lang="en-US" altLang="zh-TW" sz="1200"/>
          </a:p>
        </p:txBody>
      </p:sp>
      <p:sp>
        <p:nvSpPr>
          <p:cNvPr id="97282" name="Rectangle 2"/>
          <p:cNvSpPr>
            <a:spLocks noGrp="1" noRot="1" noChangeArrowheads="1" noTextEdit="1"/>
          </p:cNvSpPr>
          <p:nvPr>
            <p:ph type="sldImg"/>
          </p:nvPr>
        </p:nvSpPr>
        <p:spPr bwMode="auto">
          <a:xfrm>
            <a:off x="379413" y="685800"/>
            <a:ext cx="6096000" cy="3429000"/>
          </a:xfrm>
          <a:noFill/>
          <a:ln>
            <a:solidFill>
              <a:srgbClr val="000000"/>
            </a:solidFill>
            <a:miter lim="800000"/>
            <a:headEnd/>
            <a:tailEnd/>
          </a:ln>
        </p:spPr>
      </p:sp>
      <p:sp>
        <p:nvSpPr>
          <p:cNvPr id="97283" name="Rectangle 3"/>
          <p:cNvSpPr>
            <a:spLocks noGrp="1" noChangeArrowheads="1"/>
          </p:cNvSpPr>
          <p:nvPr>
            <p:ph type="body" idx="1"/>
          </p:nvPr>
        </p:nvSpPr>
        <p:spPr bwMode="auto">
          <a:xfrm>
            <a:off x="685800" y="4343400"/>
            <a:ext cx="5486400" cy="4114800"/>
          </a:xfrm>
          <a:noFill/>
        </p:spPr>
        <p:txBody>
          <a:bodyPr wrap="square" numCol="1" anchor="t" anchorCtr="0" compatLnSpc="1">
            <a:prstTxWarp prst="textNoShape">
              <a:avLst/>
            </a:prstTxWarp>
          </a:bodyPr>
          <a:lstStyle/>
          <a:p>
            <a:pPr marL="228600" indent="-228600" eaLnBrk="1" hangingPunct="1">
              <a:spcBef>
                <a:spcPct val="0"/>
              </a:spcBef>
              <a:buFontTx/>
              <a:buAutoNum type="arabicPeriod"/>
            </a:pPr>
            <a:r>
              <a:rPr lang="zh-TW" altLang="en-US" smtClean="0"/>
              <a:t>美</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E292B3A5-F24D-49B9-A79C-62F6A2242299}" type="slidenum">
              <a:rPr lang="en-US" altLang="zh-TW" sz="1200"/>
              <a:pPr algn="r"/>
              <a:t>62</a:t>
            </a:fld>
            <a:endParaRPr lang="en-US" altLang="zh-TW" sz="1200"/>
          </a:p>
        </p:txBody>
      </p:sp>
      <p:sp>
        <p:nvSpPr>
          <p:cNvPr id="99330" name="Rectangle 2"/>
          <p:cNvSpPr>
            <a:spLocks noGrp="1" noRot="1" noChangeArrowheads="1" noTextEdit="1"/>
          </p:cNvSpPr>
          <p:nvPr>
            <p:ph type="sldImg"/>
          </p:nvPr>
        </p:nvSpPr>
        <p:spPr bwMode="auto">
          <a:xfrm>
            <a:off x="379413" y="685800"/>
            <a:ext cx="6096000" cy="3429000"/>
          </a:xfrm>
          <a:noFill/>
          <a:ln>
            <a:solidFill>
              <a:srgbClr val="000000"/>
            </a:solidFill>
            <a:miter lim="800000"/>
            <a:headEnd/>
            <a:tailEnd/>
          </a:ln>
        </p:spPr>
      </p:sp>
      <p:sp>
        <p:nvSpPr>
          <p:cNvPr id="99331" name="Rectangle 3"/>
          <p:cNvSpPr>
            <a:spLocks noGrp="1" noChangeArrowheads="1"/>
          </p:cNvSpPr>
          <p:nvPr>
            <p:ph type="body" idx="1"/>
          </p:nvPr>
        </p:nvSpPr>
        <p:spPr bwMode="auto">
          <a:xfrm>
            <a:off x="685800" y="4343400"/>
            <a:ext cx="5486400" cy="4114800"/>
          </a:xfrm>
          <a:noFill/>
        </p:spPr>
        <p:txBody>
          <a:bodyPr wrap="square" numCol="1" anchor="t" anchorCtr="0" compatLnSpc="1">
            <a:prstTxWarp prst="textNoShape">
              <a:avLst/>
            </a:prstTxWarp>
          </a:bodyPr>
          <a:lstStyle/>
          <a:p>
            <a:pPr marL="228600" indent="-228600" eaLnBrk="1" hangingPunct="1">
              <a:spcBef>
                <a:spcPct val="0"/>
              </a:spcBef>
              <a:buFontTx/>
              <a:buAutoNum type="arabicPeriod"/>
            </a:pPr>
            <a:endParaRPr lang="zh-TW" altLang="zh-TW"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9E279B20-A07D-4293-81C9-2E7DFED117B6}" type="slidenum">
              <a:rPr lang="en-US" altLang="zh-TW" sz="1200"/>
              <a:pPr algn="r"/>
              <a:t>63</a:t>
            </a:fld>
            <a:endParaRPr lang="en-US" altLang="zh-TW" sz="1200"/>
          </a:p>
        </p:txBody>
      </p:sp>
      <p:sp>
        <p:nvSpPr>
          <p:cNvPr id="101378" name="Rectangle 2"/>
          <p:cNvSpPr>
            <a:spLocks noGrp="1" noRot="1" noChangeArrowheads="1" noTextEdit="1"/>
          </p:cNvSpPr>
          <p:nvPr>
            <p:ph type="sldImg"/>
          </p:nvPr>
        </p:nvSpPr>
        <p:spPr bwMode="auto">
          <a:xfrm>
            <a:off x="379413" y="685800"/>
            <a:ext cx="6096000" cy="3429000"/>
          </a:xfrm>
          <a:noFill/>
          <a:ln>
            <a:solidFill>
              <a:srgbClr val="000000"/>
            </a:solidFill>
            <a:miter lim="800000"/>
            <a:headEnd/>
            <a:tailEnd/>
          </a:ln>
        </p:spPr>
      </p:sp>
      <p:sp>
        <p:nvSpPr>
          <p:cNvPr id="101379" name="Rectangle 3"/>
          <p:cNvSpPr>
            <a:spLocks noGrp="1" noChangeArrowheads="1"/>
          </p:cNvSpPr>
          <p:nvPr>
            <p:ph type="body" idx="1"/>
          </p:nvPr>
        </p:nvSpPr>
        <p:spPr bwMode="auto">
          <a:xfrm>
            <a:off x="685800" y="4343400"/>
            <a:ext cx="5486400" cy="4114800"/>
          </a:xfrm>
          <a:noFill/>
        </p:spPr>
        <p:txBody>
          <a:bodyPr wrap="square" numCol="1" anchor="t" anchorCtr="0" compatLnSpc="1">
            <a:prstTxWarp prst="textNoShape">
              <a:avLst/>
            </a:prstTxWarp>
          </a:bodyPr>
          <a:lstStyle/>
          <a:p>
            <a:pPr marL="228600" indent="-228600" eaLnBrk="1" hangingPunct="1">
              <a:spcBef>
                <a:spcPct val="0"/>
              </a:spcBef>
              <a:buFontTx/>
              <a:buAutoNum type="arabicPeriod"/>
            </a:pPr>
            <a:r>
              <a:rPr lang="zh-TW" altLang="en-US" sz="1600" smtClean="0">
                <a:ea typeface="華康POP1體W5" pitchFamily="81" charset="-120"/>
              </a:rPr>
              <a:t>服務人群</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F5ED1672-0582-4E01-9C4F-964C00AC98B3}" type="slidenum">
              <a:rPr lang="en-US" altLang="zh-TW" sz="1200"/>
              <a:pPr algn="r"/>
              <a:t>64</a:t>
            </a:fld>
            <a:endParaRPr lang="en-US" altLang="zh-TW" sz="1200"/>
          </a:p>
        </p:txBody>
      </p:sp>
      <p:sp>
        <p:nvSpPr>
          <p:cNvPr id="103426" name="Rectangle 2"/>
          <p:cNvSpPr>
            <a:spLocks noGrp="1" noRot="1" noChangeArrowheads="1" noTextEdit="1"/>
          </p:cNvSpPr>
          <p:nvPr>
            <p:ph type="sldImg"/>
          </p:nvPr>
        </p:nvSpPr>
        <p:spPr bwMode="auto">
          <a:xfrm>
            <a:off x="379413" y="685800"/>
            <a:ext cx="6096000" cy="3429000"/>
          </a:xfrm>
          <a:noFill/>
          <a:ln>
            <a:solidFill>
              <a:srgbClr val="000000"/>
            </a:solidFill>
            <a:miter lim="800000"/>
            <a:headEnd/>
            <a:tailEnd/>
          </a:ln>
        </p:spPr>
      </p:sp>
      <p:sp>
        <p:nvSpPr>
          <p:cNvPr id="103427" name="Rectangle 3"/>
          <p:cNvSpPr>
            <a:spLocks noGrp="1" noChangeArrowheads="1"/>
          </p:cNvSpPr>
          <p:nvPr>
            <p:ph type="body" idx="1"/>
          </p:nvPr>
        </p:nvSpPr>
        <p:spPr bwMode="auto">
          <a:xfrm>
            <a:off x="685800" y="4343400"/>
            <a:ext cx="5486400" cy="4114800"/>
          </a:xfrm>
          <a:noFill/>
        </p:spPr>
        <p:txBody>
          <a:bodyPr wrap="square" numCol="1" anchor="t" anchorCtr="0" compatLnSpc="1">
            <a:prstTxWarp prst="textNoShape">
              <a:avLst/>
            </a:prstTxWarp>
          </a:bodyPr>
          <a:lstStyle/>
          <a:p>
            <a:pPr marL="228600" indent="-228600" eaLnBrk="1" hangingPunct="1">
              <a:spcBef>
                <a:spcPct val="0"/>
              </a:spcBef>
              <a:buFontTx/>
              <a:buAutoNum type="arabicPeriod"/>
            </a:pPr>
            <a:endParaRPr lang="zh-TW" altLang="zh-TW" sz="1600" smtClean="0">
              <a:ea typeface="華康POP1體W5" pitchFamily="81" charset="-12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D8D8E4A5-7574-465A-9F72-C4FC98DDB3A9}" type="slidenum">
              <a:rPr lang="en-US" altLang="zh-TW" sz="1200"/>
              <a:pPr algn="r"/>
              <a:t>65</a:t>
            </a:fld>
            <a:endParaRPr lang="en-US" altLang="zh-TW" sz="1200"/>
          </a:p>
        </p:txBody>
      </p:sp>
      <p:sp>
        <p:nvSpPr>
          <p:cNvPr id="105474" name="Rectangle 2"/>
          <p:cNvSpPr>
            <a:spLocks noGrp="1" noRot="1" noChangeArrowheads="1" noTextEdit="1"/>
          </p:cNvSpPr>
          <p:nvPr>
            <p:ph type="sldImg"/>
          </p:nvPr>
        </p:nvSpPr>
        <p:spPr bwMode="auto">
          <a:xfrm>
            <a:off x="379413" y="685800"/>
            <a:ext cx="6096000" cy="3429000"/>
          </a:xfrm>
          <a:noFill/>
          <a:ln>
            <a:solidFill>
              <a:srgbClr val="000000"/>
            </a:solidFill>
            <a:miter lim="800000"/>
            <a:headEnd/>
            <a:tailEnd/>
          </a:ln>
        </p:spPr>
      </p:sp>
      <p:sp>
        <p:nvSpPr>
          <p:cNvPr id="105475" name="Rectangle 3"/>
          <p:cNvSpPr>
            <a:spLocks noGrp="1" noChangeArrowheads="1"/>
          </p:cNvSpPr>
          <p:nvPr>
            <p:ph type="body" idx="1"/>
          </p:nvPr>
        </p:nvSpPr>
        <p:spPr bwMode="auto">
          <a:xfrm>
            <a:off x="685800" y="4343400"/>
            <a:ext cx="5486400" cy="4114800"/>
          </a:xfrm>
          <a:noFill/>
        </p:spPr>
        <p:txBody>
          <a:bodyPr wrap="square" numCol="1" anchor="t" anchorCtr="0" compatLnSpc="1">
            <a:prstTxWarp prst="textNoShape">
              <a:avLst/>
            </a:prstTxWarp>
          </a:bodyPr>
          <a:lstStyle/>
          <a:p>
            <a:pPr marL="228600" indent="-228600" eaLnBrk="1" hangingPunct="1">
              <a:spcBef>
                <a:spcPct val="0"/>
              </a:spcBef>
              <a:buFontTx/>
              <a:buAutoNum type="arabicPeriod"/>
            </a:pPr>
            <a:r>
              <a:rPr lang="zh-TW" altLang="en-US" sz="1600" smtClean="0">
                <a:ea typeface="華康POP1體W5" pitchFamily="81" charset="-120"/>
              </a:rPr>
              <a:t>老闆、業務員、誰是接班人</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D479FBE2-7D8B-4DA3-A00E-5AEABE7543FB}" type="slidenum">
              <a:rPr lang="en-US" altLang="zh-TW" sz="1200"/>
              <a:pPr algn="r"/>
              <a:t>66</a:t>
            </a:fld>
            <a:endParaRPr lang="en-US" altLang="zh-TW" sz="1200"/>
          </a:p>
        </p:txBody>
      </p:sp>
      <p:sp>
        <p:nvSpPr>
          <p:cNvPr id="107522" name="Rectangle 2"/>
          <p:cNvSpPr>
            <a:spLocks noGrp="1" noRot="1" noChangeArrowheads="1" noTextEdit="1"/>
          </p:cNvSpPr>
          <p:nvPr>
            <p:ph type="sldImg"/>
          </p:nvPr>
        </p:nvSpPr>
        <p:spPr bwMode="auto">
          <a:xfrm>
            <a:off x="379413" y="685800"/>
            <a:ext cx="6096000" cy="3429000"/>
          </a:xfrm>
          <a:noFill/>
          <a:ln>
            <a:solidFill>
              <a:srgbClr val="000000"/>
            </a:solidFill>
            <a:miter lim="800000"/>
            <a:headEnd/>
            <a:tailEnd/>
          </a:ln>
        </p:spPr>
      </p:sp>
      <p:sp>
        <p:nvSpPr>
          <p:cNvPr id="107523" name="Rectangle 3"/>
          <p:cNvSpPr>
            <a:spLocks noGrp="1" noChangeArrowheads="1"/>
          </p:cNvSpPr>
          <p:nvPr>
            <p:ph type="body" idx="1"/>
          </p:nvPr>
        </p:nvSpPr>
        <p:spPr bwMode="auto">
          <a:xfrm>
            <a:off x="685800" y="4343400"/>
            <a:ext cx="5486400" cy="4114800"/>
          </a:xfrm>
          <a:noFill/>
        </p:spPr>
        <p:txBody>
          <a:bodyPr wrap="square" numCol="1" anchor="t" anchorCtr="0" compatLnSpc="1">
            <a:prstTxWarp prst="textNoShape">
              <a:avLst/>
            </a:prstTxWarp>
          </a:bodyPr>
          <a:lstStyle/>
          <a:p>
            <a:pPr marL="228600" indent="-228600" eaLnBrk="1" hangingPunct="1">
              <a:spcBef>
                <a:spcPct val="0"/>
              </a:spcBef>
              <a:buFontTx/>
              <a:buAutoNum type="arabicPeriod"/>
            </a:pPr>
            <a:endParaRPr lang="zh-TW" altLang="zh-TW" sz="1600" smtClean="0">
              <a:ea typeface="華康POP1體W5" pitchFamily="81" charset="-12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A7B79D4-B4CA-409B-8E1F-FE6C11C81143}" type="slidenum">
              <a:rPr lang="en-US" altLang="zh-TW" sz="1200"/>
              <a:pPr algn="r"/>
              <a:t>67</a:t>
            </a:fld>
            <a:endParaRPr lang="en-US" altLang="zh-TW" sz="1200"/>
          </a:p>
        </p:txBody>
      </p:sp>
      <p:sp>
        <p:nvSpPr>
          <p:cNvPr id="109570" name="Rectangle 2"/>
          <p:cNvSpPr>
            <a:spLocks noGrp="1" noRot="1" noChangeArrowheads="1" noTextEdit="1"/>
          </p:cNvSpPr>
          <p:nvPr>
            <p:ph type="sldImg"/>
          </p:nvPr>
        </p:nvSpPr>
        <p:spPr bwMode="auto">
          <a:xfrm>
            <a:off x="379413" y="685800"/>
            <a:ext cx="6096000" cy="3429000"/>
          </a:xfrm>
          <a:noFill/>
          <a:ln>
            <a:solidFill>
              <a:srgbClr val="000000"/>
            </a:solidFill>
            <a:miter lim="800000"/>
            <a:headEnd/>
            <a:tailEnd/>
          </a:ln>
        </p:spPr>
      </p:sp>
      <p:sp>
        <p:nvSpPr>
          <p:cNvPr id="109571" name="Rectangle 3"/>
          <p:cNvSpPr>
            <a:spLocks noGrp="1" noChangeArrowheads="1"/>
          </p:cNvSpPr>
          <p:nvPr>
            <p:ph type="body" idx="1"/>
          </p:nvPr>
        </p:nvSpPr>
        <p:spPr bwMode="auto">
          <a:xfrm>
            <a:off x="685800" y="4343400"/>
            <a:ext cx="5486400" cy="4114800"/>
          </a:xfrm>
          <a:noFill/>
        </p:spPr>
        <p:txBody>
          <a:bodyPr wrap="square" numCol="1" anchor="t" anchorCtr="0" compatLnSpc="1">
            <a:prstTxWarp prst="textNoShape">
              <a:avLst/>
            </a:prstTxWarp>
          </a:bodyPr>
          <a:lstStyle/>
          <a:p>
            <a:pPr marL="228600" indent="-228600" eaLnBrk="1" hangingPunct="1">
              <a:spcBef>
                <a:spcPct val="0"/>
              </a:spcBef>
              <a:buFontTx/>
              <a:buAutoNum type="arabicPeriod"/>
            </a:pPr>
            <a:endParaRPr lang="zh-TW" altLang="zh-TW" sz="1600" smtClean="0">
              <a:ea typeface="華康POP1體W5" pitchFamily="81" charset="-12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AD623020-C43C-4480-8125-F32B30FC1AE7}" type="slidenum">
              <a:rPr lang="en-US" altLang="zh-TW" sz="1200"/>
              <a:pPr algn="r"/>
              <a:t>68</a:t>
            </a:fld>
            <a:endParaRPr lang="en-US" altLang="zh-TW" sz="1200"/>
          </a:p>
        </p:txBody>
      </p:sp>
      <p:sp>
        <p:nvSpPr>
          <p:cNvPr id="111618" name="Rectangle 2"/>
          <p:cNvSpPr>
            <a:spLocks noGrp="1" noRot="1" noChangeArrowheads="1" noTextEdit="1"/>
          </p:cNvSpPr>
          <p:nvPr>
            <p:ph type="sldImg"/>
          </p:nvPr>
        </p:nvSpPr>
        <p:spPr bwMode="auto">
          <a:xfrm>
            <a:off x="379413" y="685800"/>
            <a:ext cx="6096000" cy="3429000"/>
          </a:xfrm>
          <a:noFill/>
          <a:ln>
            <a:solidFill>
              <a:srgbClr val="000000"/>
            </a:solidFill>
            <a:miter lim="800000"/>
            <a:headEnd/>
            <a:tailEnd/>
          </a:ln>
        </p:spPr>
      </p:sp>
      <p:sp>
        <p:nvSpPr>
          <p:cNvPr id="111619" name="Rectangle 3"/>
          <p:cNvSpPr>
            <a:spLocks noGrp="1" noChangeArrowheads="1"/>
          </p:cNvSpPr>
          <p:nvPr>
            <p:ph type="body" idx="1"/>
          </p:nvPr>
        </p:nvSpPr>
        <p:spPr bwMode="auto">
          <a:xfrm>
            <a:off x="685800" y="4343400"/>
            <a:ext cx="5486400" cy="4114800"/>
          </a:xfrm>
          <a:noFill/>
        </p:spPr>
        <p:txBody>
          <a:bodyPr wrap="square" numCol="1" anchor="t" anchorCtr="0" compatLnSpc="1">
            <a:prstTxWarp prst="textNoShape">
              <a:avLst/>
            </a:prstTxWarp>
          </a:bodyPr>
          <a:lstStyle/>
          <a:p>
            <a:pPr marL="228600" indent="-228600" eaLnBrk="1" hangingPunct="1">
              <a:spcBef>
                <a:spcPct val="0"/>
              </a:spcBef>
              <a:buFontTx/>
              <a:buAutoNum type="arabicPeriod"/>
            </a:pPr>
            <a:endParaRPr lang="zh-TW" altLang="zh-TW" sz="1600" smtClean="0">
              <a:ea typeface="華康POP1體W5" pitchFamily="81" charset="-12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324610" name="Rectangle 3"/>
          <p:cNvSpPr>
            <a:spLocks noGrp="1"/>
          </p:cNvSpPr>
          <p:nvPr>
            <p:ph type="body" idx="1"/>
          </p:nvPr>
        </p:nvSpPr>
        <p:spPr bwMode="auto">
          <a:xfrm>
            <a:off x="685800" y="4343400"/>
            <a:ext cx="5486400" cy="4114800"/>
          </a:xfrm>
          <a:noFill/>
        </p:spPr>
        <p:txBody>
          <a:bodyPr wrap="square" numCol="1" anchor="t" anchorCtr="0" compatLnSpc="1">
            <a:prstTxWarp prst="textNoShape">
              <a:avLst/>
            </a:prstTxWarp>
          </a:bodyPr>
          <a:lstStyle/>
          <a:p>
            <a:endParaRPr lang="zh-TW"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326658" name="Rectangle 3"/>
          <p:cNvSpPr>
            <a:spLocks noGrp="1"/>
          </p:cNvSpPr>
          <p:nvPr>
            <p:ph type="body" idx="1"/>
          </p:nvPr>
        </p:nvSpPr>
        <p:spPr bwMode="auto">
          <a:xfrm>
            <a:off x="685800" y="4343400"/>
            <a:ext cx="5486400" cy="4114800"/>
          </a:xfrm>
          <a:noFill/>
        </p:spPr>
        <p:txBody>
          <a:bodyPr wrap="square" numCol="1" anchor="t" anchorCtr="0" compatLnSpc="1">
            <a:prstTxWarp prst="textNoShape">
              <a:avLst/>
            </a:prstTxWarp>
          </a:bodyPr>
          <a:lstStyle/>
          <a:p>
            <a:endParaRPr lang="zh-TW"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330754" name="Rectangle 3"/>
          <p:cNvSpPr>
            <a:spLocks noGrp="1"/>
          </p:cNvSpPr>
          <p:nvPr>
            <p:ph type="body" idx="1"/>
          </p:nvPr>
        </p:nvSpPr>
        <p:spPr bwMode="auto">
          <a:xfrm>
            <a:off x="685800" y="4343400"/>
            <a:ext cx="5486400" cy="4114800"/>
          </a:xfrm>
          <a:noFill/>
        </p:spPr>
        <p:txBody>
          <a:bodyPr wrap="square" numCol="1" anchor="t" anchorCtr="0" compatLnSpc="1">
            <a:prstTxWarp prst="textNoShape">
              <a:avLst/>
            </a:prstTxWarp>
          </a:bodyPr>
          <a:lstStyle/>
          <a:p>
            <a:endParaRPr lang="zh-TW"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332802" name="Rectangle 3"/>
          <p:cNvSpPr>
            <a:spLocks noGrp="1"/>
          </p:cNvSpPr>
          <p:nvPr>
            <p:ph type="body" idx="1"/>
          </p:nvPr>
        </p:nvSpPr>
        <p:spPr bwMode="auto">
          <a:xfrm>
            <a:off x="685800" y="4343400"/>
            <a:ext cx="5486400" cy="4114800"/>
          </a:xfrm>
          <a:noFill/>
        </p:spPr>
        <p:txBody>
          <a:bodyPr wrap="square" numCol="1" anchor="t" anchorCtr="0" compatLnSpc="1">
            <a:prstTxWarp prst="textNoShape">
              <a:avLst/>
            </a:prstTxWarp>
          </a:bodyPr>
          <a:lstStyle/>
          <a:p>
            <a:endParaRPr lang="zh-TW"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投影片圖像版面配置區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340994" name="備忘稿版面配置區 2"/>
          <p:cNvSpPr>
            <a:spLocks noGrp="1"/>
          </p:cNvSpPr>
          <p:nvPr>
            <p:ph type="body" idx="1"/>
          </p:nvPr>
        </p:nvSpPr>
        <p:spPr bwMode="auto">
          <a:xfrm>
            <a:off x="685800" y="4343400"/>
            <a:ext cx="5486400" cy="4114800"/>
          </a:xfrm>
          <a:noFill/>
        </p:spPr>
        <p:txBody>
          <a:bodyPr wrap="square" numCol="1" anchor="t" anchorCtr="0" compatLnSpc="1">
            <a:prstTxWarp prst="textNoShape">
              <a:avLst/>
            </a:prstTxWarp>
          </a:bodyPr>
          <a:lstStyle/>
          <a:p>
            <a:pPr>
              <a:spcBef>
                <a:spcPct val="0"/>
              </a:spcBef>
            </a:pPr>
            <a:endParaRPr lang="zh-TW" altLang="en-US" smtClean="0"/>
          </a:p>
        </p:txBody>
      </p:sp>
      <p:sp>
        <p:nvSpPr>
          <p:cNvPr id="340995" name="投影片編號版面配置區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9221644B-863D-4467-9D28-BB3AA5F6D661}" type="slidenum">
              <a:rPr kumimoji="0" lang="en-US" altLang="zh-TW" sz="1200">
                <a:latin typeface="Calibri" pitchFamily="34" charset="0"/>
              </a:rPr>
              <a:pPr algn="r"/>
              <a:t>77</a:t>
            </a:fld>
            <a:endParaRPr kumimoji="0" lang="en-US" altLang="zh-TW" sz="1200">
              <a:latin typeface="Calibri"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投影片圖像版面配置區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344066" name="備忘稿版面配置區 2"/>
          <p:cNvSpPr>
            <a:spLocks noGrp="1"/>
          </p:cNvSpPr>
          <p:nvPr>
            <p:ph type="body" idx="1"/>
          </p:nvPr>
        </p:nvSpPr>
        <p:spPr bwMode="auto">
          <a:xfrm>
            <a:off x="685800" y="4343400"/>
            <a:ext cx="5486400" cy="4114800"/>
          </a:xfrm>
          <a:noFill/>
        </p:spPr>
        <p:txBody>
          <a:bodyPr wrap="square" numCol="1" anchor="t" anchorCtr="0" compatLnSpc="1">
            <a:prstTxWarp prst="textNoShape">
              <a:avLst/>
            </a:prstTxWarp>
          </a:bodyPr>
          <a:lstStyle/>
          <a:p>
            <a:pPr eaLnBrk="1" hangingPunct="1">
              <a:spcBef>
                <a:spcPct val="0"/>
              </a:spcBef>
            </a:pPr>
            <a:endParaRPr lang="zh-TW" altLang="en-US" smtClean="0">
              <a:latin typeface="Arial" charset="0"/>
            </a:endParaRPr>
          </a:p>
        </p:txBody>
      </p:sp>
      <p:sp>
        <p:nvSpPr>
          <p:cNvPr id="344067" name="投影片編號版面配置區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03AFEDB2-08A6-4C4A-B29B-4A47AA293210}" type="slidenum">
              <a:rPr lang="en-US" altLang="zh-TW" sz="1200"/>
              <a:pPr algn="r"/>
              <a:t>79</a:t>
            </a:fld>
            <a:endParaRPr lang="en-US" altLang="zh-TW" sz="12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3" name="投影片圖像版面配置區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346114" name="備忘稿版面配置區 2"/>
          <p:cNvSpPr>
            <a:spLocks noGrp="1"/>
          </p:cNvSpPr>
          <p:nvPr>
            <p:ph type="body" idx="1"/>
          </p:nvPr>
        </p:nvSpPr>
        <p:spPr bwMode="auto">
          <a:xfrm>
            <a:off x="685800" y="4343400"/>
            <a:ext cx="5486400" cy="4114800"/>
          </a:xfrm>
          <a:noFill/>
        </p:spPr>
        <p:txBody>
          <a:bodyPr wrap="square" numCol="1" anchor="t" anchorCtr="0" compatLnSpc="1">
            <a:prstTxWarp prst="textNoShape">
              <a:avLst/>
            </a:prstTxWarp>
          </a:bodyPr>
          <a:lstStyle/>
          <a:p>
            <a:pPr eaLnBrk="1" hangingPunct="1">
              <a:spcBef>
                <a:spcPct val="0"/>
              </a:spcBef>
            </a:pPr>
            <a:endParaRPr lang="zh-TW" altLang="en-US" smtClean="0">
              <a:latin typeface="Arial" charset="0"/>
            </a:endParaRPr>
          </a:p>
        </p:txBody>
      </p:sp>
      <p:sp>
        <p:nvSpPr>
          <p:cNvPr id="346115" name="投影片編號版面配置區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22AF4849-8CB5-46F2-A6A4-5D4F6FAE69E4}" type="slidenum">
              <a:rPr lang="en-US" altLang="zh-TW" sz="1200"/>
              <a:pPr algn="r"/>
              <a:t>80</a:t>
            </a:fld>
            <a:endParaRPr lang="en-US" altLang="zh-TW" sz="12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投影片圖像版面配置區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351234" name="備忘稿版面配置區 2"/>
          <p:cNvSpPr>
            <a:spLocks noGrp="1"/>
          </p:cNvSpPr>
          <p:nvPr>
            <p:ph type="body" idx="1"/>
          </p:nvPr>
        </p:nvSpPr>
        <p:spPr bwMode="auto">
          <a:xfrm>
            <a:off x="685800" y="4343400"/>
            <a:ext cx="5486400" cy="4114800"/>
          </a:xfrm>
          <a:noFill/>
        </p:spPr>
        <p:txBody>
          <a:bodyPr wrap="square" numCol="1" anchor="t" anchorCtr="0" compatLnSpc="1">
            <a:prstTxWarp prst="textNoShape">
              <a:avLst/>
            </a:prstTxWarp>
          </a:bodyPr>
          <a:lstStyle/>
          <a:p>
            <a:pPr eaLnBrk="1" hangingPunct="1">
              <a:spcBef>
                <a:spcPct val="0"/>
              </a:spcBef>
            </a:pPr>
            <a:endParaRPr lang="zh-TW" altLang="en-US" smtClean="0">
              <a:latin typeface="Arial" charset="0"/>
            </a:endParaRPr>
          </a:p>
        </p:txBody>
      </p:sp>
      <p:sp>
        <p:nvSpPr>
          <p:cNvPr id="351235" name="投影片編號版面配置區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BF1B5995-CC83-4D51-82B6-A455C4A69F64}" type="slidenum">
              <a:rPr lang="en-US" altLang="zh-TW" sz="1200"/>
              <a:pPr algn="r"/>
              <a:t>84</a:t>
            </a:fld>
            <a:endParaRPr lang="en-US" altLang="zh-TW" sz="120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投影片圖像版面配置區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353282" name="備忘稿版面配置區 2"/>
          <p:cNvSpPr>
            <a:spLocks noGrp="1"/>
          </p:cNvSpPr>
          <p:nvPr>
            <p:ph type="body" idx="1"/>
          </p:nvPr>
        </p:nvSpPr>
        <p:spPr bwMode="auto">
          <a:xfrm>
            <a:off x="685800" y="4343400"/>
            <a:ext cx="5486400" cy="4114800"/>
          </a:xfrm>
          <a:noFill/>
        </p:spPr>
        <p:txBody>
          <a:bodyPr wrap="square" numCol="1" anchor="t" anchorCtr="0" compatLnSpc="1">
            <a:prstTxWarp prst="textNoShape">
              <a:avLst/>
            </a:prstTxWarp>
          </a:bodyPr>
          <a:lstStyle/>
          <a:p>
            <a:pPr eaLnBrk="1" hangingPunct="1">
              <a:spcBef>
                <a:spcPct val="0"/>
              </a:spcBef>
            </a:pPr>
            <a:endParaRPr lang="zh-TW" altLang="en-US" smtClean="0">
              <a:latin typeface="Arial" charset="0"/>
            </a:endParaRPr>
          </a:p>
        </p:txBody>
      </p:sp>
      <p:sp>
        <p:nvSpPr>
          <p:cNvPr id="353283" name="投影片編號版面配置區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46ECE4C7-C8DD-46BF-9A49-B92AF3F16C15}" type="slidenum">
              <a:rPr lang="en-US" altLang="zh-TW" sz="1200"/>
              <a:pPr algn="r"/>
              <a:t>85</a:t>
            </a:fld>
            <a:endParaRPr lang="en-US" altLang="zh-TW" sz="120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29" name="投影片圖像版面配置區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355330" name="備忘稿版面配置區 2"/>
          <p:cNvSpPr>
            <a:spLocks noGrp="1"/>
          </p:cNvSpPr>
          <p:nvPr>
            <p:ph type="body" idx="1"/>
          </p:nvPr>
        </p:nvSpPr>
        <p:spPr bwMode="auto">
          <a:xfrm>
            <a:off x="685800" y="4343400"/>
            <a:ext cx="5486400" cy="4114800"/>
          </a:xfrm>
          <a:noFill/>
        </p:spPr>
        <p:txBody>
          <a:bodyPr wrap="square" numCol="1" anchor="t" anchorCtr="0" compatLnSpc="1">
            <a:prstTxWarp prst="textNoShape">
              <a:avLst/>
            </a:prstTxWarp>
          </a:bodyPr>
          <a:lstStyle/>
          <a:p>
            <a:pPr eaLnBrk="1" hangingPunct="1">
              <a:spcBef>
                <a:spcPct val="0"/>
              </a:spcBef>
            </a:pPr>
            <a:endParaRPr lang="zh-TW" altLang="en-US" smtClean="0">
              <a:latin typeface="Arial" charset="0"/>
            </a:endParaRPr>
          </a:p>
        </p:txBody>
      </p:sp>
      <p:sp>
        <p:nvSpPr>
          <p:cNvPr id="355331" name="投影片編號版面配置區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9A0BFCC7-F9CD-4CFA-9FD6-CBD4F5C7A1BE}" type="slidenum">
              <a:rPr lang="en-US" altLang="zh-TW" sz="1200"/>
              <a:pPr algn="r"/>
              <a:t>86</a:t>
            </a:fld>
            <a:endParaRPr lang="en-US" altLang="zh-TW" sz="120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DCC3579C-EC20-4CCF-9C64-00A74FB72AB5}" type="slidenum">
              <a:rPr lang="en-US" altLang="zh-TW" sz="1200">
                <a:solidFill>
                  <a:srgbClr val="000000"/>
                </a:solidFill>
                <a:latin typeface="Times New Roman" pitchFamily="18" charset="0"/>
              </a:rPr>
              <a:pPr algn="r"/>
              <a:t>88</a:t>
            </a:fld>
            <a:endParaRPr lang="en-US" altLang="zh-TW" sz="1200">
              <a:solidFill>
                <a:srgbClr val="000000"/>
              </a:solidFill>
              <a:latin typeface="Times New Roman" pitchFamily="18" charset="0"/>
            </a:endParaRPr>
          </a:p>
        </p:txBody>
      </p:sp>
      <p:sp>
        <p:nvSpPr>
          <p:cNvPr id="358402" name="Rectangle 2"/>
          <p:cNvSpPr>
            <a:spLocks noGrp="1" noRot="1" noChangeArrowheads="1" noTextEdit="1"/>
          </p:cNvSpPr>
          <p:nvPr>
            <p:ph type="sldImg"/>
          </p:nvPr>
        </p:nvSpPr>
        <p:spPr bwMode="auto">
          <a:xfrm>
            <a:off x="379413" y="685800"/>
            <a:ext cx="6096000" cy="3429000"/>
          </a:xfrm>
          <a:noFill/>
          <a:ln>
            <a:solidFill>
              <a:srgbClr val="000000"/>
            </a:solidFill>
            <a:miter lim="800000"/>
            <a:headEnd/>
            <a:tailEnd/>
          </a:ln>
        </p:spPr>
      </p:sp>
      <p:sp>
        <p:nvSpPr>
          <p:cNvPr id="64515" name="Rectangle 3"/>
          <p:cNvSpPr>
            <a:spLocks noGrp="1" noChangeArrowheads="1"/>
          </p:cNvSpPr>
          <p:nvPr>
            <p:ph type="body" idx="1"/>
          </p:nvPr>
        </p:nvSpPr>
        <p:spPr/>
        <p:txBody>
          <a:bodyPr/>
          <a:lstStyle/>
          <a:p>
            <a:pPr eaLnBrk="1" fontAlgn="auto" hangingPunct="1">
              <a:spcBef>
                <a:spcPts val="0"/>
              </a:spcBef>
              <a:spcAft>
                <a:spcPts val="0"/>
              </a:spcAft>
              <a:defRPr/>
            </a:pPr>
            <a:r>
              <a:rPr lang="zh-TW" altLang="en-US" sz="1000" smtClean="0">
                <a:effectLst>
                  <a:outerShdw blurRad="38100" dist="38100" dir="2700000" algn="tl">
                    <a:srgbClr val="C0C0C0"/>
                  </a:outerShdw>
                </a:effectLst>
                <a:latin typeface="Garamond" pitchFamily="18" charset="0"/>
                <a:ea typeface="標楷體" pitchFamily="65" charset="-120"/>
              </a:rPr>
              <a:t>六個興趣類型在心理方面，有的彼此相似，有的彼此對立。例如</a:t>
            </a:r>
            <a:r>
              <a:rPr lang="en-US" altLang="zh-TW" sz="1000" smtClean="0">
                <a:effectLst>
                  <a:outerShdw blurRad="38100" dist="38100" dir="2700000" algn="tl">
                    <a:srgbClr val="C0C0C0"/>
                  </a:outerShdw>
                </a:effectLst>
                <a:latin typeface="Garamond" pitchFamily="18" charset="0"/>
                <a:ea typeface="зũ"/>
                <a:cs typeface="зũ"/>
              </a:rPr>
              <a:t>:</a:t>
            </a:r>
            <a:r>
              <a:rPr lang="zh-TW" altLang="en-US" sz="1000" smtClean="0">
                <a:effectLst>
                  <a:outerShdw blurRad="38100" dist="38100" dir="2700000" algn="tl">
                    <a:srgbClr val="C0C0C0"/>
                  </a:outerShdw>
                </a:effectLst>
                <a:latin typeface="Garamond" pitchFamily="18" charset="0"/>
                <a:ea typeface="標楷體" pitchFamily="65" charset="-120"/>
              </a:rPr>
              <a:t>研究型和藝術型</a:t>
            </a:r>
            <a:r>
              <a:rPr lang="en-US" altLang="zh-TW" sz="1000" smtClean="0">
                <a:effectLst>
                  <a:outerShdw blurRad="38100" dist="38100" dir="2700000" algn="tl">
                    <a:srgbClr val="C0C0C0"/>
                  </a:outerShdw>
                </a:effectLst>
                <a:latin typeface="Garamond" pitchFamily="18" charset="0"/>
                <a:ea typeface="зũ"/>
                <a:cs typeface="зũ"/>
              </a:rPr>
              <a:t>(I-A)</a:t>
            </a:r>
            <a:r>
              <a:rPr lang="zh-TW" altLang="en-US" sz="1000" smtClean="0">
                <a:effectLst>
                  <a:outerShdw blurRad="38100" dist="38100" dir="2700000" algn="tl">
                    <a:srgbClr val="C0C0C0"/>
                  </a:outerShdw>
                </a:effectLst>
                <a:latin typeface="Garamond" pitchFamily="18" charset="0"/>
                <a:ea typeface="標楷體" pitchFamily="65" charset="-120"/>
              </a:rPr>
              <a:t>的都喜歡動腦</a:t>
            </a:r>
            <a:r>
              <a:rPr lang="en-US" altLang="zh-TW" sz="1000" smtClean="0">
                <a:effectLst>
                  <a:outerShdw blurRad="38100" dist="38100" dir="2700000" algn="tl">
                    <a:srgbClr val="C0C0C0"/>
                  </a:outerShdw>
                </a:effectLst>
                <a:latin typeface="Garamond" pitchFamily="18" charset="0"/>
                <a:ea typeface="зũ"/>
                <a:cs typeface="зũ"/>
              </a:rPr>
              <a:t>;</a:t>
            </a:r>
            <a:r>
              <a:rPr lang="zh-TW" altLang="en-US" sz="1000" smtClean="0">
                <a:effectLst>
                  <a:outerShdw blurRad="38100" dist="38100" dir="2700000" algn="tl">
                    <a:srgbClr val="C0C0C0"/>
                  </a:outerShdw>
                </a:effectLst>
                <a:latin typeface="Garamond" pitchFamily="18" charset="0"/>
                <a:ea typeface="標楷體" pitchFamily="65" charset="-120"/>
              </a:rPr>
              <a:t>而社會型和實用型</a:t>
            </a:r>
            <a:r>
              <a:rPr lang="en-US" altLang="zh-TW" sz="1000" smtClean="0">
                <a:effectLst>
                  <a:outerShdw blurRad="38100" dist="38100" dir="2700000" algn="tl">
                    <a:srgbClr val="C0C0C0"/>
                  </a:outerShdw>
                </a:effectLst>
                <a:latin typeface="Garamond" pitchFamily="18" charset="0"/>
                <a:ea typeface="зũ"/>
                <a:cs typeface="зũ"/>
              </a:rPr>
              <a:t>(S-R)</a:t>
            </a:r>
            <a:r>
              <a:rPr lang="zh-TW" altLang="en-US" sz="1000" smtClean="0">
                <a:effectLst>
                  <a:outerShdw blurRad="38100" dist="38100" dir="2700000" algn="tl">
                    <a:srgbClr val="C0C0C0"/>
                  </a:outerShdw>
                </a:effectLst>
                <a:latin typeface="Garamond" pitchFamily="18" charset="0"/>
                <a:ea typeface="標楷體" pitchFamily="65" charset="-120"/>
              </a:rPr>
              <a:t>則呈現人、物對立的情形。這種表示兩個類型之間心理特質共同的程度，稱為「一致性」。一致性高的「興趣組型」的生涯發長歷程比較穩定，例如</a:t>
            </a:r>
            <a:r>
              <a:rPr lang="en-US" altLang="zh-TW" sz="1000" smtClean="0">
                <a:effectLst>
                  <a:outerShdw blurRad="38100" dist="38100" dir="2700000" algn="tl">
                    <a:srgbClr val="C0C0C0"/>
                  </a:outerShdw>
                </a:effectLst>
                <a:latin typeface="Garamond" pitchFamily="18" charset="0"/>
                <a:ea typeface="зũ"/>
                <a:cs typeface="зũ"/>
              </a:rPr>
              <a:t>RlS</a:t>
            </a:r>
            <a:r>
              <a:rPr lang="zh-TW" altLang="en-US" sz="1000" smtClean="0">
                <a:effectLst>
                  <a:outerShdw blurRad="38100" dist="38100" dir="2700000" algn="tl">
                    <a:srgbClr val="C0C0C0"/>
                  </a:outerShdw>
                </a:effectLst>
                <a:latin typeface="Garamond" pitchFamily="18" charset="0"/>
                <a:ea typeface="標楷體" pitchFamily="65" charset="-120"/>
              </a:rPr>
              <a:t>的一致性比</a:t>
            </a:r>
            <a:r>
              <a:rPr lang="en-US" altLang="zh-TW" sz="1000" smtClean="0">
                <a:effectLst>
                  <a:outerShdw blurRad="38100" dist="38100" dir="2700000" algn="tl">
                    <a:srgbClr val="C0C0C0"/>
                  </a:outerShdw>
                </a:effectLst>
                <a:latin typeface="Garamond" pitchFamily="18" charset="0"/>
                <a:ea typeface="зũ"/>
                <a:cs typeface="зũ"/>
              </a:rPr>
              <a:t>RSI</a:t>
            </a:r>
            <a:r>
              <a:rPr lang="zh-TW" altLang="en-US" sz="1000" smtClean="0">
                <a:effectLst>
                  <a:outerShdw blurRad="38100" dist="38100" dir="2700000" algn="tl">
                    <a:srgbClr val="C0C0C0"/>
                  </a:outerShdw>
                </a:effectLst>
                <a:latin typeface="Garamond" pitchFamily="18" charset="0"/>
                <a:ea typeface="標楷體" pitchFamily="65" charset="-120"/>
              </a:rPr>
              <a:t>的為高，前者較會穩定的留在「理工」的環境求發展，而後者則容易徘徊在工或人的環境。</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4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C22F8FF0-0C03-4F3C-B2D6-ECF904FD4E9B}" type="slidenum">
              <a:rPr lang="en-US" altLang="zh-TW" sz="1200">
                <a:solidFill>
                  <a:srgbClr val="000000"/>
                </a:solidFill>
                <a:latin typeface="Times New Roman" pitchFamily="18" charset="0"/>
              </a:rPr>
              <a:pPr algn="r"/>
              <a:t>89</a:t>
            </a:fld>
            <a:endParaRPr lang="en-US" altLang="zh-TW" sz="1200">
              <a:solidFill>
                <a:srgbClr val="000000"/>
              </a:solidFill>
              <a:latin typeface="Times New Roman" pitchFamily="18" charset="0"/>
            </a:endParaRPr>
          </a:p>
        </p:txBody>
      </p:sp>
      <p:sp>
        <p:nvSpPr>
          <p:cNvPr id="360450" name="Rectangle 2"/>
          <p:cNvSpPr>
            <a:spLocks noGrp="1" noRot="1" noChangeArrowheads="1" noTextEdit="1"/>
          </p:cNvSpPr>
          <p:nvPr>
            <p:ph type="sldImg"/>
          </p:nvPr>
        </p:nvSpPr>
        <p:spPr bwMode="auto">
          <a:xfrm>
            <a:off x="379413" y="685800"/>
            <a:ext cx="6096000" cy="3429000"/>
          </a:xfrm>
          <a:noFill/>
          <a:ln>
            <a:solidFill>
              <a:srgbClr val="000000"/>
            </a:solidFill>
            <a:miter lim="800000"/>
            <a:headEnd/>
            <a:tailEnd/>
          </a:ln>
        </p:spPr>
      </p:sp>
      <p:sp>
        <p:nvSpPr>
          <p:cNvPr id="360451" name="Rectangle 3"/>
          <p:cNvSpPr>
            <a:spLocks noGrp="1" noChangeArrowheads="1"/>
          </p:cNvSpPr>
          <p:nvPr>
            <p:ph type="body" idx="1"/>
          </p:nvPr>
        </p:nvSpPr>
        <p:spPr bwMode="auto">
          <a:xfrm>
            <a:off x="685800" y="4343400"/>
            <a:ext cx="5486400" cy="4114800"/>
          </a:xfrm>
          <a:noFill/>
        </p:spPr>
        <p:txBody>
          <a:bodyPr wrap="square" numCol="1" anchor="t" anchorCtr="0" compatLnSpc="1">
            <a:prstTxWarp prst="textNoShape">
              <a:avLst/>
            </a:prstTxWarp>
          </a:bodyPr>
          <a:lstStyle/>
          <a:p>
            <a:pPr eaLnBrk="1" hangingPunct="1">
              <a:spcBef>
                <a:spcPct val="0"/>
              </a:spcBef>
            </a:pPr>
            <a:endParaRPr lang="zh-TW" altLang="zh-TW"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投影片圖像版面配置區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363522" name="備忘稿版面配置區 2"/>
          <p:cNvSpPr>
            <a:spLocks noGrp="1"/>
          </p:cNvSpPr>
          <p:nvPr>
            <p:ph type="body" idx="1"/>
          </p:nvPr>
        </p:nvSpPr>
        <p:spPr bwMode="auto">
          <a:xfrm>
            <a:off x="685800" y="4343400"/>
            <a:ext cx="5486400" cy="4114800"/>
          </a:xfrm>
          <a:noFill/>
        </p:spPr>
        <p:txBody>
          <a:bodyPr wrap="square" numCol="1" anchor="t" anchorCtr="0" compatLnSpc="1">
            <a:prstTxWarp prst="textNoShape">
              <a:avLst/>
            </a:prstTxWarp>
          </a:bodyPr>
          <a:lstStyle/>
          <a:p>
            <a:pPr eaLnBrk="1" hangingPunct="1">
              <a:spcBef>
                <a:spcPct val="0"/>
              </a:spcBef>
            </a:pPr>
            <a:endParaRPr lang="zh-TW" altLang="en-US" smtClean="0">
              <a:latin typeface="Arial" charset="0"/>
            </a:endParaRPr>
          </a:p>
        </p:txBody>
      </p:sp>
      <p:sp>
        <p:nvSpPr>
          <p:cNvPr id="363523" name="投影片編號版面配置區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47F00012-4843-48E0-ACCB-FE38D9C6A254}" type="slidenum">
              <a:rPr lang="en-US" altLang="zh-TW" sz="1200">
                <a:solidFill>
                  <a:srgbClr val="000000"/>
                </a:solidFill>
              </a:rPr>
              <a:pPr algn="r"/>
              <a:t>91</a:t>
            </a:fld>
            <a:endParaRPr lang="en-US" altLang="zh-TW" sz="1200">
              <a:solidFill>
                <a:srgbClr val="000000"/>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69"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365570" name="Rectangle 3"/>
          <p:cNvSpPr>
            <a:spLocks noGrp="1"/>
          </p:cNvSpPr>
          <p:nvPr>
            <p:ph type="body" idx="1"/>
          </p:nvPr>
        </p:nvSpPr>
        <p:spPr bwMode="auto">
          <a:xfrm>
            <a:off x="685800" y="4343400"/>
            <a:ext cx="5486400" cy="4114800"/>
          </a:xfrm>
          <a:noFill/>
        </p:spPr>
        <p:txBody>
          <a:bodyPr wrap="square" numCol="1" anchor="t" anchorCtr="0" compatLnSpc="1">
            <a:prstTxWarp prst="textNoShape">
              <a:avLst/>
            </a:prstTxWarp>
          </a:bodyPr>
          <a:lstStyle/>
          <a:p>
            <a:endParaRPr lang="zh-TW" alt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1" name="Rectangle 1031"/>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9898C516-B5D6-4AF6-BF6B-0AF27073D48B}" type="slidenum">
              <a:rPr lang="en-US" altLang="zh-TW" sz="1200">
                <a:latin typeface="Times New Roman" pitchFamily="18" charset="0"/>
              </a:rPr>
              <a:pPr algn="r"/>
              <a:t>94</a:t>
            </a:fld>
            <a:endParaRPr lang="en-US" altLang="zh-TW" sz="1200">
              <a:latin typeface="Times New Roman" pitchFamily="18" charset="0"/>
            </a:endParaRPr>
          </a:p>
        </p:txBody>
      </p:sp>
      <p:sp>
        <p:nvSpPr>
          <p:cNvPr id="368642" name="Rectangle 2"/>
          <p:cNvSpPr>
            <a:spLocks noGrp="1" noRot="1" noChangeArrowheads="1" noTextEdit="1"/>
          </p:cNvSpPr>
          <p:nvPr>
            <p:ph type="sldImg"/>
          </p:nvPr>
        </p:nvSpPr>
        <p:spPr bwMode="auto">
          <a:xfrm>
            <a:off x="381000" y="685800"/>
            <a:ext cx="6096000" cy="3429000"/>
          </a:xfrm>
          <a:noFill/>
          <a:ln>
            <a:solidFill>
              <a:srgbClr val="000000"/>
            </a:solidFill>
            <a:miter lim="800000"/>
            <a:headEnd/>
            <a:tailEnd/>
          </a:ln>
        </p:spPr>
      </p:sp>
      <p:sp>
        <p:nvSpPr>
          <p:cNvPr id="368643" name="Rectangle 3"/>
          <p:cNvSpPr>
            <a:spLocks noGrp="1" noChangeArrowheads="1"/>
          </p:cNvSpPr>
          <p:nvPr>
            <p:ph type="body" idx="1"/>
          </p:nvPr>
        </p:nvSpPr>
        <p:spPr bwMode="auto">
          <a:xfrm>
            <a:off x="685800" y="4343400"/>
            <a:ext cx="5486400" cy="4114800"/>
          </a:xfrm>
          <a:noFill/>
        </p:spPr>
        <p:txBody>
          <a:bodyPr wrap="square" numCol="1" anchor="t" anchorCtr="0" compatLnSpc="1">
            <a:prstTxWarp prst="textNoShape">
              <a:avLst/>
            </a:prstTxWarp>
          </a:bodyPr>
          <a:lstStyle/>
          <a:p>
            <a:pPr eaLnBrk="1" hangingPunct="1">
              <a:spcBef>
                <a:spcPct val="0"/>
              </a:spcBef>
            </a:pPr>
            <a:endParaRPr lang="zh-TW" altLang="zh-TW"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09"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375810" name="Rectangle 3"/>
          <p:cNvSpPr>
            <a:spLocks noGrp="1"/>
          </p:cNvSpPr>
          <p:nvPr>
            <p:ph type="body" idx="1"/>
          </p:nvPr>
        </p:nvSpPr>
        <p:spPr bwMode="auto">
          <a:xfrm>
            <a:off x="685800" y="4343400"/>
            <a:ext cx="5486400" cy="4114800"/>
          </a:xfrm>
          <a:noFill/>
        </p:spPr>
        <p:txBody>
          <a:bodyPr wrap="square" numCol="1" anchor="t" anchorCtr="0" compatLnSpc="1">
            <a:prstTxWarp prst="textNoShape">
              <a:avLst/>
            </a:prstTxWarp>
          </a:bodyPr>
          <a:lstStyle/>
          <a:p>
            <a:endParaRPr lang="zh-TW" alt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7"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377858" name="Rectangle 3"/>
          <p:cNvSpPr>
            <a:spLocks noGrp="1"/>
          </p:cNvSpPr>
          <p:nvPr>
            <p:ph type="body" idx="1"/>
          </p:nvPr>
        </p:nvSpPr>
        <p:spPr bwMode="auto">
          <a:xfrm>
            <a:off x="685800" y="4343400"/>
            <a:ext cx="5486400" cy="4114800"/>
          </a:xfrm>
          <a:noFill/>
        </p:spPr>
        <p:txBody>
          <a:bodyPr wrap="square" numCol="1" anchor="t" anchorCtr="0" compatLnSpc="1">
            <a:prstTxWarp prst="textNoShape">
              <a:avLst/>
            </a:prstTxWarp>
          </a:bodyPr>
          <a:lstStyle/>
          <a:p>
            <a:endParaRPr lang="zh-TW" alt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3"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381954"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TW" altLang="en-US" smtClean="0"/>
              <a:t>轉組</a:t>
            </a:r>
            <a:r>
              <a:rPr lang="en-US" altLang="zh-TW" smtClean="0"/>
              <a:t>:</a:t>
            </a:r>
            <a:r>
              <a:rPr lang="zh-TW" altLang="en-US" smtClean="0"/>
              <a:t>二上、二下、三上</a:t>
            </a:r>
          </a:p>
        </p:txBody>
      </p:sp>
      <p:sp>
        <p:nvSpPr>
          <p:cNvPr id="56323" name="投影片編號版面配置區 3"/>
          <p:cNvSpPr txBox="1">
            <a:spLocks noGrp="1"/>
          </p:cNvSpPr>
          <p:nvPr/>
        </p:nvSpPr>
        <p:spPr bwMode="auto">
          <a:xfrm>
            <a:off x="3884613" y="8685213"/>
            <a:ext cx="2971800" cy="458787"/>
          </a:xfrm>
          <a:prstGeom prst="rect">
            <a:avLst/>
          </a:prstGeom>
          <a:noFill/>
          <a:ln>
            <a:miter lim="800000"/>
            <a:headEnd/>
            <a:tailEnd/>
          </a:ln>
        </p:spPr>
        <p:txBody>
          <a:bodyPr anchor="b"/>
          <a:lstStyle/>
          <a:p>
            <a:pPr algn="r">
              <a:defRPr/>
            </a:pPr>
            <a:fld id="{E1AB76A6-05BB-405C-9921-7DB985CE123D}" type="slidenum">
              <a:rPr kumimoji="0" lang="zh-TW" altLang="en-US" sz="1200">
                <a:latin typeface="+mn-lt"/>
                <a:ea typeface="+mn-ea"/>
              </a:rPr>
              <a:pPr algn="r">
                <a:defRPr/>
              </a:pPr>
              <a:t>104</a:t>
            </a:fld>
            <a:endParaRPr kumimoji="0" lang="en-US" altLang="zh-TW" sz="1200">
              <a:latin typeface="+mn-lt"/>
              <a:ea typeface="+mn-ea"/>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49"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386050"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TW" altLang="en-US" smtClean="0"/>
              <a:t>肚子裡的東西很難臨時練第一個問題第二個問題第三個問題</a:t>
            </a:r>
            <a:endParaRPr lang="en-US" altLang="zh-TW" smtClean="0"/>
          </a:p>
          <a:p>
            <a:pPr eaLnBrk="1" hangingPunct="1">
              <a:spcBef>
                <a:spcPct val="0"/>
              </a:spcBef>
            </a:pPr>
            <a:endParaRPr lang="zh-TW" altLang="en-US" smtClean="0"/>
          </a:p>
        </p:txBody>
      </p:sp>
      <p:sp>
        <p:nvSpPr>
          <p:cNvPr id="66563" name="投影片編號版面配置區 3"/>
          <p:cNvSpPr txBox="1">
            <a:spLocks noGrp="1"/>
          </p:cNvSpPr>
          <p:nvPr/>
        </p:nvSpPr>
        <p:spPr bwMode="auto">
          <a:xfrm>
            <a:off x="3884613" y="8685213"/>
            <a:ext cx="2971800" cy="458787"/>
          </a:xfrm>
          <a:prstGeom prst="rect">
            <a:avLst/>
          </a:prstGeom>
          <a:noFill/>
          <a:ln>
            <a:miter lim="800000"/>
            <a:headEnd/>
            <a:tailEnd/>
          </a:ln>
        </p:spPr>
        <p:txBody>
          <a:bodyPr anchor="b"/>
          <a:lstStyle/>
          <a:p>
            <a:pPr algn="r">
              <a:defRPr/>
            </a:pPr>
            <a:fld id="{605F0049-DCD9-4765-B4BF-81086C9F2835}" type="slidenum">
              <a:rPr kumimoji="0" lang="zh-TW" altLang="en-US" sz="1200">
                <a:latin typeface="+mn-lt"/>
                <a:ea typeface="+mn-ea"/>
              </a:rPr>
              <a:pPr algn="r">
                <a:defRPr/>
              </a:pPr>
              <a:t>107</a:t>
            </a:fld>
            <a:endParaRPr kumimoji="0" lang="en-US" altLang="zh-TW" sz="1200">
              <a:latin typeface="+mn-lt"/>
              <a:ea typeface="+mn-ea"/>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7"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388098"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TW" altLang="en-US" smtClean="0"/>
              <a:t>我們不是鼓勵轉來轉去</a:t>
            </a:r>
            <a:r>
              <a:rPr lang="en-US" altLang="zh-TW" smtClean="0"/>
              <a:t>,</a:t>
            </a:r>
            <a:r>
              <a:rPr lang="zh-TW" altLang="en-US" smtClean="0"/>
              <a:t>畢竟轉來轉去一定會付出相對應的成本</a:t>
            </a:r>
            <a:r>
              <a:rPr lang="en-US" altLang="zh-TW" smtClean="0"/>
              <a:t>(</a:t>
            </a:r>
            <a:r>
              <a:rPr lang="zh-TW" altLang="en-US" smtClean="0"/>
              <a:t>適應環境</a:t>
            </a:r>
            <a:r>
              <a:rPr lang="en-US" altLang="zh-TW" smtClean="0"/>
              <a:t>.</a:t>
            </a:r>
            <a:r>
              <a:rPr lang="zh-TW" altLang="en-US" smtClean="0"/>
              <a:t>教學</a:t>
            </a:r>
            <a:r>
              <a:rPr lang="en-US" altLang="zh-TW" smtClean="0"/>
              <a:t>.</a:t>
            </a:r>
            <a:r>
              <a:rPr lang="zh-TW" altLang="en-US" smtClean="0"/>
              <a:t>人際關係等</a:t>
            </a:r>
            <a:r>
              <a:rPr lang="en-US" altLang="zh-TW" smtClean="0"/>
              <a:t>)</a:t>
            </a:r>
            <a:endParaRPr lang="zh-TW" altLang="en-US" smtClean="0"/>
          </a:p>
        </p:txBody>
      </p:sp>
      <p:sp>
        <p:nvSpPr>
          <p:cNvPr id="60419" name="投影片編號版面配置區 3"/>
          <p:cNvSpPr txBox="1">
            <a:spLocks noGrp="1"/>
          </p:cNvSpPr>
          <p:nvPr/>
        </p:nvSpPr>
        <p:spPr bwMode="auto">
          <a:xfrm>
            <a:off x="3884613" y="8685213"/>
            <a:ext cx="2971800" cy="458787"/>
          </a:xfrm>
          <a:prstGeom prst="rect">
            <a:avLst/>
          </a:prstGeom>
          <a:noFill/>
          <a:ln>
            <a:miter lim="800000"/>
            <a:headEnd/>
            <a:tailEnd/>
          </a:ln>
        </p:spPr>
        <p:txBody>
          <a:bodyPr anchor="b"/>
          <a:lstStyle/>
          <a:p>
            <a:pPr algn="r">
              <a:defRPr/>
            </a:pPr>
            <a:fld id="{DEE409E7-9E38-4AB4-B056-09CC7F139FA2}" type="slidenum">
              <a:rPr kumimoji="0" lang="zh-TW" altLang="en-US" sz="1200">
                <a:latin typeface="+mn-lt"/>
                <a:ea typeface="+mn-ea"/>
              </a:rPr>
              <a:pPr algn="r">
                <a:defRPr/>
              </a:pPr>
              <a:t>108</a:t>
            </a:fld>
            <a:endParaRPr kumimoji="0" lang="en-US" altLang="zh-TW" sz="1200">
              <a:latin typeface="+mn-lt"/>
              <a:ea typeface="+mn-ea"/>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5"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390146"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TW" altLang="en-US" smtClean="0"/>
              <a:t>我們不是鼓勵轉來轉去</a:t>
            </a:r>
            <a:r>
              <a:rPr lang="en-US" altLang="zh-TW" smtClean="0"/>
              <a:t>,</a:t>
            </a:r>
            <a:r>
              <a:rPr lang="zh-TW" altLang="en-US" smtClean="0"/>
              <a:t>畢竟轉來轉去一定會付出相對應的成本</a:t>
            </a:r>
            <a:r>
              <a:rPr lang="en-US" altLang="zh-TW" smtClean="0"/>
              <a:t>(</a:t>
            </a:r>
            <a:r>
              <a:rPr lang="zh-TW" altLang="en-US" smtClean="0"/>
              <a:t>適應環境</a:t>
            </a:r>
            <a:r>
              <a:rPr lang="en-US" altLang="zh-TW" smtClean="0"/>
              <a:t>.</a:t>
            </a:r>
            <a:r>
              <a:rPr lang="zh-TW" altLang="en-US" smtClean="0"/>
              <a:t>教學</a:t>
            </a:r>
            <a:r>
              <a:rPr lang="en-US" altLang="zh-TW" smtClean="0"/>
              <a:t>.</a:t>
            </a:r>
            <a:r>
              <a:rPr lang="zh-TW" altLang="en-US" smtClean="0"/>
              <a:t>人際關係等</a:t>
            </a:r>
            <a:r>
              <a:rPr lang="en-US" altLang="zh-TW" smtClean="0"/>
              <a:t>)</a:t>
            </a:r>
            <a:endParaRPr lang="zh-TW" altLang="en-US" smtClean="0"/>
          </a:p>
        </p:txBody>
      </p:sp>
      <p:sp>
        <p:nvSpPr>
          <p:cNvPr id="60419" name="投影片編號版面配置區 3"/>
          <p:cNvSpPr txBox="1">
            <a:spLocks noGrp="1"/>
          </p:cNvSpPr>
          <p:nvPr/>
        </p:nvSpPr>
        <p:spPr bwMode="auto">
          <a:xfrm>
            <a:off x="3884613" y="8685213"/>
            <a:ext cx="2971800" cy="458787"/>
          </a:xfrm>
          <a:prstGeom prst="rect">
            <a:avLst/>
          </a:prstGeom>
          <a:noFill/>
          <a:ln>
            <a:miter lim="800000"/>
            <a:headEnd/>
            <a:tailEnd/>
          </a:ln>
        </p:spPr>
        <p:txBody>
          <a:bodyPr anchor="b"/>
          <a:lstStyle/>
          <a:p>
            <a:pPr algn="r">
              <a:defRPr/>
            </a:pPr>
            <a:fld id="{51AA5D0C-4D26-47CE-981F-EB7031A6AD65}" type="slidenum">
              <a:rPr kumimoji="0" lang="zh-TW" altLang="en-US" sz="1200">
                <a:latin typeface="+mn-lt"/>
                <a:ea typeface="+mn-ea"/>
              </a:rPr>
              <a:pPr algn="r">
                <a:defRPr/>
              </a:pPr>
              <a:t>109</a:t>
            </a:fld>
            <a:endParaRPr kumimoji="0" lang="en-US" altLang="zh-TW" sz="1200">
              <a:latin typeface="+mn-lt"/>
              <a:ea typeface="+mn-ea"/>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7"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393218"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smtClean="0"/>
          </a:p>
        </p:txBody>
      </p:sp>
      <p:sp>
        <p:nvSpPr>
          <p:cNvPr id="64515" name="投影片編號版面配置區 3"/>
          <p:cNvSpPr txBox="1">
            <a:spLocks noGrp="1"/>
          </p:cNvSpPr>
          <p:nvPr/>
        </p:nvSpPr>
        <p:spPr bwMode="auto">
          <a:xfrm>
            <a:off x="3884613" y="8685213"/>
            <a:ext cx="2971800" cy="458787"/>
          </a:xfrm>
          <a:prstGeom prst="rect">
            <a:avLst/>
          </a:prstGeom>
          <a:noFill/>
          <a:ln>
            <a:miter lim="800000"/>
            <a:headEnd/>
            <a:tailEnd/>
          </a:ln>
        </p:spPr>
        <p:txBody>
          <a:bodyPr anchor="b"/>
          <a:lstStyle/>
          <a:p>
            <a:pPr algn="r">
              <a:defRPr/>
            </a:pPr>
            <a:fld id="{81DFF85D-4FFB-44B1-84C7-3A71EBADB1B7}" type="slidenum">
              <a:rPr kumimoji="0" lang="en-US" altLang="zh-TW" sz="1200">
                <a:latin typeface="+mn-lt"/>
                <a:ea typeface="+mn-ea"/>
              </a:rPr>
              <a:pPr algn="r">
                <a:defRPr/>
              </a:pPr>
              <a:t>111</a:t>
            </a:fld>
            <a:endParaRPr kumimoji="0" lang="en-US" altLang="zh-TW" sz="1200">
              <a:latin typeface="+mn-lt"/>
              <a:ea typeface="+mn-ea"/>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3"/>
            <a:ext cx="9144000" cy="2387600"/>
          </a:xfrm>
        </p:spPr>
        <p:txBody>
          <a:bodyPr anchor="b"/>
          <a:lstStyle>
            <a:lvl1pPr algn="ctr">
              <a:defRPr sz="6000"/>
            </a:lvl1p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lvl1pPr>
              <a:defRPr/>
            </a:lvl1pPr>
          </a:lstStyle>
          <a:p>
            <a:pPr>
              <a:defRPr/>
            </a:pPr>
            <a:fld id="{B22367B6-9A76-4131-A71B-BC020053139F}" type="datetimeFigureOut">
              <a:rPr lang="zh-TW" altLang="en-US"/>
              <a:pPr>
                <a:defRPr/>
              </a:pPr>
              <a:t>2016/5/6</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6755B89B-3D93-4A5A-B24F-8494B6809AAD}" type="slidenum">
              <a:rPr lang="zh-TW" altLang="en-US"/>
              <a:pPr>
                <a:defRPr/>
              </a:pPr>
              <a:t>‹#›</a:t>
            </a:fld>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pPr>
              <a:defRPr/>
            </a:pPr>
            <a:fld id="{A3D66CCC-CAE8-4A84-BCDE-7EF3BFB82A9E}" type="datetimeFigureOut">
              <a:rPr lang="zh-TW" altLang="en-US"/>
              <a:pPr>
                <a:defRPr/>
              </a:pPr>
              <a:t>2016/5/6</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905B3B68-A8D2-4429-8E1A-943FFE6D7A99}" type="slidenum">
              <a:rPr lang="zh-TW" altLang="en-US"/>
              <a:pPr>
                <a:defRPr/>
              </a:pPr>
              <a:t>‹#›</a:t>
            </a:fld>
            <a:endParaRPr lang="zh-TW"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38"/>
            <a:ext cx="10515600" cy="2852737"/>
          </a:xfrm>
        </p:spPr>
        <p:txBody>
          <a:bodyPr anchor="b"/>
          <a:lstStyle>
            <a:lvl1pPr>
              <a:defRPr sz="6000"/>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a:defRPr/>
            </a:lvl1pPr>
          </a:lstStyle>
          <a:p>
            <a:pPr>
              <a:defRPr/>
            </a:pPr>
            <a:fld id="{393BAF69-0AE2-464D-AA58-9080E8DD7497}" type="datetimeFigureOut">
              <a:rPr lang="zh-TW" altLang="en-US"/>
              <a:pPr>
                <a:defRPr/>
              </a:pPr>
              <a:t>2016/5/6</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A7567BE7-A43E-46F5-B312-7E5E4A88B92B}" type="slidenum">
              <a:rPr lang="zh-TW" altLang="en-US"/>
              <a:pPr>
                <a:defRPr/>
              </a:pPr>
              <a:t>‹#›</a:t>
            </a:fld>
            <a:endParaRPr lang="zh-TW"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838200" y="1825625"/>
            <a:ext cx="51816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72200" y="1825625"/>
            <a:ext cx="51816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3"/>
          <p:cNvSpPr>
            <a:spLocks noGrp="1"/>
          </p:cNvSpPr>
          <p:nvPr>
            <p:ph type="dt" sz="half" idx="10"/>
          </p:nvPr>
        </p:nvSpPr>
        <p:spPr/>
        <p:txBody>
          <a:bodyPr/>
          <a:lstStyle>
            <a:lvl1pPr>
              <a:defRPr/>
            </a:lvl1pPr>
          </a:lstStyle>
          <a:p>
            <a:pPr>
              <a:defRPr/>
            </a:pPr>
            <a:fld id="{537F3CF4-80E3-4830-96F9-1CCDB98659A9}" type="datetimeFigureOut">
              <a:rPr lang="zh-TW" altLang="en-US"/>
              <a:pPr>
                <a:defRPr/>
              </a:pPr>
              <a:t>2016/5/6</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p:cNvSpPr>
            <a:spLocks noGrp="1"/>
          </p:cNvSpPr>
          <p:nvPr>
            <p:ph type="sldNum" sz="quarter" idx="12"/>
          </p:nvPr>
        </p:nvSpPr>
        <p:spPr/>
        <p:txBody>
          <a:bodyPr/>
          <a:lstStyle>
            <a:lvl1pPr>
              <a:defRPr/>
            </a:lvl1pPr>
          </a:lstStyle>
          <a:p>
            <a:pPr>
              <a:defRPr/>
            </a:pPr>
            <a:fld id="{5F86C446-CF17-4F5E-9170-FB6790535A50}" type="slidenum">
              <a:rPr lang="zh-TW" altLang="en-US"/>
              <a:pPr>
                <a:defRPr/>
              </a:pPr>
              <a:t>‹#›</a:t>
            </a:fld>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839788" y="2505075"/>
            <a:ext cx="5157787"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72200" y="2505075"/>
            <a:ext cx="5183188"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3"/>
          <p:cNvSpPr>
            <a:spLocks noGrp="1"/>
          </p:cNvSpPr>
          <p:nvPr>
            <p:ph type="dt" sz="half" idx="10"/>
          </p:nvPr>
        </p:nvSpPr>
        <p:spPr/>
        <p:txBody>
          <a:bodyPr/>
          <a:lstStyle>
            <a:lvl1pPr>
              <a:defRPr/>
            </a:lvl1pPr>
          </a:lstStyle>
          <a:p>
            <a:pPr>
              <a:defRPr/>
            </a:pPr>
            <a:fld id="{1ECF4949-3430-4C19-9BD4-CB625CFEA26C}" type="datetimeFigureOut">
              <a:rPr lang="zh-TW" altLang="en-US"/>
              <a:pPr>
                <a:defRPr/>
              </a:pPr>
              <a:t>2016/5/6</a:t>
            </a:fld>
            <a:endParaRPr lang="zh-TW" altLang="en-US"/>
          </a:p>
        </p:txBody>
      </p:sp>
      <p:sp>
        <p:nvSpPr>
          <p:cNvPr id="8" name="頁尾版面配置區 4"/>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p:cNvSpPr>
            <a:spLocks noGrp="1"/>
          </p:cNvSpPr>
          <p:nvPr>
            <p:ph type="sldNum" sz="quarter" idx="12"/>
          </p:nvPr>
        </p:nvSpPr>
        <p:spPr/>
        <p:txBody>
          <a:bodyPr/>
          <a:lstStyle>
            <a:lvl1pPr>
              <a:defRPr/>
            </a:lvl1pPr>
          </a:lstStyle>
          <a:p>
            <a:pPr>
              <a:defRPr/>
            </a:pPr>
            <a:fld id="{6B608F09-36DA-4A21-9BF9-644F4ED0B1CD}" type="slidenum">
              <a:rPr lang="zh-TW" altLang="en-US"/>
              <a:pPr>
                <a:defRPr/>
              </a:pPr>
              <a:t>‹#›</a:t>
            </a:fld>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3"/>
          <p:cNvSpPr>
            <a:spLocks noGrp="1"/>
          </p:cNvSpPr>
          <p:nvPr>
            <p:ph type="dt" sz="half" idx="10"/>
          </p:nvPr>
        </p:nvSpPr>
        <p:spPr/>
        <p:txBody>
          <a:bodyPr/>
          <a:lstStyle>
            <a:lvl1pPr>
              <a:defRPr/>
            </a:lvl1pPr>
          </a:lstStyle>
          <a:p>
            <a:pPr>
              <a:defRPr/>
            </a:pPr>
            <a:fld id="{E05F6907-90E6-4D3A-BD9F-25F01BD7389B}" type="datetimeFigureOut">
              <a:rPr lang="zh-TW" altLang="en-US"/>
              <a:pPr>
                <a:defRPr/>
              </a:pPr>
              <a:t>2016/5/6</a:t>
            </a:fld>
            <a:endParaRPr lang="zh-TW" altLang="en-US"/>
          </a:p>
        </p:txBody>
      </p:sp>
      <p:sp>
        <p:nvSpPr>
          <p:cNvPr id="4" name="頁尾版面配置區 4"/>
          <p:cNvSpPr>
            <a:spLocks noGrp="1"/>
          </p:cNvSpPr>
          <p:nvPr>
            <p:ph type="ftr" sz="quarter" idx="11"/>
          </p:nvPr>
        </p:nvSpPr>
        <p:spPr/>
        <p:txBody>
          <a:bodyPr/>
          <a:lstStyle>
            <a:lvl1pPr>
              <a:defRPr/>
            </a:lvl1pPr>
          </a:lstStyle>
          <a:p>
            <a:pPr>
              <a:defRPr/>
            </a:pPr>
            <a:endParaRPr lang="zh-TW" altLang="en-US"/>
          </a:p>
        </p:txBody>
      </p:sp>
      <p:sp>
        <p:nvSpPr>
          <p:cNvPr id="5" name="投影片編號版面配置區 5"/>
          <p:cNvSpPr>
            <a:spLocks noGrp="1"/>
          </p:cNvSpPr>
          <p:nvPr>
            <p:ph type="sldNum" sz="quarter" idx="12"/>
          </p:nvPr>
        </p:nvSpPr>
        <p:spPr/>
        <p:txBody>
          <a:bodyPr/>
          <a:lstStyle>
            <a:lvl1pPr>
              <a:defRPr/>
            </a:lvl1pPr>
          </a:lstStyle>
          <a:p>
            <a:pPr>
              <a:defRPr/>
            </a:pPr>
            <a:fld id="{1230A2E4-F622-4DB4-84A7-8E50BA2D194A}" type="slidenum">
              <a:rPr lang="zh-TW" altLang="en-US"/>
              <a:pPr>
                <a:defRPr/>
              </a:pPr>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a:defRPr/>
            </a:lvl1pPr>
          </a:lstStyle>
          <a:p>
            <a:pPr>
              <a:defRPr/>
            </a:pPr>
            <a:fld id="{77B9F173-35AE-44C4-BF1B-1DBE8459F7B9}" type="datetimeFigureOut">
              <a:rPr lang="zh-TW" altLang="en-US"/>
              <a:pPr>
                <a:defRPr/>
              </a:pPr>
              <a:t>2016/5/6</a:t>
            </a:fld>
            <a:endParaRPr lang="zh-TW" altLang="en-US"/>
          </a:p>
        </p:txBody>
      </p:sp>
      <p:sp>
        <p:nvSpPr>
          <p:cNvPr id="3" name="頁尾版面配置區 4"/>
          <p:cNvSpPr>
            <a:spLocks noGrp="1"/>
          </p:cNvSpPr>
          <p:nvPr>
            <p:ph type="ftr" sz="quarter" idx="11"/>
          </p:nvPr>
        </p:nvSpPr>
        <p:spPr/>
        <p:txBody>
          <a:bodyPr/>
          <a:lstStyle>
            <a:lvl1pPr>
              <a:defRPr/>
            </a:lvl1pPr>
          </a:lstStyle>
          <a:p>
            <a:pPr>
              <a:defRPr/>
            </a:pPr>
            <a:endParaRPr lang="zh-TW" altLang="en-US"/>
          </a:p>
        </p:txBody>
      </p:sp>
      <p:sp>
        <p:nvSpPr>
          <p:cNvPr id="4" name="投影片編號版面配置區 5"/>
          <p:cNvSpPr>
            <a:spLocks noGrp="1"/>
          </p:cNvSpPr>
          <p:nvPr>
            <p:ph type="sldNum" sz="quarter" idx="12"/>
          </p:nvPr>
        </p:nvSpPr>
        <p:spPr/>
        <p:txBody>
          <a:bodyPr/>
          <a:lstStyle>
            <a:lvl1pPr>
              <a:defRPr/>
            </a:lvl1pPr>
          </a:lstStyle>
          <a:p>
            <a:pPr>
              <a:defRPr/>
            </a:pPr>
            <a:fld id="{10554715-426B-4277-8747-E0300B85EDCE}" type="slidenum">
              <a:rPr lang="zh-TW" altLang="en-US"/>
              <a:pPr>
                <a:defRPr/>
              </a:pPr>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85172C0F-144E-4717-878E-6C71E8626F4F}" type="datetimeFigureOut">
              <a:rPr lang="zh-TW" altLang="en-US"/>
              <a:pPr>
                <a:defRPr/>
              </a:pPr>
              <a:t>2016/5/6</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p:cNvSpPr>
            <a:spLocks noGrp="1"/>
          </p:cNvSpPr>
          <p:nvPr>
            <p:ph type="sldNum" sz="quarter" idx="12"/>
          </p:nvPr>
        </p:nvSpPr>
        <p:spPr/>
        <p:txBody>
          <a:bodyPr/>
          <a:lstStyle>
            <a:lvl1pPr>
              <a:defRPr/>
            </a:lvl1pPr>
          </a:lstStyle>
          <a:p>
            <a:pPr>
              <a:defRPr/>
            </a:pPr>
            <a:fld id="{520817DC-7760-4507-84E6-233D9195AC0E}" type="slidenum">
              <a:rPr lang="zh-TW" altLang="en-US"/>
              <a:pPr>
                <a:defRPr/>
              </a:pPr>
              <a:t>‹#›</a:t>
            </a:fld>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9FC5BB18-9D29-42CF-AB93-B3B7C5FBADEC}" type="datetimeFigureOut">
              <a:rPr lang="zh-TW" altLang="en-US"/>
              <a:pPr>
                <a:defRPr/>
              </a:pPr>
              <a:t>2016/5/6</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p:cNvSpPr>
            <a:spLocks noGrp="1"/>
          </p:cNvSpPr>
          <p:nvPr>
            <p:ph type="sldNum" sz="quarter" idx="12"/>
          </p:nvPr>
        </p:nvSpPr>
        <p:spPr/>
        <p:txBody>
          <a:bodyPr/>
          <a:lstStyle>
            <a:lvl1pPr>
              <a:defRPr/>
            </a:lvl1pPr>
          </a:lstStyle>
          <a:p>
            <a:pPr>
              <a:defRPr/>
            </a:pPr>
            <a:fld id="{87AB1455-4C0E-41F3-B7A2-B03691C000D1}" type="slidenum">
              <a:rPr lang="zh-TW" altLang="en-US"/>
              <a:pPr>
                <a:defRPr/>
              </a:pPr>
              <a:t>‹#›</a:t>
            </a:fld>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pPr>
              <a:defRPr/>
            </a:pPr>
            <a:fld id="{28448D6D-273E-451C-9D11-A03D1661AF16}" type="datetimeFigureOut">
              <a:rPr lang="zh-TW" altLang="en-US"/>
              <a:pPr>
                <a:defRPr/>
              </a:pPr>
              <a:t>2016/5/6</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A50C0903-6475-432A-9D44-B79A0BA464F8}" type="slidenum">
              <a:rPr lang="zh-TW" altLang="en-US"/>
              <a:pPr>
                <a:defRPr/>
              </a:pPr>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5"/>
            <a:ext cx="2628900" cy="5811838"/>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838200" y="365125"/>
            <a:ext cx="7734300" cy="5811838"/>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pPr>
              <a:defRPr/>
            </a:pPr>
            <a:fld id="{D15309A6-0C46-4C5E-9D56-DDB57A8F399C}" type="datetimeFigureOut">
              <a:rPr lang="zh-TW" altLang="en-US"/>
              <a:pPr>
                <a:defRPr/>
              </a:pPr>
              <a:t>2016/5/6</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EC32A99E-CBF5-4AA9-AB6C-E92ADC6A4428}" type="slidenum">
              <a:rPr lang="zh-TW" altLang="en-US"/>
              <a:pPr>
                <a:defRPr/>
              </a:pPr>
              <a:t>‹#›</a:t>
            </a:fld>
            <a:endParaRPr lang="zh-TW"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標題，文字及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609600" y="1600201"/>
            <a:ext cx="5384800" cy="4525963"/>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quarter" idx="2"/>
          </p:nvPr>
        </p:nvSpPr>
        <p:spPr>
          <a:xfrm>
            <a:off x="6197600" y="1600200"/>
            <a:ext cx="5384800" cy="21859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內容版面配置區 4"/>
          <p:cNvSpPr>
            <a:spLocks noGrp="1"/>
          </p:cNvSpPr>
          <p:nvPr>
            <p:ph sz="quarter" idx="3"/>
          </p:nvPr>
        </p:nvSpPr>
        <p:spPr>
          <a:xfrm>
            <a:off x="6197600" y="3938589"/>
            <a:ext cx="5384800" cy="2187575"/>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Rectangle 4"/>
          <p:cNvSpPr>
            <a:spLocks noGrp="1" noChangeArrowheads="1"/>
          </p:cNvSpPr>
          <p:nvPr>
            <p:ph type="dt" sz="half" idx="10"/>
          </p:nvPr>
        </p:nvSpPr>
        <p:spPr/>
        <p:txBody>
          <a:bodyPr/>
          <a:lstStyle>
            <a:lvl1pPr>
              <a:defRPr/>
            </a:lvl1pPr>
          </a:lstStyle>
          <a:p>
            <a:pPr>
              <a:defRPr/>
            </a:pPr>
            <a:endParaRPr lang="en-US" altLang="zh-TW"/>
          </a:p>
        </p:txBody>
      </p:sp>
      <p:sp>
        <p:nvSpPr>
          <p:cNvPr id="7" name="Rectangle 5"/>
          <p:cNvSpPr>
            <a:spLocks noGrp="1" noChangeArrowheads="1"/>
          </p:cNvSpPr>
          <p:nvPr>
            <p:ph type="ftr" sz="quarter" idx="11"/>
          </p:nvPr>
        </p:nvSpPr>
        <p:spPr/>
        <p:txBody>
          <a:bodyPr/>
          <a:lstStyle>
            <a:lvl1pPr>
              <a:defRPr/>
            </a:lvl1pPr>
          </a:lstStyle>
          <a:p>
            <a:pPr>
              <a:defRPr/>
            </a:pPr>
            <a:endParaRPr lang="en-US" altLang="zh-TW"/>
          </a:p>
        </p:txBody>
      </p:sp>
      <p:sp>
        <p:nvSpPr>
          <p:cNvPr id="8" name="Rectangle 6"/>
          <p:cNvSpPr>
            <a:spLocks noGrp="1" noChangeArrowheads="1"/>
          </p:cNvSpPr>
          <p:nvPr>
            <p:ph type="sldNum" sz="quarter" idx="12"/>
          </p:nvPr>
        </p:nvSpPr>
        <p:spPr/>
        <p:txBody>
          <a:bodyPr/>
          <a:lstStyle>
            <a:lvl1pPr>
              <a:defRPr/>
            </a:lvl1pPr>
          </a:lstStyle>
          <a:p>
            <a:pPr>
              <a:defRPr/>
            </a:pPr>
            <a:fld id="{E978B044-E478-4F28-83EB-F9BCE8AD66C9}" type="slidenum">
              <a:rPr lang="en-US" altLang="zh-TW"/>
              <a:pPr>
                <a:defRPr/>
              </a:pPr>
              <a:t>‹#›</a:t>
            </a:fld>
            <a:endParaRPr lang="en-US" altLang="zh-TW"/>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1_標題，文字及物件">
    <p:spTree>
      <p:nvGrpSpPr>
        <p:cNvPr id="1" name=""/>
        <p:cNvGrpSpPr/>
        <p:nvPr/>
      </p:nvGrpSpPr>
      <p:grpSpPr>
        <a:xfrm>
          <a:off x="0" y="0"/>
          <a:ext cx="0" cy="0"/>
          <a:chOff x="0" y="0"/>
          <a:chExt cx="0" cy="0"/>
        </a:xfrm>
      </p:grpSpPr>
      <p:sp>
        <p:nvSpPr>
          <p:cNvPr id="2" name="標題 1"/>
          <p:cNvSpPr>
            <a:spLocks noGrp="1"/>
          </p:cNvSpPr>
          <p:nvPr>
            <p:ph type="title"/>
          </p:nvPr>
        </p:nvSpPr>
        <p:spPr>
          <a:xfrm>
            <a:off x="838200" y="365125"/>
            <a:ext cx="10515600" cy="1325563"/>
          </a:xfrm>
        </p:spPr>
        <p:txBody>
          <a:bodyPr/>
          <a:lstStyle/>
          <a:p>
            <a:r>
              <a:rPr lang="zh-TW" altLang="en-US"/>
              <a:t>按一下以編輯母片標題樣式</a:t>
            </a:r>
          </a:p>
        </p:txBody>
      </p:sp>
      <p:sp>
        <p:nvSpPr>
          <p:cNvPr id="3" name="文字版面配置區 2"/>
          <p:cNvSpPr>
            <a:spLocks noGrp="1"/>
          </p:cNvSpPr>
          <p:nvPr>
            <p:ph type="body" sz="half" idx="1"/>
          </p:nvPr>
        </p:nvSpPr>
        <p:spPr>
          <a:xfrm>
            <a:off x="838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72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3"/>
          <p:cNvSpPr>
            <a:spLocks noGrp="1"/>
          </p:cNvSpPr>
          <p:nvPr>
            <p:ph type="dt" sz="half" idx="10"/>
          </p:nvPr>
        </p:nvSpPr>
        <p:spPr/>
        <p:txBody>
          <a:bodyPr/>
          <a:lstStyle>
            <a:lvl1pPr>
              <a:defRPr/>
            </a:lvl1pPr>
          </a:lstStyle>
          <a:p>
            <a:pPr>
              <a:defRPr/>
            </a:pPr>
            <a:fld id="{6432A0C1-CC19-46BB-A79D-93DBE270F054}" type="datetimeFigureOut">
              <a:rPr lang="zh-TW" altLang="en-US"/>
              <a:pPr>
                <a:defRPr/>
              </a:pPr>
              <a:t>2016/5/6</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p:cNvSpPr>
            <a:spLocks noGrp="1"/>
          </p:cNvSpPr>
          <p:nvPr>
            <p:ph type="sldNum" sz="quarter" idx="12"/>
          </p:nvPr>
        </p:nvSpPr>
        <p:spPr/>
        <p:txBody>
          <a:bodyPr/>
          <a:lstStyle>
            <a:lvl1pPr>
              <a:defRPr/>
            </a:lvl1pPr>
          </a:lstStyle>
          <a:p>
            <a:pPr>
              <a:defRPr/>
            </a:pPr>
            <a:fld id="{354F54B2-593A-4588-BA1D-BDACA4CE6343}" type="slidenum">
              <a:rPr lang="zh-TW" altLang="en-US"/>
              <a:pPr>
                <a:defRPr/>
              </a:pPr>
              <a:t>‹#›</a:t>
            </a:fld>
            <a:endParaRPr lang="zh-TW"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標題及表格">
    <p:spTree>
      <p:nvGrpSpPr>
        <p:cNvPr id="1" name=""/>
        <p:cNvGrpSpPr/>
        <p:nvPr/>
      </p:nvGrpSpPr>
      <p:grpSpPr>
        <a:xfrm>
          <a:off x="0" y="0"/>
          <a:ext cx="0" cy="0"/>
          <a:chOff x="0" y="0"/>
          <a:chExt cx="0" cy="0"/>
        </a:xfrm>
      </p:grpSpPr>
      <p:sp>
        <p:nvSpPr>
          <p:cNvPr id="2" name="標題 1"/>
          <p:cNvSpPr>
            <a:spLocks noGrp="1"/>
          </p:cNvSpPr>
          <p:nvPr>
            <p:ph type="title"/>
          </p:nvPr>
        </p:nvSpPr>
        <p:spPr>
          <a:xfrm>
            <a:off x="838200" y="365125"/>
            <a:ext cx="10515600" cy="1325563"/>
          </a:xfrm>
        </p:spPr>
        <p:txBody>
          <a:bodyPr/>
          <a:lstStyle/>
          <a:p>
            <a:r>
              <a:rPr lang="zh-TW" altLang="en-US"/>
              <a:t>按一下以編輯母片標題樣式</a:t>
            </a:r>
          </a:p>
        </p:txBody>
      </p:sp>
      <p:sp>
        <p:nvSpPr>
          <p:cNvPr id="3" name="表格版面配置區 2"/>
          <p:cNvSpPr>
            <a:spLocks noGrp="1"/>
          </p:cNvSpPr>
          <p:nvPr>
            <p:ph type="tbl" idx="1"/>
          </p:nvPr>
        </p:nvSpPr>
        <p:spPr>
          <a:xfrm>
            <a:off x="838200" y="1825625"/>
            <a:ext cx="10515600" cy="4351338"/>
          </a:xfrm>
        </p:spPr>
        <p:txBody>
          <a:bodyPr/>
          <a:lstStyle/>
          <a:p>
            <a:pPr lvl="0"/>
            <a:endParaRPr lang="zh-TW" altLang="en-US" noProof="0"/>
          </a:p>
        </p:txBody>
      </p:sp>
      <p:sp>
        <p:nvSpPr>
          <p:cNvPr id="4" name="日期版面配置區 3"/>
          <p:cNvSpPr>
            <a:spLocks noGrp="1"/>
          </p:cNvSpPr>
          <p:nvPr>
            <p:ph type="dt" sz="half" idx="10"/>
          </p:nvPr>
        </p:nvSpPr>
        <p:spPr/>
        <p:txBody>
          <a:bodyPr/>
          <a:lstStyle>
            <a:lvl1pPr>
              <a:defRPr/>
            </a:lvl1pPr>
          </a:lstStyle>
          <a:p>
            <a:pPr>
              <a:defRPr/>
            </a:pPr>
            <a:fld id="{60651DCE-8CBB-428D-9634-7E8753E50347}" type="datetimeFigureOut">
              <a:rPr lang="zh-TW" altLang="en-US"/>
              <a:pPr>
                <a:defRPr/>
              </a:pPr>
              <a:t>2016/5/6</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D4DB4447-6815-4DD0-AC84-A84B551EC46C}" type="slidenum">
              <a:rPr lang="zh-TW" altLang="en-US"/>
              <a:pPr>
                <a:defRPr/>
              </a:pPr>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標題版面配置區 1"/>
          <p:cNvSpPr>
            <a:spLocks noGrp="1"/>
          </p:cNvSpPr>
          <p:nvPr>
            <p:ph type="title"/>
          </p:nvPr>
        </p:nvSpPr>
        <p:spPr bwMode="auto">
          <a:xfrm>
            <a:off x="838200" y="365125"/>
            <a:ext cx="105156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文字版面配置區 2"/>
          <p:cNvSpPr>
            <a:spLocks noGrp="1"/>
          </p:cNvSpPr>
          <p:nvPr>
            <p:ph type="body" idx="1"/>
          </p:nvPr>
        </p:nvSpPr>
        <p:spPr bwMode="auto">
          <a:xfrm>
            <a:off x="838200" y="1825625"/>
            <a:ext cx="105156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defRPr kumimoji="0" sz="1200">
                <a:solidFill>
                  <a:schemeClr val="tx1">
                    <a:tint val="75000"/>
                  </a:schemeClr>
                </a:solidFill>
                <a:latin typeface="+mn-lt"/>
                <a:ea typeface="+mn-ea"/>
              </a:defRPr>
            </a:lvl1pPr>
          </a:lstStyle>
          <a:p>
            <a:pPr>
              <a:defRPr/>
            </a:pPr>
            <a:fld id="{931B7DD0-C905-409B-BBBF-0FEF923CC8F9}" type="datetimeFigureOut">
              <a:rPr lang="zh-TW" altLang="en-US"/>
              <a:pPr>
                <a:defRPr/>
              </a:pPr>
              <a:t>2016/5/6</a:t>
            </a:fld>
            <a:endParaRPr lang="zh-TW" altLang="en-US"/>
          </a:p>
        </p:txBody>
      </p:sp>
      <p:sp>
        <p:nvSpPr>
          <p:cNvPr id="5" name="頁尾版面配置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kumimoji="0" sz="1200">
                <a:solidFill>
                  <a:schemeClr val="tx1">
                    <a:tint val="75000"/>
                  </a:schemeClr>
                </a:solidFill>
                <a:latin typeface="+mn-lt"/>
                <a:ea typeface="+mn-ea"/>
              </a:defRPr>
            </a:lvl1pPr>
          </a:lstStyle>
          <a:p>
            <a:pPr>
              <a:defRPr/>
            </a:pPr>
            <a:endParaRPr lang="zh-TW" altLang="en-US"/>
          </a:p>
        </p:txBody>
      </p:sp>
      <p:sp>
        <p:nvSpPr>
          <p:cNvPr id="6" name="投影片編號版面配置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fontAlgn="auto">
              <a:spcBef>
                <a:spcPts val="0"/>
              </a:spcBef>
              <a:spcAft>
                <a:spcPts val="0"/>
              </a:spcAft>
              <a:defRPr kumimoji="0" sz="1200">
                <a:solidFill>
                  <a:schemeClr val="tx1">
                    <a:tint val="75000"/>
                  </a:schemeClr>
                </a:solidFill>
                <a:latin typeface="+mn-lt"/>
                <a:ea typeface="+mn-ea"/>
              </a:defRPr>
            </a:lvl1pPr>
          </a:lstStyle>
          <a:p>
            <a:pPr>
              <a:defRPr/>
            </a:pPr>
            <a:fld id="{A845A52A-F5BA-441E-AB45-4852FAF3CB4B}"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sldLayoutIdLst>
    <p:sldLayoutId id="2147483662" r:id="rId1"/>
    <p:sldLayoutId id="2147483661" r:id="rId2"/>
    <p:sldLayoutId id="2147483660" r:id="rId3"/>
    <p:sldLayoutId id="2147483659" r:id="rId4"/>
    <p:sldLayoutId id="2147483658" r:id="rId5"/>
    <p:sldLayoutId id="2147483657" r:id="rId6"/>
    <p:sldLayoutId id="2147483656" r:id="rId7"/>
    <p:sldLayoutId id="2147483655" r:id="rId8"/>
    <p:sldLayoutId id="2147483654" r:id="rId9"/>
    <p:sldLayoutId id="2147483653" r:id="rId10"/>
    <p:sldLayoutId id="2147483652" r:id="rId11"/>
    <p:sldLayoutId id="2147483663" r:id="rId12"/>
    <p:sldLayoutId id="2147483651" r:id="rId13"/>
    <p:sldLayoutId id="2147483650" r:id="rId14"/>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a:ea typeface="新細明體" charset="-120"/>
        </a:defRPr>
      </a:lvl2pPr>
      <a:lvl3pPr algn="l" rtl="0" eaLnBrk="0" fontAlgn="base" hangingPunct="0">
        <a:lnSpc>
          <a:spcPct val="90000"/>
        </a:lnSpc>
        <a:spcBef>
          <a:spcPct val="0"/>
        </a:spcBef>
        <a:spcAft>
          <a:spcPct val="0"/>
        </a:spcAft>
        <a:defRPr sz="4400">
          <a:solidFill>
            <a:schemeClr val="tx1"/>
          </a:solidFill>
          <a:latin typeface="Calibri Light"/>
          <a:ea typeface="新細明體" charset="-120"/>
        </a:defRPr>
      </a:lvl3pPr>
      <a:lvl4pPr algn="l" rtl="0" eaLnBrk="0" fontAlgn="base" hangingPunct="0">
        <a:lnSpc>
          <a:spcPct val="90000"/>
        </a:lnSpc>
        <a:spcBef>
          <a:spcPct val="0"/>
        </a:spcBef>
        <a:spcAft>
          <a:spcPct val="0"/>
        </a:spcAft>
        <a:defRPr sz="4400">
          <a:solidFill>
            <a:schemeClr val="tx1"/>
          </a:solidFill>
          <a:latin typeface="Calibri Light"/>
          <a:ea typeface="新細明體" charset="-120"/>
        </a:defRPr>
      </a:lvl4pPr>
      <a:lvl5pPr algn="l" rtl="0" eaLnBrk="0" fontAlgn="base" hangingPunct="0">
        <a:lnSpc>
          <a:spcPct val="90000"/>
        </a:lnSpc>
        <a:spcBef>
          <a:spcPct val="0"/>
        </a:spcBef>
        <a:spcAft>
          <a:spcPct val="0"/>
        </a:spcAft>
        <a:defRPr sz="4400">
          <a:solidFill>
            <a:schemeClr val="tx1"/>
          </a:solidFill>
          <a:latin typeface="Calibri Light"/>
          <a:ea typeface="新細明體" charset="-120"/>
        </a:defRPr>
      </a:lvl5pPr>
      <a:lvl6pPr marL="457200" algn="l" rtl="0" fontAlgn="base">
        <a:lnSpc>
          <a:spcPct val="90000"/>
        </a:lnSpc>
        <a:spcBef>
          <a:spcPct val="0"/>
        </a:spcBef>
        <a:spcAft>
          <a:spcPct val="0"/>
        </a:spcAft>
        <a:defRPr sz="4400">
          <a:solidFill>
            <a:schemeClr val="tx1"/>
          </a:solidFill>
          <a:latin typeface="Calibri Light"/>
          <a:ea typeface="新細明體" charset="-120"/>
        </a:defRPr>
      </a:lvl6pPr>
      <a:lvl7pPr marL="914400" algn="l" rtl="0" fontAlgn="base">
        <a:lnSpc>
          <a:spcPct val="90000"/>
        </a:lnSpc>
        <a:spcBef>
          <a:spcPct val="0"/>
        </a:spcBef>
        <a:spcAft>
          <a:spcPct val="0"/>
        </a:spcAft>
        <a:defRPr sz="4400">
          <a:solidFill>
            <a:schemeClr val="tx1"/>
          </a:solidFill>
          <a:latin typeface="Calibri Light"/>
          <a:ea typeface="新細明體" charset="-120"/>
        </a:defRPr>
      </a:lvl7pPr>
      <a:lvl8pPr marL="1371600" algn="l" rtl="0" fontAlgn="base">
        <a:lnSpc>
          <a:spcPct val="90000"/>
        </a:lnSpc>
        <a:spcBef>
          <a:spcPct val="0"/>
        </a:spcBef>
        <a:spcAft>
          <a:spcPct val="0"/>
        </a:spcAft>
        <a:defRPr sz="4400">
          <a:solidFill>
            <a:schemeClr val="tx1"/>
          </a:solidFill>
          <a:latin typeface="Calibri Light"/>
          <a:ea typeface="新細明體" charset="-120"/>
        </a:defRPr>
      </a:lvl8pPr>
      <a:lvl9pPr marL="1828800" algn="l" rtl="0" fontAlgn="base">
        <a:lnSpc>
          <a:spcPct val="90000"/>
        </a:lnSpc>
        <a:spcBef>
          <a:spcPct val="0"/>
        </a:spcBef>
        <a:spcAft>
          <a:spcPct val="0"/>
        </a:spcAft>
        <a:defRPr sz="4400">
          <a:solidFill>
            <a:schemeClr val="tx1"/>
          </a:solidFill>
          <a:latin typeface="Calibri Light"/>
          <a:ea typeface="新細明體" charset="-120"/>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wmf"/><Relationship Id="rId1" Type="http://schemas.openxmlformats.org/officeDocument/2006/relationships/slideLayout" Target="../slideLayouts/slideLayout7.xml"/><Relationship Id="rId4" Type="http://schemas.openxmlformats.org/officeDocument/2006/relationships/image" Target="../media/image31.wmf"/></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wmf"/><Relationship Id="rId4" Type="http://schemas.openxmlformats.org/officeDocument/2006/relationships/image" Target="../media/image33.wmf"/></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8.jpeg"/><Relationship Id="rId4" Type="http://schemas.openxmlformats.org/officeDocument/2006/relationships/image" Target="../media/image37.wmf"/></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41.jpeg"/><Relationship Id="rId4" Type="http://schemas.openxmlformats.org/officeDocument/2006/relationships/image" Target="../media/image40.wmf"/></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2.gif"/><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44.wmf"/><Relationship Id="rId4" Type="http://schemas.openxmlformats.org/officeDocument/2006/relationships/image" Target="../media/image43.wmf"/></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46.wmf"/></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4.bin"/></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oleObject5.bin"/></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oleObject" Target="../embeddings/oleObject6.bin"/></Relationships>
</file>

<file path=ppt/slides/_rels/slide7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oleObject" Target="../embeddings/oleObject7.bin"/></Relationships>
</file>

<file path=ppt/slides/_rels/slide7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slide" Target="slide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 Id="rId4" Type="http://schemas.openxmlformats.org/officeDocument/2006/relationships/chart" Target="../charts/chart3.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2.xml"/><Relationship Id="rId4" Type="http://schemas.openxmlformats.org/officeDocument/2006/relationships/image" Target="../media/image72.jpeg"/></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hyperlink" Target="https://www.104.com.tw/jb/career/department/index" TargetMode="Externa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hyperlink" Target="http://image.wuji8.com/upload/3/72/372cb90d2448dec998fb47248e800452.jpg" TargetMode="External"/><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79.jpeg"/></Relationships>
</file>

<file path=ppt/slides/_rels/slide112.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7410" name="標題 1"/>
          <p:cNvSpPr>
            <a:spLocks noGrp="1"/>
          </p:cNvSpPr>
          <p:nvPr>
            <p:ph type="ctrTitle"/>
          </p:nvPr>
        </p:nvSpPr>
        <p:spPr>
          <a:xfrm>
            <a:off x="1524000" y="646113"/>
            <a:ext cx="9144000" cy="2387600"/>
          </a:xfrm>
        </p:spPr>
        <p:txBody>
          <a:bodyPr/>
          <a:lstStyle/>
          <a:p>
            <a:pPr eaLnBrk="1" hangingPunct="1"/>
            <a:r>
              <a:rPr lang="en-US" altLang="zh-TW" smtClean="0">
                <a:latin typeface="華康儷粗黑" pitchFamily="49" charset="-120"/>
                <a:ea typeface="華康儷粗黑" pitchFamily="49" charset="-120"/>
              </a:rPr>
              <a:t>104</a:t>
            </a:r>
            <a:r>
              <a:rPr lang="zh-TW" altLang="en-US" smtClean="0">
                <a:latin typeface="華康儷粗黑" pitchFamily="49" charset="-120"/>
                <a:ea typeface="華康儷粗黑" pitchFamily="49" charset="-120"/>
              </a:rPr>
              <a:t>學年度選組輔導說明會</a:t>
            </a:r>
          </a:p>
        </p:txBody>
      </p:sp>
      <p:sp>
        <p:nvSpPr>
          <p:cNvPr id="17411" name="副標題 2"/>
          <p:cNvSpPr>
            <a:spLocks noGrp="1"/>
          </p:cNvSpPr>
          <p:nvPr>
            <p:ph type="subTitle" idx="1"/>
          </p:nvPr>
        </p:nvSpPr>
        <p:spPr/>
        <p:txBody>
          <a:bodyPr/>
          <a:lstStyle/>
          <a:p>
            <a:pPr algn="r" eaLnBrk="1" hangingPunct="1"/>
            <a:r>
              <a:rPr lang="zh-TW" altLang="en-US" sz="3200" smtClean="0">
                <a:latin typeface="華康儷粗圓(P)" pitchFamily="34" charset="-120"/>
                <a:ea typeface="華康儷粗圓(P)" pitchFamily="34" charset="-120"/>
              </a:rPr>
              <a:t>高一行政輔導老師：朱崑中</a:t>
            </a:r>
            <a:endParaRPr lang="en-US" altLang="zh-TW" sz="3200" smtClean="0">
              <a:latin typeface="華康儷粗圓(P)" pitchFamily="34" charset="-120"/>
              <a:ea typeface="華康儷粗圓(P)" pitchFamily="34" charset="-120"/>
            </a:endParaRPr>
          </a:p>
          <a:p>
            <a:pPr algn="r" eaLnBrk="1" hangingPunct="1"/>
            <a:r>
              <a:rPr lang="en-US" altLang="zh-TW" sz="3200" smtClean="0">
                <a:latin typeface="華康儷粗圓(P)" pitchFamily="34" charset="-120"/>
                <a:ea typeface="華康儷粗圓(P)" pitchFamily="34" charset="-120"/>
              </a:rPr>
              <a:t>2016/5/6</a:t>
            </a:r>
            <a:endParaRPr lang="zh-TW" altLang="en-US" sz="3200" smtClean="0">
              <a:latin typeface="華康儷粗圓(P)" pitchFamily="34" charset="-120"/>
              <a:ea typeface="華康儷粗圓(P)" pitchFamily="34" charset="-120"/>
            </a:endParaRPr>
          </a:p>
          <a:p>
            <a:pPr eaLnBrk="1" hangingPunct="1"/>
            <a:endParaRPr lang="zh-TW" altLang="en-US" smtClean="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標題 1"/>
          <p:cNvSpPr>
            <a:spLocks noGrp="1"/>
          </p:cNvSpPr>
          <p:nvPr>
            <p:ph type="title"/>
          </p:nvPr>
        </p:nvSpPr>
        <p:spPr/>
        <p:txBody>
          <a:bodyPr/>
          <a:lstStyle/>
          <a:p>
            <a:pPr eaLnBrk="1" hangingPunct="1"/>
            <a:r>
              <a:rPr lang="zh-TW" altLang="en-US" sz="5400" smtClean="0">
                <a:ea typeface="華康儷粗黑" pitchFamily="49" charset="-120"/>
              </a:rPr>
              <a:t>簡報大綱</a:t>
            </a:r>
          </a:p>
        </p:txBody>
      </p:sp>
      <p:sp>
        <p:nvSpPr>
          <p:cNvPr id="18434" name="內容版面配置區 2"/>
          <p:cNvSpPr>
            <a:spLocks noGrp="1"/>
          </p:cNvSpPr>
          <p:nvPr>
            <p:ph idx="1"/>
          </p:nvPr>
        </p:nvSpPr>
        <p:spPr/>
        <p:txBody>
          <a:bodyPr/>
          <a:lstStyle/>
          <a:p>
            <a:pPr eaLnBrk="1" hangingPunct="1">
              <a:buFont typeface="Wingdings" pitchFamily="2" charset="2"/>
              <a:buChar char="Ø"/>
            </a:pPr>
            <a:r>
              <a:rPr lang="zh-TW" altLang="en-US" sz="4400" smtClean="0">
                <a:solidFill>
                  <a:srgbClr val="393EFD"/>
                </a:solidFill>
                <a:ea typeface="華康儷粗圓(P)" pitchFamily="34" charset="-120"/>
              </a:rPr>
              <a:t>從大學多元入學變革看選組</a:t>
            </a:r>
          </a:p>
          <a:p>
            <a:pPr eaLnBrk="1" hangingPunct="1">
              <a:buFont typeface="Wingdings" pitchFamily="2" charset="2"/>
              <a:buChar char="Ø"/>
            </a:pPr>
            <a:r>
              <a:rPr lang="zh-TW" altLang="en-US" sz="4400" smtClean="0">
                <a:solidFill>
                  <a:srgbClr val="393EFD"/>
                </a:solidFill>
                <a:ea typeface="華康儷粗圓(P)" pitchFamily="34" charset="-120"/>
              </a:rPr>
              <a:t>選組輔導相關說明</a:t>
            </a:r>
          </a:p>
          <a:p>
            <a:pPr eaLnBrk="1" hangingPunct="1"/>
            <a:endParaRPr lang="zh-TW" altLang="en-US"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p:cNvSpPr>
          <p:nvPr>
            <p:ph type="title"/>
          </p:nvPr>
        </p:nvSpPr>
        <p:spPr/>
        <p:txBody>
          <a:bodyPr/>
          <a:lstStyle/>
          <a:p>
            <a:endParaRPr lang="zh-TW" altLang="en-US" smtClean="0"/>
          </a:p>
        </p:txBody>
      </p:sp>
      <p:sp>
        <p:nvSpPr>
          <p:cNvPr id="19458" name="Rectangle 3"/>
          <p:cNvSpPr>
            <a:spLocks noGrp="1"/>
          </p:cNvSpPr>
          <p:nvPr>
            <p:ph type="body" idx="1"/>
          </p:nvPr>
        </p:nvSpPr>
        <p:spPr>
          <a:xfrm>
            <a:off x="1471613" y="2506663"/>
            <a:ext cx="10515600" cy="4351337"/>
          </a:xfrm>
        </p:spPr>
        <p:txBody>
          <a:bodyPr/>
          <a:lstStyle/>
          <a:p>
            <a:pPr>
              <a:buFont typeface="Arial" charset="0"/>
              <a:buNone/>
            </a:pPr>
            <a:r>
              <a:rPr lang="zh-TW" altLang="en-US" sz="5400" smtClean="0">
                <a:ea typeface="華康儷粗黑" pitchFamily="49" charset="-120"/>
              </a:rPr>
              <a:t>從大學多元入學變革看選組</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標題 1"/>
          <p:cNvSpPr>
            <a:spLocks noGrp="1"/>
          </p:cNvSpPr>
          <p:nvPr>
            <p:ph type="title"/>
          </p:nvPr>
        </p:nvSpPr>
        <p:spPr/>
        <p:txBody>
          <a:bodyPr/>
          <a:lstStyle/>
          <a:p>
            <a:pPr eaLnBrk="1" hangingPunct="1"/>
            <a:r>
              <a:rPr lang="zh-TW" altLang="en-US" sz="5400" smtClean="0">
                <a:ea typeface="華康儷粗黑" pitchFamily="49" charset="-120"/>
              </a:rPr>
              <a:t>高中階段有哪些生涯決定？</a:t>
            </a:r>
          </a:p>
        </p:txBody>
      </p:sp>
      <p:sp>
        <p:nvSpPr>
          <p:cNvPr id="21506" name="內容版面配置區 2"/>
          <p:cNvSpPr>
            <a:spLocks noGrp="1"/>
          </p:cNvSpPr>
          <p:nvPr>
            <p:ph idx="1"/>
          </p:nvPr>
        </p:nvSpPr>
        <p:spPr/>
        <p:txBody>
          <a:bodyPr/>
          <a:lstStyle/>
          <a:p>
            <a:pPr eaLnBrk="1" hangingPunct="1">
              <a:buFont typeface="Wingdings" pitchFamily="2" charset="2"/>
              <a:buNone/>
            </a:pPr>
            <a:r>
              <a:rPr lang="zh-TW" altLang="en-US" sz="3600" smtClean="0">
                <a:solidFill>
                  <a:srgbClr val="393EFD"/>
                </a:solidFill>
                <a:latin typeface="華康儷粗圓(P)" pitchFamily="34" charset="-120"/>
                <a:ea typeface="華康儷粗圓(P)" pitchFamily="34" charset="-120"/>
              </a:rPr>
              <a:t>高一選組</a:t>
            </a:r>
            <a:endParaRPr lang="en-US" altLang="zh-TW" sz="3600" smtClean="0">
              <a:solidFill>
                <a:srgbClr val="393EFD"/>
              </a:solidFill>
              <a:latin typeface="華康儷粗圓(P)" pitchFamily="34" charset="-120"/>
              <a:ea typeface="華康儷粗圓(P)" pitchFamily="34" charset="-120"/>
            </a:endParaRPr>
          </a:p>
          <a:p>
            <a:pPr eaLnBrk="1" hangingPunct="1">
              <a:buFont typeface="Wingdings" pitchFamily="2" charset="2"/>
              <a:buNone/>
            </a:pPr>
            <a:r>
              <a:rPr lang="zh-TW" altLang="en-US" sz="3600" smtClean="0">
                <a:solidFill>
                  <a:srgbClr val="393EFD"/>
                </a:solidFill>
                <a:latin typeface="華康儷粗圓(P)" pitchFamily="34" charset="-120"/>
                <a:ea typeface="華康儷粗圓(P)" pitchFamily="34" charset="-120"/>
              </a:rPr>
              <a:t>高二轉組？</a:t>
            </a:r>
            <a:endParaRPr lang="en-US" altLang="zh-TW" sz="3600" smtClean="0">
              <a:solidFill>
                <a:srgbClr val="393EFD"/>
              </a:solidFill>
              <a:latin typeface="華康儷粗圓(P)" pitchFamily="34" charset="-120"/>
              <a:ea typeface="華康儷粗圓(P)" pitchFamily="34" charset="-120"/>
            </a:endParaRPr>
          </a:p>
          <a:p>
            <a:pPr eaLnBrk="1" hangingPunct="1">
              <a:buFont typeface="Wingdings" pitchFamily="2" charset="2"/>
              <a:buNone/>
            </a:pPr>
            <a:r>
              <a:rPr lang="zh-TW" altLang="en-US" sz="3600" smtClean="0">
                <a:solidFill>
                  <a:srgbClr val="393EFD"/>
                </a:solidFill>
                <a:latin typeface="華康儷粗圓(P)" pitchFamily="34" charset="-120"/>
                <a:ea typeface="華康儷粗圓(P)" pitchFamily="34" charset="-120"/>
              </a:rPr>
              <a:t>高三選擇升學管道</a:t>
            </a:r>
            <a:r>
              <a:rPr lang="en-US" altLang="zh-TW" sz="3600" smtClean="0">
                <a:solidFill>
                  <a:srgbClr val="393EFD"/>
                </a:solidFill>
                <a:latin typeface="華康儷粗圓(P)" pitchFamily="34" charset="-120"/>
                <a:ea typeface="華康儷粗圓(P)" pitchFamily="34" charset="-120"/>
              </a:rPr>
              <a:t>(</a:t>
            </a:r>
            <a:r>
              <a:rPr lang="zh-TW" altLang="en-US" sz="3600" smtClean="0">
                <a:solidFill>
                  <a:srgbClr val="393EFD"/>
                </a:solidFill>
                <a:latin typeface="華康儷粗圓(P)" pitchFamily="34" charset="-120"/>
                <a:ea typeface="華康儷粗圓(P)" pitchFamily="34" charset="-120"/>
              </a:rPr>
              <a:t>甄選或指考</a:t>
            </a:r>
            <a:r>
              <a:rPr lang="en-US" altLang="zh-TW" sz="3600" smtClean="0">
                <a:solidFill>
                  <a:srgbClr val="393EFD"/>
                </a:solidFill>
                <a:latin typeface="華康儷粗圓(P)" pitchFamily="34" charset="-120"/>
                <a:ea typeface="華康儷粗圓(P)" pitchFamily="34" charset="-120"/>
              </a:rPr>
              <a:t>)</a:t>
            </a:r>
            <a:r>
              <a:rPr lang="zh-TW" altLang="en-US" sz="3600" smtClean="0">
                <a:solidFill>
                  <a:srgbClr val="393EFD"/>
                </a:solidFill>
                <a:latin typeface="華康儷粗圓(P)" pitchFamily="34" charset="-120"/>
                <a:ea typeface="華康儷粗圓(P)" pitchFamily="34" charset="-120"/>
              </a:rPr>
              <a:t>及選填校系志願？</a:t>
            </a:r>
          </a:p>
          <a:p>
            <a:pPr eaLnBrk="1" hangingPunct="1">
              <a:buFont typeface="Wingdings" pitchFamily="2" charset="2"/>
              <a:buChar char="Ø"/>
            </a:pPr>
            <a:r>
              <a:rPr lang="zh-TW" altLang="en-US" sz="3600" smtClean="0">
                <a:latin typeface="華康儷粗圓(P)" pitchFamily="34" charset="-120"/>
                <a:ea typeface="華康儷粗圓(P)" pitchFamily="34" charset="-120"/>
              </a:rPr>
              <a:t>先前的決定都是下個決定的準備過程</a:t>
            </a:r>
          </a:p>
          <a:p>
            <a:pPr eaLnBrk="1" hangingPunct="1"/>
            <a:endParaRPr lang="zh-TW" altLang="en-US" smtClean="0">
              <a:latin typeface="華康儷粗圓(P)" pitchFamily="34" charset="-120"/>
              <a:ea typeface="華康儷粗圓(P)" pitchFamily="34" charset="-120"/>
            </a:endParaRPr>
          </a:p>
          <a:p>
            <a:pPr eaLnBrk="1" hangingPunct="1">
              <a:buFont typeface="Arial" charset="0"/>
              <a:buNone/>
            </a:pPr>
            <a:r>
              <a:rPr lang="zh-TW" altLang="en-US" sz="3800" smtClean="0">
                <a:latin typeface="華康儷粗圓(P)" pitchFamily="34" charset="-120"/>
                <a:ea typeface="華康儷粗圓" pitchFamily="49" charset="-120"/>
              </a:rPr>
              <a:t>做這些決定時考量哪些因素呢</a:t>
            </a:r>
            <a:r>
              <a:rPr lang="zh-TW" altLang="en-US" sz="3800" smtClean="0">
                <a:ea typeface="華康儷粗圓" pitchFamily="49" charset="-120"/>
              </a:rPr>
              <a:t>？目的是什麼呢？</a:t>
            </a:r>
            <a:endParaRPr lang="en-US" altLang="zh-TW" sz="3800" smtClean="0">
              <a:ea typeface="華康儷粗圓" pitchFamily="49"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50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50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50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50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506">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150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內容版面配置區 2"/>
          <p:cNvSpPr>
            <a:spLocks noGrp="1"/>
          </p:cNvSpPr>
          <p:nvPr>
            <p:ph idx="4294967295"/>
          </p:nvPr>
        </p:nvSpPr>
        <p:spPr>
          <a:xfrm>
            <a:off x="654050" y="800100"/>
            <a:ext cx="10972800" cy="4525963"/>
          </a:xfrm>
        </p:spPr>
        <p:txBody>
          <a:bodyPr/>
          <a:lstStyle/>
          <a:p>
            <a:pPr marL="0" indent="0" algn="ctr">
              <a:buFont typeface="Arial" charset="0"/>
              <a:buNone/>
            </a:pPr>
            <a:r>
              <a:rPr lang="zh-TW" altLang="en-US" sz="6600" smtClean="0">
                <a:solidFill>
                  <a:srgbClr val="393EFD"/>
                </a:solidFill>
                <a:latin typeface="華康新特黑體(P)" pitchFamily="34" charset="-120"/>
                <a:ea typeface="華康新特黑體(P)" pitchFamily="34" charset="-120"/>
              </a:rPr>
              <a:t>人為什麼要工作？</a:t>
            </a:r>
          </a:p>
          <a:p>
            <a:pPr marL="0" indent="0" algn="ctr">
              <a:buFont typeface="Arial" charset="0"/>
              <a:buNone/>
            </a:pPr>
            <a:r>
              <a:rPr lang="zh-TW" altLang="en-US" sz="6600" smtClean="0">
                <a:solidFill>
                  <a:srgbClr val="CC0066"/>
                </a:solidFill>
                <a:latin typeface="華康新特黑體(P)" pitchFamily="34" charset="-120"/>
                <a:ea typeface="華康新特黑體(P)" pitchFamily="34" charset="-120"/>
              </a:rPr>
              <a:t>什麼是最棒的工作？</a:t>
            </a:r>
          </a:p>
        </p:txBody>
      </p:sp>
      <p:pic>
        <p:nvPicPr>
          <p:cNvPr id="22533" name="Picture 5" descr="20150506161456855"/>
          <p:cNvPicPr>
            <a:picLocks noChangeAspect="1" noChangeArrowheads="1"/>
          </p:cNvPicPr>
          <p:nvPr/>
        </p:nvPicPr>
        <p:blipFill>
          <a:blip r:embed="rId2"/>
          <a:srcRect/>
          <a:stretch>
            <a:fillRect/>
          </a:stretch>
        </p:blipFill>
        <p:spPr bwMode="auto">
          <a:xfrm>
            <a:off x="3960813" y="3071813"/>
            <a:ext cx="4811712" cy="320833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2533"/>
                                        </p:tgtEl>
                                        <p:attrNameLst>
                                          <p:attrName>style.visibility</p:attrName>
                                        </p:attrNameLst>
                                      </p:cBhvr>
                                      <p:to>
                                        <p:strVal val="visible"/>
                                      </p:to>
                                    </p:set>
                                    <p:anim calcmode="lin" valueType="num">
                                      <p:cBhvr additive="base">
                                        <p:cTn id="7" dur="1000" fill="hold"/>
                                        <p:tgtEl>
                                          <p:spTgt spid="22533"/>
                                        </p:tgtEl>
                                        <p:attrNameLst>
                                          <p:attrName>ppt_x</p:attrName>
                                        </p:attrNameLst>
                                      </p:cBhvr>
                                      <p:tavLst>
                                        <p:tav tm="0">
                                          <p:val>
                                            <p:strVal val="#ppt_x"/>
                                          </p:val>
                                        </p:tav>
                                        <p:tav tm="100000">
                                          <p:val>
                                            <p:strVal val="#ppt_x"/>
                                          </p:val>
                                        </p:tav>
                                      </p:tavLst>
                                    </p:anim>
                                    <p:anim calcmode="lin" valueType="num">
                                      <p:cBhvr additive="base">
                                        <p:cTn id="8" dur="1000" fill="hold"/>
                                        <p:tgtEl>
                                          <p:spTgt spid="2253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253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2" descr="maslow"/>
          <p:cNvPicPr>
            <a:picLocks noChangeAspect="1" noChangeArrowheads="1"/>
          </p:cNvPicPr>
          <p:nvPr/>
        </p:nvPicPr>
        <p:blipFill>
          <a:blip r:embed="rId2"/>
          <a:srcRect/>
          <a:stretch>
            <a:fillRect/>
          </a:stretch>
        </p:blipFill>
        <p:spPr bwMode="auto">
          <a:xfrm>
            <a:off x="-412750" y="0"/>
            <a:ext cx="12604750" cy="6858000"/>
          </a:xfrm>
          <a:prstGeom prst="rect">
            <a:avLst/>
          </a:prstGeom>
          <a:noFill/>
          <a:ln w="9525">
            <a:noFill/>
            <a:miter lim="800000"/>
            <a:headEnd/>
            <a:tailEnd/>
          </a:ln>
        </p:spPr>
      </p:pic>
      <p:sp>
        <p:nvSpPr>
          <p:cNvPr id="22530" name="Rectangle 3"/>
          <p:cNvSpPr>
            <a:spLocks noGrp="1" noChangeArrowheads="1"/>
          </p:cNvSpPr>
          <p:nvPr>
            <p:ph type="title" idx="4294967295"/>
          </p:nvPr>
        </p:nvSpPr>
        <p:spPr>
          <a:xfrm>
            <a:off x="8977313" y="549275"/>
            <a:ext cx="3214687" cy="1143000"/>
          </a:xfrm>
        </p:spPr>
        <p:txBody>
          <a:bodyPr/>
          <a:lstStyle/>
          <a:p>
            <a:pPr eaLnBrk="1" hangingPunct="1"/>
            <a:r>
              <a:rPr lang="en-US" altLang="zh-TW" sz="3600" smtClean="0">
                <a:solidFill>
                  <a:srgbClr val="FFFF00"/>
                </a:solidFill>
                <a:latin typeface="華康儷粗圓(P)" pitchFamily="34" charset="-120"/>
                <a:ea typeface="華康儷粗圓(P)" pitchFamily="34" charset="-120"/>
              </a:rPr>
              <a:t>Maslow</a:t>
            </a:r>
            <a:br>
              <a:rPr lang="en-US" altLang="zh-TW" sz="3600" smtClean="0">
                <a:solidFill>
                  <a:srgbClr val="FFFF00"/>
                </a:solidFill>
                <a:latin typeface="華康儷粗圓(P)" pitchFamily="34" charset="-120"/>
                <a:ea typeface="華康儷粗圓(P)" pitchFamily="34" charset="-120"/>
              </a:rPr>
            </a:br>
            <a:r>
              <a:rPr lang="zh-TW" altLang="en-US" sz="3600" smtClean="0">
                <a:solidFill>
                  <a:srgbClr val="FFFF00"/>
                </a:solidFill>
                <a:latin typeface="華康儷粗圓(P)" pitchFamily="34" charset="-120"/>
                <a:ea typeface="華康儷粗圓(P)" pitchFamily="34" charset="-120"/>
              </a:rPr>
              <a:t>需求層次理論</a:t>
            </a:r>
            <a:r>
              <a:rPr lang="zh-TW" altLang="en-US" sz="4000" smtClean="0"/>
              <a:t> </a:t>
            </a:r>
          </a:p>
        </p:txBody>
      </p:sp>
      <p:sp>
        <p:nvSpPr>
          <p:cNvPr id="22531" name="Rectangle 4"/>
          <p:cNvSpPr>
            <a:spLocks noChangeArrowheads="1"/>
          </p:cNvSpPr>
          <p:nvPr/>
        </p:nvSpPr>
        <p:spPr bwMode="auto">
          <a:xfrm>
            <a:off x="827088" y="5472113"/>
            <a:ext cx="3251200" cy="420687"/>
          </a:xfrm>
          <a:prstGeom prst="rect">
            <a:avLst/>
          </a:prstGeom>
          <a:noFill/>
          <a:ln w="9525">
            <a:noFill/>
            <a:miter lim="800000"/>
            <a:headEnd/>
            <a:tailEnd/>
          </a:ln>
        </p:spPr>
        <p:txBody>
          <a:bodyPr>
            <a:spAutoFit/>
          </a:bodyPr>
          <a:lstStyle/>
          <a:p>
            <a:pPr>
              <a:lnSpc>
                <a:spcPct val="90000"/>
              </a:lnSpc>
              <a:buFont typeface="Arial" charset="0"/>
              <a:buNone/>
            </a:pPr>
            <a:r>
              <a:rPr kumimoji="0" lang="zh-TW" altLang="en-US" sz="2400">
                <a:solidFill>
                  <a:schemeClr val="bg1"/>
                </a:solidFill>
                <a:latin typeface="Times New Roman" pitchFamily="18" charset="0"/>
                <a:ea typeface="華康儷粗黑" pitchFamily="49" charset="-120"/>
              </a:rPr>
              <a:t>基本的生活暖飽所需</a:t>
            </a:r>
          </a:p>
        </p:txBody>
      </p:sp>
      <p:sp>
        <p:nvSpPr>
          <p:cNvPr id="22532" name="Rectangle 5"/>
          <p:cNvSpPr>
            <a:spLocks noChangeArrowheads="1"/>
          </p:cNvSpPr>
          <p:nvPr/>
        </p:nvSpPr>
        <p:spPr bwMode="auto">
          <a:xfrm>
            <a:off x="974725" y="4652963"/>
            <a:ext cx="2622550" cy="420687"/>
          </a:xfrm>
          <a:prstGeom prst="rect">
            <a:avLst/>
          </a:prstGeom>
          <a:noFill/>
          <a:ln w="9525">
            <a:noFill/>
            <a:miter lim="800000"/>
            <a:headEnd/>
            <a:tailEnd/>
          </a:ln>
        </p:spPr>
        <p:txBody>
          <a:bodyPr wrap="none">
            <a:spAutoFit/>
          </a:bodyPr>
          <a:lstStyle/>
          <a:p>
            <a:pPr algn="ctr">
              <a:lnSpc>
                <a:spcPct val="90000"/>
              </a:lnSpc>
              <a:buFont typeface="Arial" charset="0"/>
              <a:buNone/>
            </a:pPr>
            <a:r>
              <a:rPr kumimoji="0" lang="zh-TW" altLang="en-US" sz="2400">
                <a:solidFill>
                  <a:schemeClr val="bg1"/>
                </a:solidFill>
                <a:latin typeface="Times New Roman" pitchFamily="18" charset="0"/>
                <a:ea typeface="華康儷粗黑" pitchFamily="49" charset="-120"/>
              </a:rPr>
              <a:t>安全有保障的需要</a:t>
            </a:r>
          </a:p>
        </p:txBody>
      </p:sp>
      <p:sp>
        <p:nvSpPr>
          <p:cNvPr id="22533" name="Rectangle 6"/>
          <p:cNvSpPr>
            <a:spLocks noChangeArrowheads="1"/>
          </p:cNvSpPr>
          <p:nvPr/>
        </p:nvSpPr>
        <p:spPr bwMode="auto">
          <a:xfrm>
            <a:off x="1322388" y="3589338"/>
            <a:ext cx="3476625" cy="749300"/>
          </a:xfrm>
          <a:prstGeom prst="rect">
            <a:avLst/>
          </a:prstGeom>
          <a:noFill/>
          <a:ln w="9525">
            <a:noFill/>
            <a:miter lim="800000"/>
            <a:headEnd/>
            <a:tailEnd/>
          </a:ln>
        </p:spPr>
        <p:txBody>
          <a:bodyPr>
            <a:spAutoFit/>
          </a:bodyPr>
          <a:lstStyle/>
          <a:p>
            <a:pPr>
              <a:lnSpc>
                <a:spcPct val="90000"/>
              </a:lnSpc>
              <a:buFont typeface="Arial" charset="0"/>
              <a:buNone/>
            </a:pPr>
            <a:r>
              <a:rPr kumimoji="0" lang="zh-TW" altLang="en-US" sz="2400">
                <a:solidFill>
                  <a:schemeClr val="bg1"/>
                </a:solidFill>
                <a:latin typeface="Times New Roman" pitchFamily="18" charset="0"/>
                <a:ea typeface="華康儷粗黑" pitchFamily="49" charset="-120"/>
              </a:rPr>
              <a:t>社會需求的滿足，如友誼、團體歸屬感</a:t>
            </a:r>
          </a:p>
        </p:txBody>
      </p:sp>
      <p:sp>
        <p:nvSpPr>
          <p:cNvPr id="22534" name="Rectangle 7"/>
          <p:cNvSpPr>
            <a:spLocks noChangeArrowheads="1"/>
          </p:cNvSpPr>
          <p:nvPr/>
        </p:nvSpPr>
        <p:spPr bwMode="auto">
          <a:xfrm>
            <a:off x="2141538" y="2551113"/>
            <a:ext cx="2317750" cy="749300"/>
          </a:xfrm>
          <a:prstGeom prst="rect">
            <a:avLst/>
          </a:prstGeom>
          <a:noFill/>
          <a:ln w="9525">
            <a:noFill/>
            <a:miter lim="800000"/>
            <a:headEnd/>
            <a:tailEnd/>
          </a:ln>
        </p:spPr>
        <p:txBody>
          <a:bodyPr wrap="none">
            <a:spAutoFit/>
          </a:bodyPr>
          <a:lstStyle/>
          <a:p>
            <a:pPr algn="ctr">
              <a:lnSpc>
                <a:spcPct val="90000"/>
              </a:lnSpc>
              <a:buFont typeface="Arial" charset="0"/>
              <a:buNone/>
            </a:pPr>
            <a:r>
              <a:rPr kumimoji="0" lang="zh-TW" altLang="en-US" sz="2400">
                <a:solidFill>
                  <a:schemeClr val="bg1"/>
                </a:solidFill>
                <a:latin typeface="Times New Roman" pitchFamily="18" charset="0"/>
                <a:ea typeface="華康儷粗黑" pitchFamily="49" charset="-120"/>
              </a:rPr>
              <a:t>擁有自我價值感</a:t>
            </a:r>
          </a:p>
          <a:p>
            <a:pPr algn="ctr">
              <a:lnSpc>
                <a:spcPct val="90000"/>
              </a:lnSpc>
              <a:buFont typeface="Arial" charset="0"/>
              <a:buNone/>
            </a:pPr>
            <a:r>
              <a:rPr kumimoji="0" lang="zh-TW" altLang="en-US" sz="2400">
                <a:solidFill>
                  <a:schemeClr val="bg1"/>
                </a:solidFill>
                <a:latin typeface="Times New Roman" pitchFamily="18" charset="0"/>
                <a:ea typeface="華康儷粗黑" pitchFamily="49" charset="-120"/>
              </a:rPr>
              <a:t>得到尊重和肯定</a:t>
            </a:r>
          </a:p>
        </p:txBody>
      </p:sp>
      <p:sp>
        <p:nvSpPr>
          <p:cNvPr id="22535" name="Rectangle 8"/>
          <p:cNvSpPr>
            <a:spLocks noChangeArrowheads="1"/>
          </p:cNvSpPr>
          <p:nvPr/>
        </p:nvSpPr>
        <p:spPr bwMode="auto">
          <a:xfrm>
            <a:off x="2460625" y="1571625"/>
            <a:ext cx="2927350" cy="749300"/>
          </a:xfrm>
          <a:prstGeom prst="rect">
            <a:avLst/>
          </a:prstGeom>
          <a:noFill/>
          <a:ln w="9525">
            <a:noFill/>
            <a:miter lim="800000"/>
            <a:headEnd/>
            <a:tailEnd/>
          </a:ln>
        </p:spPr>
        <p:txBody>
          <a:bodyPr wrap="none">
            <a:spAutoFit/>
          </a:bodyPr>
          <a:lstStyle/>
          <a:p>
            <a:pPr algn="ctr">
              <a:lnSpc>
                <a:spcPct val="90000"/>
              </a:lnSpc>
              <a:buFont typeface="Arial" charset="0"/>
              <a:buNone/>
            </a:pPr>
            <a:r>
              <a:rPr kumimoji="0" lang="zh-TW" altLang="en-US" sz="2400">
                <a:solidFill>
                  <a:schemeClr val="bg1"/>
                </a:solidFill>
                <a:latin typeface="Times New Roman" pitchFamily="18" charset="0"/>
                <a:ea typeface="華康儷粗黑" pitchFamily="49" charset="-120"/>
              </a:rPr>
              <a:t>充分發揮自己的潛能</a:t>
            </a:r>
          </a:p>
          <a:p>
            <a:pPr algn="ctr">
              <a:lnSpc>
                <a:spcPct val="90000"/>
              </a:lnSpc>
              <a:buFont typeface="Arial" charset="0"/>
              <a:buNone/>
            </a:pPr>
            <a:r>
              <a:rPr kumimoji="0" lang="zh-TW" altLang="en-US" sz="2400">
                <a:solidFill>
                  <a:schemeClr val="bg1"/>
                </a:solidFill>
                <a:latin typeface="Times New Roman" pitchFamily="18" charset="0"/>
                <a:ea typeface="華康儷粗黑" pitchFamily="49" charset="-120"/>
              </a:rPr>
              <a:t>實踐自己追尋的價值</a:t>
            </a:r>
          </a:p>
        </p:txBody>
      </p:sp>
      <p:sp>
        <p:nvSpPr>
          <p:cNvPr id="22536" name="Rectangle 9"/>
          <p:cNvSpPr>
            <a:spLocks noChangeArrowheads="1"/>
          </p:cNvSpPr>
          <p:nvPr/>
        </p:nvSpPr>
        <p:spPr bwMode="auto">
          <a:xfrm>
            <a:off x="1862138" y="827088"/>
            <a:ext cx="3841750" cy="420687"/>
          </a:xfrm>
          <a:prstGeom prst="rect">
            <a:avLst/>
          </a:prstGeom>
          <a:noFill/>
          <a:ln w="9525">
            <a:noFill/>
            <a:miter lim="800000"/>
            <a:headEnd/>
            <a:tailEnd/>
          </a:ln>
        </p:spPr>
        <p:txBody>
          <a:bodyPr wrap="none">
            <a:spAutoFit/>
          </a:bodyPr>
          <a:lstStyle/>
          <a:p>
            <a:pPr>
              <a:lnSpc>
                <a:spcPct val="90000"/>
              </a:lnSpc>
              <a:buFont typeface="Arial" charset="0"/>
              <a:buNone/>
            </a:pPr>
            <a:r>
              <a:rPr kumimoji="0" lang="zh-TW" altLang="en-US" sz="2400">
                <a:solidFill>
                  <a:schemeClr val="bg1"/>
                </a:solidFill>
                <a:latin typeface="Times New Roman" pitchFamily="18" charset="0"/>
                <a:ea typeface="華康儷粗黑" pitchFamily="49" charset="-120"/>
              </a:rPr>
              <a:t>追求利他和自我超越的意義</a:t>
            </a:r>
          </a:p>
        </p:txBody>
      </p:sp>
      <p:pic>
        <p:nvPicPr>
          <p:cNvPr id="23562" name="Picture 10" descr="%E6%88%91%E7%88%B1%E6%88%91%E7%9A%84%E5%B7%A5%E4%BD%9C-31640785"/>
          <p:cNvPicPr>
            <a:picLocks noChangeAspect="1" noChangeArrowheads="1"/>
          </p:cNvPicPr>
          <p:nvPr/>
        </p:nvPicPr>
        <p:blipFill>
          <a:blip r:embed="rId3"/>
          <a:srcRect/>
          <a:stretch>
            <a:fillRect/>
          </a:stretch>
        </p:blipFill>
        <p:spPr bwMode="auto">
          <a:xfrm>
            <a:off x="8148638" y="2224088"/>
            <a:ext cx="3573462" cy="378301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3562"/>
                                        </p:tgtEl>
                                        <p:attrNameLst>
                                          <p:attrName>style.visibility</p:attrName>
                                        </p:attrNameLst>
                                      </p:cBhvr>
                                      <p:to>
                                        <p:strVal val="visible"/>
                                      </p:to>
                                    </p:set>
                                    <p:anim calcmode="lin" valueType="num">
                                      <p:cBhvr>
                                        <p:cTn id="7" dur="1000" fill="hold"/>
                                        <p:tgtEl>
                                          <p:spTgt spid="23562"/>
                                        </p:tgtEl>
                                        <p:attrNameLst>
                                          <p:attrName>ppt_w</p:attrName>
                                        </p:attrNameLst>
                                      </p:cBhvr>
                                      <p:tavLst>
                                        <p:tav tm="0">
                                          <p:val>
                                            <p:strVal val="#ppt_w*0.70"/>
                                          </p:val>
                                        </p:tav>
                                        <p:tav tm="100000">
                                          <p:val>
                                            <p:strVal val="#ppt_w"/>
                                          </p:val>
                                        </p:tav>
                                      </p:tavLst>
                                    </p:anim>
                                    <p:anim calcmode="lin" valueType="num">
                                      <p:cBhvr>
                                        <p:cTn id="8" dur="1000" fill="hold"/>
                                        <p:tgtEl>
                                          <p:spTgt spid="23562"/>
                                        </p:tgtEl>
                                        <p:attrNameLst>
                                          <p:attrName>ppt_h</p:attrName>
                                        </p:attrNameLst>
                                      </p:cBhvr>
                                      <p:tavLst>
                                        <p:tav tm="0">
                                          <p:val>
                                            <p:strVal val="#ppt_h"/>
                                          </p:val>
                                        </p:tav>
                                        <p:tav tm="100000">
                                          <p:val>
                                            <p:strVal val="#ppt_h"/>
                                          </p:val>
                                        </p:tav>
                                      </p:tavLst>
                                    </p:anim>
                                    <p:animEffect transition="in" filter="fade">
                                      <p:cBhvr>
                                        <p:cTn id="9" dur="1000"/>
                                        <p:tgtEl>
                                          <p:spTgt spid="235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3"/>
          <p:cNvSpPr>
            <a:spLocks noGrp="1"/>
          </p:cNvSpPr>
          <p:nvPr>
            <p:ph type="body" idx="4294967295"/>
          </p:nvPr>
        </p:nvSpPr>
        <p:spPr>
          <a:xfrm>
            <a:off x="2024063" y="1143000"/>
            <a:ext cx="8562975" cy="5429250"/>
          </a:xfrm>
        </p:spPr>
        <p:txBody>
          <a:bodyPr/>
          <a:lstStyle/>
          <a:p>
            <a:pPr marL="0" indent="0" algn="ctr" eaLnBrk="1" hangingPunct="1">
              <a:buFont typeface="Arial" charset="0"/>
              <a:buNone/>
            </a:pPr>
            <a:r>
              <a:rPr lang="zh-TW" altLang="en-US" sz="3600" smtClean="0">
                <a:latin typeface="華康儷粗黑" pitchFamily="49" charset="-120"/>
                <a:ea typeface="華康儷粗黑" pitchFamily="49" charset="-120"/>
              </a:rPr>
              <a:t>社會多元，一般社會大眾價值觀卻仍單一</a:t>
            </a:r>
            <a:endParaRPr lang="en-US" altLang="zh-TW" sz="3600" smtClean="0">
              <a:latin typeface="華康儷粗黑" pitchFamily="49" charset="-120"/>
              <a:ea typeface="華康儷粗黑" pitchFamily="49" charset="-120"/>
            </a:endParaRPr>
          </a:p>
          <a:p>
            <a:pPr marL="0" indent="0" algn="ctr" eaLnBrk="1" hangingPunct="1">
              <a:buFont typeface="Arial" charset="0"/>
              <a:buNone/>
            </a:pPr>
            <a:r>
              <a:rPr lang="zh-TW" altLang="en-US" sz="3600" smtClean="0">
                <a:latin typeface="華康儷粗黑" pitchFamily="49" charset="-120"/>
                <a:ea typeface="華康儷粗黑" pitchFamily="49" charset="-120"/>
              </a:rPr>
              <a:t>  大學多元入學的核心價值</a:t>
            </a:r>
          </a:p>
        </p:txBody>
      </p:sp>
      <p:sp>
        <p:nvSpPr>
          <p:cNvPr id="25602" name="內容版面配置區 3"/>
          <p:cNvSpPr txBox="1">
            <a:spLocks/>
          </p:cNvSpPr>
          <p:nvPr/>
        </p:nvSpPr>
        <p:spPr bwMode="auto">
          <a:xfrm>
            <a:off x="2024063" y="2979738"/>
            <a:ext cx="8562975" cy="1755775"/>
          </a:xfrm>
          <a:prstGeom prst="rect">
            <a:avLst/>
          </a:prstGeom>
          <a:solidFill>
            <a:srgbClr val="FF0000"/>
          </a:solidFill>
          <a:ln w="9525">
            <a:solidFill>
              <a:srgbClr val="FF0000"/>
            </a:solidFill>
            <a:miter lim="800000"/>
            <a:headEnd/>
            <a:tailEnd/>
          </a:ln>
        </p:spPr>
        <p:txBody>
          <a:bodyPr>
            <a:spAutoFit/>
          </a:bodyPr>
          <a:lstStyle/>
          <a:p>
            <a:pPr algn="ctr">
              <a:lnSpc>
                <a:spcPct val="90000"/>
              </a:lnSpc>
              <a:spcBef>
                <a:spcPts val="1000"/>
              </a:spcBef>
              <a:buFont typeface="Arial" charset="0"/>
              <a:buNone/>
            </a:pPr>
            <a:r>
              <a:rPr kumimoji="0" lang="zh-TW" altLang="en-US" sz="12000">
                <a:solidFill>
                  <a:schemeClr val="bg1"/>
                </a:solidFill>
                <a:latin typeface="華康粗黑體" pitchFamily="49" charset="-120"/>
                <a:ea typeface="華康粗黑體" pitchFamily="49" charset="-120"/>
              </a:rPr>
              <a:t>適性揚才</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5602"/>
                                        </p:tgtEl>
                                        <p:attrNameLst>
                                          <p:attrName>style.visibility</p:attrName>
                                        </p:attrNameLst>
                                      </p:cBhvr>
                                      <p:to>
                                        <p:strVal val="visible"/>
                                      </p:to>
                                    </p:set>
                                    <p:anim calcmode="lin" valueType="num">
                                      <p:cBhvr>
                                        <p:cTn id="7" dur="1000" fill="hold"/>
                                        <p:tgtEl>
                                          <p:spTgt spid="25602"/>
                                        </p:tgtEl>
                                        <p:attrNameLst>
                                          <p:attrName>ppt_w</p:attrName>
                                        </p:attrNameLst>
                                      </p:cBhvr>
                                      <p:tavLst>
                                        <p:tav tm="0">
                                          <p:val>
                                            <p:strVal val="#ppt_w*0.70"/>
                                          </p:val>
                                        </p:tav>
                                        <p:tav tm="100000">
                                          <p:val>
                                            <p:strVal val="#ppt_w"/>
                                          </p:val>
                                        </p:tav>
                                      </p:tavLst>
                                    </p:anim>
                                    <p:anim calcmode="lin" valueType="num">
                                      <p:cBhvr>
                                        <p:cTn id="8" dur="1000" fill="hold"/>
                                        <p:tgtEl>
                                          <p:spTgt spid="25602"/>
                                        </p:tgtEl>
                                        <p:attrNameLst>
                                          <p:attrName>ppt_h</p:attrName>
                                        </p:attrNameLst>
                                      </p:cBhvr>
                                      <p:tavLst>
                                        <p:tav tm="0">
                                          <p:val>
                                            <p:strVal val="#ppt_h"/>
                                          </p:val>
                                        </p:tav>
                                        <p:tav tm="100000">
                                          <p:val>
                                            <p:strVal val="#ppt_h"/>
                                          </p:val>
                                        </p:tav>
                                      </p:tavLst>
                                    </p:anim>
                                    <p:animEffect transition="in" filter="fade">
                                      <p:cBhvr>
                                        <p:cTn id="9" dur="1000"/>
                                        <p:tgtEl>
                                          <p:spTgt spid="256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投影片編號版面配置區 4"/>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5BF7D6C-CD8A-4985-800C-FA70474A9399}" type="slidenum">
              <a:rPr lang="en-US" altLang="zh-TW">
                <a:solidFill>
                  <a:srgbClr val="898989"/>
                </a:solidFill>
              </a:rPr>
              <a:pPr fontAlgn="base">
                <a:spcBef>
                  <a:spcPct val="0"/>
                </a:spcBef>
                <a:spcAft>
                  <a:spcPct val="0"/>
                </a:spcAft>
                <a:defRPr/>
              </a:pPr>
              <a:t>8</a:t>
            </a:fld>
            <a:endParaRPr lang="en-US" altLang="zh-TW">
              <a:solidFill>
                <a:srgbClr val="898989"/>
              </a:solidFill>
            </a:endParaRPr>
          </a:p>
        </p:txBody>
      </p:sp>
      <p:sp>
        <p:nvSpPr>
          <p:cNvPr id="25602" name="文字方塊 45"/>
          <p:cNvSpPr txBox="1">
            <a:spLocks noChangeArrowheads="1"/>
          </p:cNvSpPr>
          <p:nvPr/>
        </p:nvSpPr>
        <p:spPr bwMode="auto">
          <a:xfrm>
            <a:off x="1436688" y="1250950"/>
            <a:ext cx="485775" cy="954088"/>
          </a:xfrm>
          <a:prstGeom prst="rect">
            <a:avLst/>
          </a:prstGeom>
          <a:noFill/>
          <a:ln w="9525">
            <a:noFill/>
            <a:miter lim="800000"/>
            <a:headEnd/>
            <a:tailEnd/>
          </a:ln>
        </p:spPr>
        <p:txBody>
          <a:bodyPr>
            <a:spAutoFit/>
          </a:bodyPr>
          <a:lstStyle/>
          <a:p>
            <a:r>
              <a:rPr kumimoji="0" lang="zh-TW" altLang="en-US" sz="2800" b="1">
                <a:latin typeface="華康粗黑體" pitchFamily="49" charset="-120"/>
                <a:ea typeface="華康粗黑體" pitchFamily="49" charset="-120"/>
              </a:rPr>
              <a:t>願景</a:t>
            </a:r>
          </a:p>
        </p:txBody>
      </p:sp>
      <p:sp>
        <p:nvSpPr>
          <p:cNvPr id="25603" name="文字方塊 46"/>
          <p:cNvSpPr txBox="1">
            <a:spLocks noChangeArrowheads="1"/>
          </p:cNvSpPr>
          <p:nvPr/>
        </p:nvSpPr>
        <p:spPr bwMode="auto">
          <a:xfrm>
            <a:off x="1616075" y="2513013"/>
            <a:ext cx="485775" cy="830262"/>
          </a:xfrm>
          <a:prstGeom prst="rect">
            <a:avLst/>
          </a:prstGeom>
          <a:noFill/>
          <a:ln w="9525">
            <a:noFill/>
            <a:miter lim="800000"/>
            <a:headEnd/>
            <a:tailEnd/>
          </a:ln>
        </p:spPr>
        <p:txBody>
          <a:bodyPr>
            <a:spAutoFit/>
          </a:bodyPr>
          <a:lstStyle/>
          <a:p>
            <a:r>
              <a:rPr kumimoji="0" lang="zh-TW" altLang="en-US" sz="2400" b="1">
                <a:latin typeface="華康粗黑體" pitchFamily="49" charset="-120"/>
                <a:ea typeface="華康粗黑體" pitchFamily="49" charset="-120"/>
              </a:rPr>
              <a:t>目標</a:t>
            </a:r>
          </a:p>
        </p:txBody>
      </p:sp>
      <p:grpSp>
        <p:nvGrpSpPr>
          <p:cNvPr id="25604" name="群組 1"/>
          <p:cNvGrpSpPr>
            <a:grpSpLocks/>
          </p:cNvGrpSpPr>
          <p:nvPr/>
        </p:nvGrpSpPr>
        <p:grpSpPr bwMode="auto">
          <a:xfrm>
            <a:off x="2395538" y="3416300"/>
            <a:ext cx="6962775" cy="3352800"/>
            <a:chOff x="752472" y="3067665"/>
            <a:chExt cx="6962778" cy="3353828"/>
          </a:xfrm>
        </p:grpSpPr>
        <p:sp>
          <p:nvSpPr>
            <p:cNvPr id="25621" name="文字方塊 47"/>
            <p:cNvSpPr txBox="1">
              <a:spLocks noChangeArrowheads="1"/>
            </p:cNvSpPr>
            <p:nvPr/>
          </p:nvSpPr>
          <p:spPr bwMode="auto">
            <a:xfrm>
              <a:off x="752472" y="4347793"/>
              <a:ext cx="485776" cy="830997"/>
            </a:xfrm>
            <a:prstGeom prst="rect">
              <a:avLst/>
            </a:prstGeom>
            <a:noFill/>
            <a:ln w="9525">
              <a:noFill/>
              <a:miter lim="800000"/>
              <a:headEnd/>
              <a:tailEnd/>
            </a:ln>
          </p:spPr>
          <p:txBody>
            <a:bodyPr>
              <a:spAutoFit/>
            </a:bodyPr>
            <a:lstStyle/>
            <a:p>
              <a:r>
                <a:rPr kumimoji="0" lang="zh-TW" altLang="en-US" sz="2400" b="1">
                  <a:latin typeface="華康粗黑體" pitchFamily="49" charset="-120"/>
                  <a:ea typeface="華康粗黑體" pitchFamily="49" charset="-120"/>
                </a:rPr>
                <a:t>策略</a:t>
              </a:r>
            </a:p>
          </p:txBody>
        </p:sp>
        <p:grpSp>
          <p:nvGrpSpPr>
            <p:cNvPr id="25622" name="群組 57"/>
            <p:cNvGrpSpPr>
              <a:grpSpLocks/>
            </p:cNvGrpSpPr>
            <p:nvPr/>
          </p:nvGrpSpPr>
          <p:grpSpPr bwMode="auto">
            <a:xfrm>
              <a:off x="1242805" y="3175615"/>
              <a:ext cx="694606" cy="3016972"/>
              <a:chOff x="1242805" y="3175615"/>
              <a:chExt cx="694606" cy="3016972"/>
            </a:xfrm>
          </p:grpSpPr>
          <p:cxnSp>
            <p:nvCxnSpPr>
              <p:cNvPr id="50" name="直線接點 49"/>
              <p:cNvCxnSpPr/>
              <p:nvPr/>
            </p:nvCxnSpPr>
            <p:spPr bwMode="auto">
              <a:xfrm rot="16200000">
                <a:off x="1426366" y="4577102"/>
                <a:ext cx="0" cy="366713"/>
              </a:xfrm>
              <a:prstGeom prst="line">
                <a:avLst/>
              </a:prstGeom>
              <a:ln>
                <a:solidFill>
                  <a:srgbClr val="FF0066"/>
                </a:solidFill>
                <a:headEnd/>
                <a:tailEnd/>
              </a:ln>
            </p:spPr>
            <p:style>
              <a:lnRef idx="2">
                <a:schemeClr val="accent6"/>
              </a:lnRef>
              <a:fillRef idx="0">
                <a:schemeClr val="accent6"/>
              </a:fillRef>
              <a:effectRef idx="1">
                <a:schemeClr val="accent6"/>
              </a:effectRef>
              <a:fontRef idx="minor">
                <a:schemeClr val="tx1"/>
              </a:fontRef>
            </p:style>
          </p:cxnSp>
          <p:cxnSp>
            <p:nvCxnSpPr>
              <p:cNvPr id="51" name="直線接點 50"/>
              <p:cNvCxnSpPr/>
              <p:nvPr/>
            </p:nvCxnSpPr>
            <p:spPr bwMode="auto">
              <a:xfrm rot="16200000">
                <a:off x="1777997" y="5281367"/>
                <a:ext cx="0" cy="317500"/>
              </a:xfrm>
              <a:prstGeom prst="line">
                <a:avLst/>
              </a:prstGeom>
              <a:ln>
                <a:solidFill>
                  <a:srgbClr val="FF0066"/>
                </a:solidFill>
                <a:headEnd/>
                <a:tailEnd/>
              </a:ln>
            </p:spPr>
            <p:style>
              <a:lnRef idx="2">
                <a:schemeClr val="accent6"/>
              </a:lnRef>
              <a:fillRef idx="0">
                <a:schemeClr val="accent6"/>
              </a:fillRef>
              <a:effectRef idx="1">
                <a:schemeClr val="accent6"/>
              </a:effectRef>
              <a:fontRef idx="minor">
                <a:schemeClr val="tx1"/>
              </a:fontRef>
            </p:style>
          </p:cxnSp>
          <p:cxnSp>
            <p:nvCxnSpPr>
              <p:cNvPr id="52" name="直線接點 51"/>
              <p:cNvCxnSpPr/>
              <p:nvPr/>
            </p:nvCxnSpPr>
            <p:spPr bwMode="auto">
              <a:xfrm rot="16200000">
                <a:off x="1768472" y="6034073"/>
                <a:ext cx="0" cy="317500"/>
              </a:xfrm>
              <a:prstGeom prst="line">
                <a:avLst/>
              </a:prstGeom>
              <a:ln>
                <a:solidFill>
                  <a:srgbClr val="FF0066"/>
                </a:solidFill>
                <a:headEnd/>
                <a:tailEnd/>
              </a:ln>
            </p:spPr>
            <p:style>
              <a:lnRef idx="2">
                <a:schemeClr val="accent6"/>
              </a:lnRef>
              <a:fillRef idx="0">
                <a:schemeClr val="accent6"/>
              </a:fillRef>
              <a:effectRef idx="1">
                <a:schemeClr val="accent6"/>
              </a:effectRef>
              <a:fontRef idx="minor">
                <a:schemeClr val="tx1"/>
              </a:fontRef>
            </p:style>
          </p:cxnSp>
          <p:cxnSp>
            <p:nvCxnSpPr>
              <p:cNvPr id="53" name="直線接點 52"/>
              <p:cNvCxnSpPr/>
              <p:nvPr/>
            </p:nvCxnSpPr>
            <p:spPr bwMode="auto">
              <a:xfrm rot="16200000">
                <a:off x="1771647" y="4604885"/>
                <a:ext cx="0" cy="317500"/>
              </a:xfrm>
              <a:prstGeom prst="line">
                <a:avLst/>
              </a:prstGeom>
              <a:ln>
                <a:solidFill>
                  <a:srgbClr val="FF0066"/>
                </a:solidFill>
                <a:headEnd/>
                <a:tailEnd/>
              </a:ln>
            </p:spPr>
            <p:style>
              <a:lnRef idx="2">
                <a:schemeClr val="accent6"/>
              </a:lnRef>
              <a:fillRef idx="0">
                <a:schemeClr val="accent6"/>
              </a:fillRef>
              <a:effectRef idx="1">
                <a:schemeClr val="accent6"/>
              </a:effectRef>
              <a:fontRef idx="minor">
                <a:schemeClr val="tx1"/>
              </a:fontRef>
            </p:style>
          </p:cxnSp>
          <p:cxnSp>
            <p:nvCxnSpPr>
              <p:cNvPr id="54" name="直線接點 53"/>
              <p:cNvCxnSpPr/>
              <p:nvPr/>
            </p:nvCxnSpPr>
            <p:spPr bwMode="auto">
              <a:xfrm flipH="1" flipV="1">
                <a:off x="1609722" y="3175648"/>
                <a:ext cx="6350" cy="3017175"/>
              </a:xfrm>
              <a:prstGeom prst="line">
                <a:avLst/>
              </a:prstGeom>
              <a:ln>
                <a:solidFill>
                  <a:srgbClr val="FF0066"/>
                </a:solidFill>
                <a:headEnd/>
                <a:tailEnd/>
              </a:ln>
              <a:extLst/>
            </p:spPr>
            <p:style>
              <a:lnRef idx="2">
                <a:schemeClr val="accent6"/>
              </a:lnRef>
              <a:fillRef idx="0">
                <a:schemeClr val="accent6"/>
              </a:fillRef>
              <a:effectRef idx="1">
                <a:schemeClr val="accent6"/>
              </a:effectRef>
              <a:fontRef idx="minor">
                <a:schemeClr val="tx1"/>
              </a:fontRef>
            </p:style>
          </p:cxnSp>
          <p:cxnSp>
            <p:nvCxnSpPr>
              <p:cNvPr id="55" name="直線接點 54"/>
              <p:cNvCxnSpPr/>
              <p:nvPr/>
            </p:nvCxnSpPr>
            <p:spPr bwMode="auto">
              <a:xfrm rot="16200000">
                <a:off x="1777997" y="3016898"/>
                <a:ext cx="0" cy="317500"/>
              </a:xfrm>
              <a:prstGeom prst="line">
                <a:avLst/>
              </a:prstGeom>
              <a:ln>
                <a:solidFill>
                  <a:srgbClr val="FF0066"/>
                </a:solidFill>
                <a:headEnd/>
                <a:tailEnd/>
              </a:ln>
            </p:spPr>
            <p:style>
              <a:lnRef idx="2">
                <a:schemeClr val="accent6"/>
              </a:lnRef>
              <a:fillRef idx="0">
                <a:schemeClr val="accent6"/>
              </a:fillRef>
              <a:effectRef idx="1">
                <a:schemeClr val="accent6"/>
              </a:effectRef>
              <a:fontRef idx="minor">
                <a:schemeClr val="tx1"/>
              </a:fontRef>
            </p:style>
          </p:cxnSp>
          <p:cxnSp>
            <p:nvCxnSpPr>
              <p:cNvPr id="56" name="直線接點 55"/>
              <p:cNvCxnSpPr/>
              <p:nvPr/>
            </p:nvCxnSpPr>
            <p:spPr bwMode="auto">
              <a:xfrm rot="16200000">
                <a:off x="1774822" y="3868059"/>
                <a:ext cx="0" cy="317500"/>
              </a:xfrm>
              <a:prstGeom prst="line">
                <a:avLst/>
              </a:prstGeom>
              <a:ln>
                <a:solidFill>
                  <a:srgbClr val="FF0066"/>
                </a:solidFill>
                <a:headEnd/>
                <a:tailEnd/>
              </a:ln>
            </p:spPr>
            <p:style>
              <a:lnRef idx="2">
                <a:schemeClr val="accent6"/>
              </a:lnRef>
              <a:fillRef idx="0">
                <a:schemeClr val="accent6"/>
              </a:fillRef>
              <a:effectRef idx="1">
                <a:schemeClr val="accent6"/>
              </a:effectRef>
              <a:fontRef idx="minor">
                <a:schemeClr val="tx1"/>
              </a:fontRef>
            </p:style>
          </p:cxnSp>
        </p:grpSp>
        <p:grpSp>
          <p:nvGrpSpPr>
            <p:cNvPr id="25623" name="群組 32"/>
            <p:cNvGrpSpPr>
              <a:grpSpLocks/>
            </p:cNvGrpSpPr>
            <p:nvPr/>
          </p:nvGrpSpPr>
          <p:grpSpPr bwMode="auto">
            <a:xfrm>
              <a:off x="1912674" y="3067665"/>
              <a:ext cx="5802576" cy="3353828"/>
              <a:chOff x="3759176" y="3216068"/>
              <a:chExt cx="3307514" cy="3353828"/>
            </a:xfrm>
          </p:grpSpPr>
          <p:sp>
            <p:nvSpPr>
              <p:cNvPr id="25624" name="圓角矩形 27"/>
              <p:cNvSpPr>
                <a:spLocks noChangeArrowheads="1"/>
              </p:cNvSpPr>
              <p:nvPr/>
            </p:nvSpPr>
            <p:spPr bwMode="auto">
              <a:xfrm>
                <a:off x="3759176" y="3216068"/>
                <a:ext cx="3307511" cy="610011"/>
              </a:xfrm>
              <a:prstGeom prst="roundRect">
                <a:avLst>
                  <a:gd name="adj" fmla="val 16667"/>
                </a:avLst>
              </a:prstGeom>
              <a:solidFill>
                <a:srgbClr val="99FFCC"/>
              </a:solidFill>
              <a:ln w="9525">
                <a:solidFill>
                  <a:srgbClr val="FFC9FF"/>
                </a:solidFill>
                <a:round/>
                <a:headEnd/>
                <a:tailEnd/>
              </a:ln>
            </p:spPr>
            <p:txBody>
              <a:bodyPr anchor="ctr"/>
              <a:lstStyle/>
              <a:p>
                <a:pPr algn="ctr">
                  <a:lnSpc>
                    <a:spcPts val="2700"/>
                  </a:lnSpc>
                </a:pPr>
                <a:r>
                  <a:rPr kumimoji="0" lang="zh-TW" altLang="en-US" sz="2800" b="1">
                    <a:latin typeface="標楷體" pitchFamily="65" charset="-120"/>
                    <a:ea typeface="標楷體" pitchFamily="65" charset="-120"/>
                    <a:cs typeface="新細明體" charset="-120"/>
                  </a:rPr>
                  <a:t>因應</a:t>
                </a:r>
                <a:r>
                  <a:rPr kumimoji="0" lang="en-US" altLang="zh-TW" sz="2800" b="1">
                    <a:latin typeface="標楷體" pitchFamily="65" charset="-120"/>
                    <a:ea typeface="標楷體" pitchFamily="65" charset="-120"/>
                    <a:cs typeface="新細明體" charset="-120"/>
                  </a:rPr>
                  <a:t>12</a:t>
                </a:r>
                <a:r>
                  <a:rPr kumimoji="0" lang="zh-TW" altLang="en-US" sz="2800" b="1">
                    <a:latin typeface="標楷體" pitchFamily="65" charset="-120"/>
                    <a:ea typeface="標楷體" pitchFamily="65" charset="-120"/>
                    <a:cs typeface="新細明體" charset="-120"/>
                  </a:rPr>
                  <a:t>年國教實施</a:t>
                </a:r>
              </a:p>
            </p:txBody>
          </p:sp>
          <p:sp>
            <p:nvSpPr>
              <p:cNvPr id="25625" name="圓角矩形 28"/>
              <p:cNvSpPr>
                <a:spLocks noChangeArrowheads="1"/>
              </p:cNvSpPr>
              <p:nvPr/>
            </p:nvSpPr>
            <p:spPr bwMode="auto">
              <a:xfrm>
                <a:off x="3759179" y="3870633"/>
                <a:ext cx="3307511" cy="610011"/>
              </a:xfrm>
              <a:prstGeom prst="roundRect">
                <a:avLst>
                  <a:gd name="adj" fmla="val 16667"/>
                </a:avLst>
              </a:prstGeom>
              <a:solidFill>
                <a:srgbClr val="FFFF99"/>
              </a:solidFill>
              <a:ln w="9525">
                <a:solidFill>
                  <a:srgbClr val="FFC9FF"/>
                </a:solidFill>
                <a:round/>
                <a:headEnd/>
                <a:tailEnd/>
              </a:ln>
            </p:spPr>
            <p:txBody>
              <a:bodyPr anchor="ctr"/>
              <a:lstStyle/>
              <a:p>
                <a:pPr algn="ctr">
                  <a:lnSpc>
                    <a:spcPts val="2700"/>
                  </a:lnSpc>
                </a:pPr>
                <a:r>
                  <a:rPr kumimoji="0" lang="zh-TW" altLang="en-US" sz="2800" b="1">
                    <a:solidFill>
                      <a:srgbClr val="FF3300"/>
                    </a:solidFill>
                    <a:latin typeface="華康儷粗圓(P)" pitchFamily="34" charset="-120"/>
                    <a:ea typeface="華康儷粗圓(P)" pitchFamily="34" charset="-120"/>
                    <a:cs typeface="新細明體" charset="-120"/>
                  </a:rPr>
                  <a:t>大學選才彈性多元</a:t>
                </a:r>
              </a:p>
            </p:txBody>
          </p:sp>
          <p:sp>
            <p:nvSpPr>
              <p:cNvPr id="25626" name="圓角矩形 29"/>
              <p:cNvSpPr>
                <a:spLocks noChangeArrowheads="1"/>
              </p:cNvSpPr>
              <p:nvPr/>
            </p:nvSpPr>
            <p:spPr bwMode="auto">
              <a:xfrm>
                <a:off x="3759177" y="4566163"/>
                <a:ext cx="3307511" cy="610011"/>
              </a:xfrm>
              <a:prstGeom prst="roundRect">
                <a:avLst>
                  <a:gd name="adj" fmla="val 16667"/>
                </a:avLst>
              </a:prstGeom>
              <a:solidFill>
                <a:srgbClr val="99CCFF"/>
              </a:solidFill>
              <a:ln w="9525">
                <a:solidFill>
                  <a:srgbClr val="FFC9FF"/>
                </a:solidFill>
                <a:round/>
                <a:headEnd/>
                <a:tailEnd/>
              </a:ln>
            </p:spPr>
            <p:txBody>
              <a:bodyPr anchor="ctr"/>
              <a:lstStyle/>
              <a:p>
                <a:pPr algn="ctr">
                  <a:lnSpc>
                    <a:spcPts val="2700"/>
                  </a:lnSpc>
                </a:pPr>
                <a:r>
                  <a:rPr kumimoji="0" lang="zh-TW" altLang="en-US" sz="2800" b="1">
                    <a:latin typeface="標楷體" pitchFamily="65" charset="-120"/>
                    <a:ea typeface="標楷體" pitchFamily="65" charset="-120"/>
                    <a:cs typeface="新細明體" charset="-120"/>
                  </a:rPr>
                  <a:t>招生作業優化簡化</a:t>
                </a:r>
              </a:p>
            </p:txBody>
          </p:sp>
          <p:sp>
            <p:nvSpPr>
              <p:cNvPr id="25627" name="圓角矩形 30"/>
              <p:cNvSpPr>
                <a:spLocks noChangeArrowheads="1"/>
              </p:cNvSpPr>
              <p:nvPr/>
            </p:nvSpPr>
            <p:spPr bwMode="auto">
              <a:xfrm>
                <a:off x="3759178" y="5264971"/>
                <a:ext cx="3307511" cy="610011"/>
              </a:xfrm>
              <a:prstGeom prst="roundRect">
                <a:avLst>
                  <a:gd name="adj" fmla="val 16667"/>
                </a:avLst>
              </a:prstGeom>
              <a:solidFill>
                <a:srgbClr val="FFCCCC"/>
              </a:solidFill>
              <a:ln w="9525">
                <a:solidFill>
                  <a:srgbClr val="FFC9FF"/>
                </a:solidFill>
                <a:round/>
                <a:headEnd/>
                <a:tailEnd/>
              </a:ln>
            </p:spPr>
            <p:txBody>
              <a:bodyPr anchor="ctr"/>
              <a:lstStyle/>
              <a:p>
                <a:pPr algn="ctr">
                  <a:lnSpc>
                    <a:spcPts val="2700"/>
                  </a:lnSpc>
                </a:pPr>
                <a:r>
                  <a:rPr kumimoji="0" lang="zh-TW" altLang="en-US" sz="2800" b="1">
                    <a:latin typeface="標楷體" pitchFamily="65" charset="-120"/>
                    <a:ea typeface="標楷體" pitchFamily="65" charset="-120"/>
                    <a:cs typeface="新細明體" charset="-120"/>
                  </a:rPr>
                  <a:t>招生促進社會流動</a:t>
                </a:r>
              </a:p>
            </p:txBody>
          </p:sp>
          <p:sp>
            <p:nvSpPr>
              <p:cNvPr id="25628" name="圓角矩形 31"/>
              <p:cNvSpPr>
                <a:spLocks noChangeArrowheads="1"/>
              </p:cNvSpPr>
              <p:nvPr/>
            </p:nvSpPr>
            <p:spPr bwMode="auto">
              <a:xfrm>
                <a:off x="3759179" y="5959885"/>
                <a:ext cx="3307511" cy="610011"/>
              </a:xfrm>
              <a:prstGeom prst="roundRect">
                <a:avLst>
                  <a:gd name="adj" fmla="val 16667"/>
                </a:avLst>
              </a:prstGeom>
              <a:solidFill>
                <a:srgbClr val="CCCCFF"/>
              </a:solidFill>
              <a:ln w="9525">
                <a:solidFill>
                  <a:srgbClr val="FFC9FF"/>
                </a:solidFill>
                <a:round/>
                <a:headEnd/>
                <a:tailEnd/>
              </a:ln>
            </p:spPr>
            <p:txBody>
              <a:bodyPr anchor="ctr"/>
              <a:lstStyle/>
              <a:p>
                <a:pPr algn="ctr">
                  <a:lnSpc>
                    <a:spcPts val="2700"/>
                  </a:lnSpc>
                </a:pPr>
                <a:r>
                  <a:rPr kumimoji="0" lang="zh-TW" altLang="en-US" sz="2800" b="1">
                    <a:latin typeface="標楷體" pitchFamily="65" charset="-120"/>
                    <a:ea typeface="標楷體" pitchFamily="65" charset="-120"/>
                    <a:cs typeface="新細明體" charset="-120"/>
                  </a:rPr>
                  <a:t>入學考試彈性設計</a:t>
                </a:r>
              </a:p>
            </p:txBody>
          </p:sp>
        </p:grpSp>
      </p:grpSp>
      <p:sp>
        <p:nvSpPr>
          <p:cNvPr id="25605" name="矩形 33"/>
          <p:cNvSpPr>
            <a:spLocks noChangeArrowheads="1"/>
          </p:cNvSpPr>
          <p:nvPr/>
        </p:nvSpPr>
        <p:spPr bwMode="auto">
          <a:xfrm>
            <a:off x="1571625" y="228600"/>
            <a:ext cx="9144000" cy="762000"/>
          </a:xfrm>
          <a:prstGeom prst="rect">
            <a:avLst/>
          </a:prstGeom>
          <a:noFill/>
          <a:ln w="9525">
            <a:noFill/>
            <a:miter lim="800000"/>
            <a:headEnd/>
            <a:tailEnd/>
          </a:ln>
        </p:spPr>
        <p:txBody>
          <a:bodyPr>
            <a:spAutoFit/>
          </a:bodyPr>
          <a:lstStyle/>
          <a:p>
            <a:pPr algn="ctr"/>
            <a:r>
              <a:rPr kumimoji="0" lang="zh-TW" altLang="en-US" sz="4400">
                <a:latin typeface="華康儷粗黑" pitchFamily="49" charset="-120"/>
                <a:ea typeface="華康儷粗黑" pitchFamily="49" charset="-120"/>
                <a:cs typeface="Times New Roman" pitchFamily="18" charset="0"/>
              </a:rPr>
              <a:t>招考規劃願景、目標與策略</a:t>
            </a:r>
          </a:p>
        </p:txBody>
      </p:sp>
      <p:sp>
        <p:nvSpPr>
          <p:cNvPr id="25606" name="文字方塊 37"/>
          <p:cNvSpPr txBox="1">
            <a:spLocks noChangeArrowheads="1"/>
          </p:cNvSpPr>
          <p:nvPr/>
        </p:nvSpPr>
        <p:spPr bwMode="auto">
          <a:xfrm>
            <a:off x="6011863" y="1001713"/>
            <a:ext cx="5538787" cy="396875"/>
          </a:xfrm>
          <a:prstGeom prst="rect">
            <a:avLst/>
          </a:prstGeom>
          <a:noFill/>
          <a:ln w="9525">
            <a:noFill/>
            <a:miter lim="800000"/>
            <a:headEnd/>
            <a:tailEnd/>
          </a:ln>
        </p:spPr>
        <p:txBody>
          <a:bodyPr>
            <a:spAutoFit/>
          </a:bodyPr>
          <a:lstStyle/>
          <a:p>
            <a:r>
              <a:rPr kumimoji="0" lang="en-US" altLang="zh-TW" sz="2000">
                <a:solidFill>
                  <a:srgbClr val="385723"/>
                </a:solidFill>
                <a:latin typeface="華康儷粗圓(P)" pitchFamily="34" charset="-120"/>
                <a:ea typeface="華康儷粗圓(P)" pitchFamily="34" charset="-120"/>
              </a:rPr>
              <a:t>103</a:t>
            </a:r>
            <a:r>
              <a:rPr kumimoji="0" lang="zh-TW" altLang="en-US" sz="2000">
                <a:solidFill>
                  <a:srgbClr val="385723"/>
                </a:solidFill>
                <a:latin typeface="華康儷粗圓(P)" pitchFamily="34" charset="-120"/>
                <a:ea typeface="華康儷粗圓(P)" pitchFamily="34" charset="-120"/>
              </a:rPr>
              <a:t>年 教育部與招聯會通過之長程調整規劃</a:t>
            </a:r>
            <a:endParaRPr kumimoji="0" lang="zh-TW" altLang="en-US" sz="2000">
              <a:latin typeface="華康儷粗圓(P)" pitchFamily="34" charset="-120"/>
              <a:ea typeface="華康儷粗圓(P)" pitchFamily="34" charset="-120"/>
            </a:endParaRPr>
          </a:p>
        </p:txBody>
      </p:sp>
      <p:grpSp>
        <p:nvGrpSpPr>
          <p:cNvPr id="25607" name="群組 6"/>
          <p:cNvGrpSpPr>
            <a:grpSpLocks/>
          </p:cNvGrpSpPr>
          <p:nvPr/>
        </p:nvGrpSpPr>
        <p:grpSpPr bwMode="auto">
          <a:xfrm>
            <a:off x="2227263" y="1476375"/>
            <a:ext cx="8153400" cy="1865313"/>
            <a:chOff x="702649" y="1475582"/>
            <a:chExt cx="8153400" cy="1866464"/>
          </a:xfrm>
        </p:grpSpPr>
        <p:grpSp>
          <p:nvGrpSpPr>
            <p:cNvPr id="25608" name="群組 21"/>
            <p:cNvGrpSpPr>
              <a:grpSpLocks/>
            </p:cNvGrpSpPr>
            <p:nvPr/>
          </p:nvGrpSpPr>
          <p:grpSpPr bwMode="auto">
            <a:xfrm>
              <a:off x="815149" y="2636350"/>
              <a:ext cx="8040900" cy="705696"/>
              <a:chOff x="589589" y="1060445"/>
              <a:chExt cx="6708677" cy="729849"/>
            </a:xfrm>
          </p:grpSpPr>
          <p:sp>
            <p:nvSpPr>
              <p:cNvPr id="25617" name="圓角矩形 22"/>
              <p:cNvSpPr>
                <a:spLocks noChangeArrowheads="1"/>
              </p:cNvSpPr>
              <p:nvPr/>
            </p:nvSpPr>
            <p:spPr bwMode="auto">
              <a:xfrm>
                <a:off x="4113519" y="1083296"/>
                <a:ext cx="1535479" cy="699833"/>
              </a:xfrm>
              <a:prstGeom prst="roundRect">
                <a:avLst>
                  <a:gd name="adj" fmla="val 16667"/>
                </a:avLst>
              </a:prstGeom>
              <a:solidFill>
                <a:srgbClr val="FF9900"/>
              </a:solidFill>
              <a:ln w="9525">
                <a:solidFill>
                  <a:srgbClr val="FFC9FF"/>
                </a:solidFill>
                <a:round/>
                <a:headEnd/>
                <a:tailEnd/>
              </a:ln>
            </p:spPr>
            <p:txBody>
              <a:bodyPr anchor="ctr"/>
              <a:lstStyle/>
              <a:p>
                <a:pPr algn="ctr">
                  <a:lnSpc>
                    <a:spcPts val="2700"/>
                  </a:lnSpc>
                </a:pPr>
                <a:r>
                  <a:rPr kumimoji="0" lang="zh-TW" altLang="en-US" sz="2400" b="1">
                    <a:latin typeface="標楷體" pitchFamily="65" charset="-120"/>
                    <a:ea typeface="標楷體" pitchFamily="65" charset="-120"/>
                    <a:cs typeface="新細明體" charset="-120"/>
                  </a:rPr>
                  <a:t>學生</a:t>
                </a:r>
                <a:endParaRPr kumimoji="0" lang="en-US" altLang="zh-TW" sz="2400" b="1">
                  <a:latin typeface="標楷體" pitchFamily="65" charset="-120"/>
                  <a:ea typeface="標楷體" pitchFamily="65" charset="-120"/>
                  <a:cs typeface="新細明體" charset="-120"/>
                </a:endParaRPr>
              </a:p>
              <a:p>
                <a:pPr algn="ctr">
                  <a:lnSpc>
                    <a:spcPts val="2700"/>
                  </a:lnSpc>
                </a:pPr>
                <a:r>
                  <a:rPr kumimoji="0" lang="zh-TW" altLang="en-US" sz="2400" b="1">
                    <a:latin typeface="標楷體" pitchFamily="65" charset="-120"/>
                    <a:ea typeface="標楷體" pitchFamily="65" charset="-120"/>
                    <a:cs typeface="新細明體" charset="-120"/>
                  </a:rPr>
                  <a:t>學習完整</a:t>
                </a:r>
              </a:p>
            </p:txBody>
          </p:sp>
          <p:sp>
            <p:nvSpPr>
              <p:cNvPr id="25618" name="圓角矩形 24"/>
              <p:cNvSpPr>
                <a:spLocks noChangeArrowheads="1"/>
              </p:cNvSpPr>
              <p:nvPr/>
            </p:nvSpPr>
            <p:spPr bwMode="auto">
              <a:xfrm>
                <a:off x="2358462" y="1076130"/>
                <a:ext cx="1626606" cy="714164"/>
              </a:xfrm>
              <a:prstGeom prst="roundRect">
                <a:avLst>
                  <a:gd name="adj" fmla="val 16667"/>
                </a:avLst>
              </a:prstGeom>
              <a:solidFill>
                <a:srgbClr val="FF9900"/>
              </a:solidFill>
              <a:ln w="9525">
                <a:solidFill>
                  <a:srgbClr val="FFC9FF"/>
                </a:solidFill>
                <a:round/>
                <a:headEnd/>
                <a:tailEnd/>
              </a:ln>
            </p:spPr>
            <p:txBody>
              <a:bodyPr anchor="ctr"/>
              <a:lstStyle/>
              <a:p>
                <a:pPr algn="ctr">
                  <a:lnSpc>
                    <a:spcPts val="2700"/>
                  </a:lnSpc>
                </a:pPr>
                <a:r>
                  <a:rPr kumimoji="0" lang="zh-TW" altLang="en-US" sz="2400" b="1">
                    <a:latin typeface="標楷體" pitchFamily="65" charset="-120"/>
                    <a:ea typeface="標楷體" pitchFamily="65" charset="-120"/>
                    <a:cs typeface="新細明體" charset="-120"/>
                  </a:rPr>
                  <a:t>高中</a:t>
                </a:r>
                <a:endParaRPr kumimoji="0" lang="en-US" altLang="zh-TW" sz="2400" b="1">
                  <a:latin typeface="標楷體" pitchFamily="65" charset="-120"/>
                  <a:ea typeface="標楷體" pitchFamily="65" charset="-120"/>
                  <a:cs typeface="新細明體" charset="-120"/>
                </a:endParaRPr>
              </a:p>
              <a:p>
                <a:pPr algn="ctr">
                  <a:lnSpc>
                    <a:spcPts val="2700"/>
                  </a:lnSpc>
                </a:pPr>
                <a:r>
                  <a:rPr kumimoji="0" lang="zh-TW" altLang="en-US" sz="2400" b="1">
                    <a:latin typeface="標楷體" pitchFamily="65" charset="-120"/>
                    <a:ea typeface="標楷體" pitchFamily="65" charset="-120"/>
                    <a:cs typeface="新細明體" charset="-120"/>
                  </a:rPr>
                  <a:t>教學活化</a:t>
                </a:r>
              </a:p>
            </p:txBody>
          </p:sp>
          <p:sp>
            <p:nvSpPr>
              <p:cNvPr id="25619" name="圓角矩形 25"/>
              <p:cNvSpPr>
                <a:spLocks noChangeArrowheads="1"/>
              </p:cNvSpPr>
              <p:nvPr/>
            </p:nvSpPr>
            <p:spPr bwMode="auto">
              <a:xfrm>
                <a:off x="5844430" y="1091903"/>
                <a:ext cx="1453836" cy="698391"/>
              </a:xfrm>
              <a:prstGeom prst="roundRect">
                <a:avLst>
                  <a:gd name="adj" fmla="val 16667"/>
                </a:avLst>
              </a:prstGeom>
              <a:solidFill>
                <a:srgbClr val="FF9900"/>
              </a:solidFill>
              <a:ln w="9525">
                <a:solidFill>
                  <a:srgbClr val="FFC9FF"/>
                </a:solidFill>
                <a:round/>
                <a:headEnd/>
                <a:tailEnd/>
              </a:ln>
            </p:spPr>
            <p:txBody>
              <a:bodyPr anchor="ctr"/>
              <a:lstStyle/>
              <a:p>
                <a:pPr algn="ctr">
                  <a:lnSpc>
                    <a:spcPts val="2700"/>
                  </a:lnSpc>
                </a:pPr>
                <a:r>
                  <a:rPr kumimoji="0" lang="zh-TW" altLang="en-US" sz="2400" b="1">
                    <a:latin typeface="標楷體" pitchFamily="65" charset="-120"/>
                    <a:ea typeface="標楷體" pitchFamily="65" charset="-120"/>
                    <a:cs typeface="新細明體" charset="-120"/>
                  </a:rPr>
                  <a:t>促進</a:t>
                </a:r>
                <a:endParaRPr kumimoji="0" lang="en-US" altLang="zh-TW" sz="2400" b="1">
                  <a:latin typeface="標楷體" pitchFamily="65" charset="-120"/>
                  <a:ea typeface="標楷體" pitchFamily="65" charset="-120"/>
                  <a:cs typeface="新細明體" charset="-120"/>
                </a:endParaRPr>
              </a:p>
              <a:p>
                <a:pPr algn="ctr">
                  <a:lnSpc>
                    <a:spcPts val="2700"/>
                  </a:lnSpc>
                </a:pPr>
                <a:r>
                  <a:rPr kumimoji="0" lang="zh-TW" altLang="en-US" sz="2400" b="1">
                    <a:latin typeface="標楷體" pitchFamily="65" charset="-120"/>
                    <a:ea typeface="標楷體" pitchFamily="65" charset="-120"/>
                    <a:cs typeface="新細明體" charset="-120"/>
                  </a:rPr>
                  <a:t>社會流動</a:t>
                </a:r>
              </a:p>
            </p:txBody>
          </p:sp>
          <p:sp>
            <p:nvSpPr>
              <p:cNvPr id="25620" name="圓角矩形 23"/>
              <p:cNvSpPr>
                <a:spLocks noChangeArrowheads="1"/>
              </p:cNvSpPr>
              <p:nvPr/>
            </p:nvSpPr>
            <p:spPr bwMode="auto">
              <a:xfrm>
                <a:off x="589589" y="1060445"/>
                <a:ext cx="1555161" cy="706570"/>
              </a:xfrm>
              <a:prstGeom prst="roundRect">
                <a:avLst>
                  <a:gd name="adj" fmla="val 16667"/>
                </a:avLst>
              </a:prstGeom>
              <a:solidFill>
                <a:srgbClr val="FFFF99"/>
              </a:solidFill>
              <a:ln w="9525">
                <a:solidFill>
                  <a:srgbClr val="FFC9FF"/>
                </a:solidFill>
                <a:round/>
                <a:headEnd/>
                <a:tailEnd/>
              </a:ln>
            </p:spPr>
            <p:txBody>
              <a:bodyPr anchor="ctr"/>
              <a:lstStyle/>
              <a:p>
                <a:pPr algn="ctr">
                  <a:lnSpc>
                    <a:spcPts val="2700"/>
                  </a:lnSpc>
                </a:pPr>
                <a:r>
                  <a:rPr kumimoji="0" lang="zh-TW" altLang="en-US" sz="2400" b="1">
                    <a:solidFill>
                      <a:srgbClr val="FF3300"/>
                    </a:solidFill>
                    <a:latin typeface="華康儷粗圓(P)" pitchFamily="34" charset="-120"/>
                    <a:ea typeface="華康儷粗圓(P)" pitchFamily="34" charset="-120"/>
                    <a:cs typeface="新細明體" charset="-120"/>
                  </a:rPr>
                  <a:t>大學</a:t>
                </a:r>
                <a:endParaRPr kumimoji="0" lang="en-US" altLang="zh-TW" sz="2400" b="1">
                  <a:solidFill>
                    <a:srgbClr val="FF3300"/>
                  </a:solidFill>
                  <a:latin typeface="華康儷粗圓(P)" pitchFamily="34" charset="-120"/>
                  <a:ea typeface="華康儷粗圓(P)" pitchFamily="34" charset="-120"/>
                  <a:cs typeface="新細明體" charset="-120"/>
                </a:endParaRPr>
              </a:p>
              <a:p>
                <a:pPr algn="ctr">
                  <a:lnSpc>
                    <a:spcPts val="2700"/>
                  </a:lnSpc>
                </a:pPr>
                <a:r>
                  <a:rPr kumimoji="0" lang="zh-TW" altLang="en-US" sz="2400" b="1">
                    <a:solidFill>
                      <a:srgbClr val="FF3300"/>
                    </a:solidFill>
                    <a:latin typeface="華康儷粗圓(P)" pitchFamily="34" charset="-120"/>
                    <a:ea typeface="華康儷粗圓(P)" pitchFamily="34" charset="-120"/>
                    <a:cs typeface="新細明體" charset="-120"/>
                  </a:rPr>
                  <a:t>選才多元</a:t>
                </a:r>
              </a:p>
            </p:txBody>
          </p:sp>
        </p:grpSp>
        <p:grpSp>
          <p:nvGrpSpPr>
            <p:cNvPr id="25609" name="群組 35"/>
            <p:cNvGrpSpPr>
              <a:grpSpLocks/>
            </p:cNvGrpSpPr>
            <p:nvPr/>
          </p:nvGrpSpPr>
          <p:grpSpPr bwMode="auto">
            <a:xfrm>
              <a:off x="1756479" y="2002248"/>
              <a:ext cx="6354082" cy="664520"/>
              <a:chOff x="0" y="507"/>
              <a:chExt cx="45105" cy="4773"/>
            </a:xfrm>
          </p:grpSpPr>
          <p:cxnSp>
            <p:nvCxnSpPr>
              <p:cNvPr id="37" name="直線接點 36"/>
              <p:cNvCxnSpPr/>
              <p:nvPr/>
            </p:nvCxnSpPr>
            <p:spPr bwMode="auto">
              <a:xfrm>
                <a:off x="22292" y="512"/>
                <a:ext cx="0" cy="2556"/>
              </a:xfrm>
              <a:prstGeom prst="line">
                <a:avLst/>
              </a:prstGeom>
              <a:ln>
                <a:solidFill>
                  <a:srgbClr val="FF0066"/>
                </a:solidFill>
                <a:headEnd/>
                <a:tailEnd/>
              </a:ln>
            </p:spPr>
            <p:style>
              <a:lnRef idx="2">
                <a:schemeClr val="dk1"/>
              </a:lnRef>
              <a:fillRef idx="0">
                <a:schemeClr val="dk1"/>
              </a:fillRef>
              <a:effectRef idx="1">
                <a:schemeClr val="dk1"/>
              </a:effectRef>
              <a:fontRef idx="minor">
                <a:schemeClr val="tx1"/>
              </a:fontRef>
            </p:style>
          </p:cxnSp>
          <p:cxnSp>
            <p:nvCxnSpPr>
              <p:cNvPr id="39" name="直線接點 38"/>
              <p:cNvCxnSpPr/>
              <p:nvPr/>
            </p:nvCxnSpPr>
            <p:spPr bwMode="auto">
              <a:xfrm>
                <a:off x="14528" y="3068"/>
                <a:ext cx="0" cy="2213"/>
              </a:xfrm>
              <a:prstGeom prst="line">
                <a:avLst/>
              </a:prstGeom>
              <a:ln>
                <a:solidFill>
                  <a:srgbClr val="FF0066"/>
                </a:solidFill>
                <a:headEnd/>
                <a:tailEnd/>
              </a:ln>
            </p:spPr>
            <p:style>
              <a:lnRef idx="2">
                <a:schemeClr val="dk1"/>
              </a:lnRef>
              <a:fillRef idx="0">
                <a:schemeClr val="dk1"/>
              </a:fillRef>
              <a:effectRef idx="1">
                <a:schemeClr val="dk1"/>
              </a:effectRef>
              <a:fontRef idx="minor">
                <a:schemeClr val="tx1"/>
              </a:fontRef>
            </p:style>
          </p:cxnSp>
          <p:cxnSp>
            <p:nvCxnSpPr>
              <p:cNvPr id="40" name="直線接點 39"/>
              <p:cNvCxnSpPr/>
              <p:nvPr/>
            </p:nvCxnSpPr>
            <p:spPr bwMode="auto">
              <a:xfrm>
                <a:off x="2" y="3068"/>
                <a:ext cx="0" cy="2213"/>
              </a:xfrm>
              <a:prstGeom prst="line">
                <a:avLst/>
              </a:prstGeom>
              <a:ln>
                <a:solidFill>
                  <a:srgbClr val="FF0066"/>
                </a:solidFill>
                <a:headEnd/>
                <a:tailEnd/>
              </a:ln>
            </p:spPr>
            <p:style>
              <a:lnRef idx="2">
                <a:schemeClr val="dk1"/>
              </a:lnRef>
              <a:fillRef idx="0">
                <a:schemeClr val="dk1"/>
              </a:fillRef>
              <a:effectRef idx="1">
                <a:schemeClr val="dk1"/>
              </a:effectRef>
              <a:fontRef idx="minor">
                <a:schemeClr val="tx1"/>
              </a:fontRef>
            </p:style>
          </p:cxnSp>
          <p:cxnSp>
            <p:nvCxnSpPr>
              <p:cNvPr id="41" name="直線接點 40"/>
              <p:cNvCxnSpPr/>
              <p:nvPr/>
            </p:nvCxnSpPr>
            <p:spPr bwMode="auto">
              <a:xfrm>
                <a:off x="30056" y="3034"/>
                <a:ext cx="0" cy="2202"/>
              </a:xfrm>
              <a:prstGeom prst="line">
                <a:avLst/>
              </a:prstGeom>
              <a:ln>
                <a:solidFill>
                  <a:srgbClr val="FF0066"/>
                </a:solidFill>
                <a:headEnd/>
                <a:tailEnd/>
              </a:ln>
            </p:spPr>
            <p:style>
              <a:lnRef idx="2">
                <a:schemeClr val="dk1"/>
              </a:lnRef>
              <a:fillRef idx="0">
                <a:schemeClr val="dk1"/>
              </a:fillRef>
              <a:effectRef idx="1">
                <a:schemeClr val="dk1"/>
              </a:effectRef>
              <a:fontRef idx="minor">
                <a:schemeClr val="tx1"/>
              </a:fontRef>
            </p:style>
          </p:cxnSp>
          <p:cxnSp>
            <p:nvCxnSpPr>
              <p:cNvPr id="42" name="直線接點 41"/>
              <p:cNvCxnSpPr/>
              <p:nvPr/>
            </p:nvCxnSpPr>
            <p:spPr bwMode="auto">
              <a:xfrm>
                <a:off x="2" y="3068"/>
                <a:ext cx="45099" cy="0"/>
              </a:xfrm>
              <a:prstGeom prst="line">
                <a:avLst/>
              </a:prstGeom>
              <a:ln>
                <a:solidFill>
                  <a:srgbClr val="FF0066"/>
                </a:solidFill>
                <a:headEnd/>
                <a:tailEnd/>
              </a:ln>
              <a:extLst/>
            </p:spPr>
            <p:style>
              <a:lnRef idx="2">
                <a:schemeClr val="dk1"/>
              </a:lnRef>
              <a:fillRef idx="0">
                <a:schemeClr val="dk1"/>
              </a:fillRef>
              <a:effectRef idx="1">
                <a:schemeClr val="dk1"/>
              </a:effectRef>
              <a:fontRef idx="minor">
                <a:schemeClr val="tx1"/>
              </a:fontRef>
            </p:style>
          </p:cxnSp>
          <p:cxnSp>
            <p:nvCxnSpPr>
              <p:cNvPr id="43" name="直線接點 42"/>
              <p:cNvCxnSpPr/>
              <p:nvPr/>
            </p:nvCxnSpPr>
            <p:spPr bwMode="auto">
              <a:xfrm>
                <a:off x="45100" y="3068"/>
                <a:ext cx="0" cy="2213"/>
              </a:xfrm>
              <a:prstGeom prst="line">
                <a:avLst/>
              </a:prstGeom>
              <a:ln>
                <a:solidFill>
                  <a:srgbClr val="FF0066"/>
                </a:solidFill>
                <a:headEnd/>
                <a:tailEnd/>
              </a:ln>
            </p:spPr>
            <p:style>
              <a:lnRef idx="2">
                <a:schemeClr val="dk1"/>
              </a:lnRef>
              <a:fillRef idx="0">
                <a:schemeClr val="dk1"/>
              </a:fillRef>
              <a:effectRef idx="1">
                <a:schemeClr val="dk1"/>
              </a:effectRef>
              <a:fontRef idx="minor">
                <a:schemeClr val="tx1"/>
              </a:fontRef>
            </p:style>
          </p:cxnSp>
        </p:grpSp>
        <p:sp>
          <p:nvSpPr>
            <p:cNvPr id="25610" name="圓角矩形 20"/>
            <p:cNvSpPr>
              <a:spLocks noChangeArrowheads="1"/>
            </p:cNvSpPr>
            <p:nvPr/>
          </p:nvSpPr>
          <p:spPr bwMode="auto">
            <a:xfrm>
              <a:off x="702649" y="1475582"/>
              <a:ext cx="8153400" cy="610022"/>
            </a:xfrm>
            <a:prstGeom prst="roundRect">
              <a:avLst>
                <a:gd name="adj" fmla="val 16667"/>
              </a:avLst>
            </a:prstGeom>
            <a:solidFill>
              <a:srgbClr val="9933FF"/>
            </a:solidFill>
            <a:ln w="9525">
              <a:solidFill>
                <a:srgbClr val="A800A8"/>
              </a:solidFill>
              <a:round/>
              <a:headEnd/>
              <a:tailEnd/>
            </a:ln>
          </p:spPr>
          <p:txBody>
            <a:bodyPr anchor="ctr"/>
            <a:lstStyle/>
            <a:p>
              <a:pPr algn="ctr"/>
              <a:r>
                <a:rPr kumimoji="0" lang="zh-TW" altLang="en-US" sz="3200">
                  <a:solidFill>
                    <a:schemeClr val="bg1"/>
                  </a:solidFill>
                  <a:latin typeface="華康儷粗圓(P)" pitchFamily="34" charset="-120"/>
                  <a:ea typeface="華康儷粗圓(P)" pitchFamily="34" charset="-120"/>
                  <a:cs typeface="新細明體" charset="-120"/>
                </a:rPr>
                <a:t>在多元價值體系之下，落實適性發展的理念</a:t>
              </a: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a:xfrm>
            <a:off x="4038600" y="6356350"/>
            <a:ext cx="4114800" cy="365125"/>
          </a:xfrm>
        </p:spPr>
        <p:txBody>
          <a:bodyPr/>
          <a:lstStyle/>
          <a:p>
            <a:pPr algn="ctr">
              <a:defRPr/>
            </a:pPr>
            <a:fld id="{F0A70C91-6F3F-48BC-BA62-8EF0C3609E6A}" type="slidenum">
              <a:rPr lang="zh-TW" altLang="en-US"/>
              <a:pPr algn="ctr">
                <a:defRPr/>
              </a:pPr>
              <a:t>9</a:t>
            </a:fld>
            <a:endParaRPr lang="zh-TW" altLang="en-US" dirty="0"/>
          </a:p>
        </p:txBody>
      </p:sp>
      <p:sp>
        <p:nvSpPr>
          <p:cNvPr id="16" name="圓角矩形 15"/>
          <p:cNvSpPr/>
          <p:nvPr/>
        </p:nvSpPr>
        <p:spPr>
          <a:xfrm>
            <a:off x="494165" y="2098220"/>
            <a:ext cx="11170530" cy="4147845"/>
          </a:xfrm>
          <a:prstGeom prst="roundRect">
            <a:avLst>
              <a:gd name="adj" fmla="val 6263"/>
            </a:avLst>
          </a:prstGeom>
          <a:solidFill>
            <a:schemeClr val="bg1"/>
          </a:solidFill>
          <a:ln w="19050">
            <a:solidFill>
              <a:srgbClr val="820082"/>
            </a:solid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2335213" indent="-2335213">
              <a:lnSpc>
                <a:spcPts val="2800"/>
              </a:lnSpc>
              <a:spcBef>
                <a:spcPts val="600"/>
              </a:spcBef>
              <a:defRPr/>
            </a:pPr>
            <a:r>
              <a:rPr kumimoji="0" lang="en-US" altLang="zh-TW">
                <a:solidFill>
                  <a:schemeClr val="tx1"/>
                </a:solidFill>
                <a:latin typeface="華康粗黑體" pitchFamily="49" charset="-120"/>
                <a:ea typeface="華康粗黑體" pitchFamily="49" charset="-120"/>
                <a:cs typeface="Times New Roman" pitchFamily="18" charset="0"/>
              </a:rPr>
              <a:t>(1)</a:t>
            </a:r>
            <a:r>
              <a:rPr kumimoji="0" lang="zh-TW" altLang="en-US">
                <a:solidFill>
                  <a:schemeClr val="tx1"/>
                </a:solidFill>
                <a:latin typeface="華康粗黑體" pitchFamily="49" charset="-120"/>
                <a:ea typeface="華康粗黑體" pitchFamily="49" charset="-120"/>
                <a:cs typeface="Times New Roman" pitchFamily="18" charset="0"/>
              </a:rPr>
              <a:t>因應</a:t>
            </a:r>
            <a:r>
              <a:rPr kumimoji="0" lang="en-US" altLang="zh-TW">
                <a:solidFill>
                  <a:schemeClr val="tx1"/>
                </a:solidFill>
                <a:latin typeface="華康粗黑體" pitchFamily="49" charset="-120"/>
                <a:ea typeface="華康粗黑體" pitchFamily="49" charset="-120"/>
                <a:cs typeface="Times New Roman" pitchFamily="18" charset="0"/>
              </a:rPr>
              <a:t>12</a:t>
            </a:r>
            <a:r>
              <a:rPr kumimoji="0" lang="zh-TW" altLang="en-US">
                <a:solidFill>
                  <a:schemeClr val="tx1"/>
                </a:solidFill>
                <a:latin typeface="華康粗黑體" pitchFamily="49" charset="-120"/>
                <a:ea typeface="華康粗黑體" pitchFamily="49" charset="-120"/>
                <a:cs typeface="Times New Roman" pitchFamily="18" charset="0"/>
              </a:rPr>
              <a:t>年國教實施：招考設計有利於高中推動適性選修課程，活化教學；藉由繁星推薦，引導就近入學高中。</a:t>
            </a:r>
            <a:endParaRPr kumimoji="0" lang="en-US" altLang="zh-TW">
              <a:solidFill>
                <a:schemeClr val="tx1"/>
              </a:solidFill>
              <a:latin typeface="華康粗黑體" pitchFamily="49" charset="-120"/>
              <a:ea typeface="華康粗黑體" pitchFamily="49" charset="-120"/>
              <a:cs typeface="Times New Roman" pitchFamily="18" charset="0"/>
            </a:endParaRPr>
          </a:p>
          <a:p>
            <a:pPr marL="2335213" indent="-2335213">
              <a:lnSpc>
                <a:spcPts val="2800"/>
              </a:lnSpc>
              <a:spcBef>
                <a:spcPts val="600"/>
              </a:spcBef>
              <a:defRPr/>
            </a:pPr>
            <a:r>
              <a:rPr kumimoji="0" lang="en-US" altLang="zh-TW" sz="2400" b="1">
                <a:solidFill>
                  <a:srgbClr val="FF3300"/>
                </a:solidFill>
                <a:latin typeface="華康儷粗圓(P)" pitchFamily="34" charset="-120"/>
                <a:ea typeface="華康儷粗圓(P)" pitchFamily="34" charset="-120"/>
                <a:cs typeface="Times New Roman" pitchFamily="18" charset="0"/>
              </a:rPr>
              <a:t>(2)</a:t>
            </a:r>
            <a:r>
              <a:rPr kumimoji="0" lang="zh-TW" altLang="en-US" sz="2400" b="1">
                <a:solidFill>
                  <a:srgbClr val="FF3300"/>
                </a:solidFill>
                <a:latin typeface="華康儷粗圓(P)" pitchFamily="34" charset="-120"/>
                <a:ea typeface="華康儷粗圓(P)" pitchFamily="34" charset="-120"/>
                <a:cs typeface="Times New Roman" pitchFamily="18" charset="0"/>
              </a:rPr>
              <a:t>大學選才彈性多元：招生維持多元管道精神，以</a:t>
            </a:r>
            <a:r>
              <a:rPr kumimoji="0" lang="zh-TW" altLang="zh-TW" sz="2400" b="1">
                <a:solidFill>
                  <a:srgbClr val="FF3300"/>
                </a:solidFill>
                <a:latin typeface="華康儷粗圓(P)" pitchFamily="34" charset="-120"/>
                <a:ea typeface="華康儷粗圓(P)" pitchFamily="34" charset="-120"/>
                <a:cs typeface="Times New Roman" pitchFamily="18" charset="0"/>
              </a:rPr>
              <a:t>申請</a:t>
            </a:r>
            <a:r>
              <a:rPr kumimoji="0" lang="zh-TW" altLang="en-US" sz="2400" b="1">
                <a:solidFill>
                  <a:srgbClr val="FF3300"/>
                </a:solidFill>
                <a:latin typeface="華康儷粗圓(P)" pitchFamily="34" charset="-120"/>
                <a:ea typeface="華康儷粗圓(P)" pitchFamily="34" charset="-120"/>
                <a:cs typeface="Times New Roman" pitchFamily="18" charset="0"/>
              </a:rPr>
              <a:t>為主，重視學生學習與活動歷程；主動尋找有潛力之人才，增加學生來源多樣化。</a:t>
            </a:r>
            <a:endParaRPr kumimoji="0" lang="en-US" altLang="zh-TW" sz="2400" b="1">
              <a:solidFill>
                <a:srgbClr val="FF3300"/>
              </a:solidFill>
              <a:latin typeface="華康儷粗圓(P)" pitchFamily="34" charset="-120"/>
              <a:ea typeface="華康儷粗圓(P)" pitchFamily="34" charset="-120"/>
              <a:cs typeface="Times New Roman" pitchFamily="18" charset="0"/>
            </a:endParaRPr>
          </a:p>
          <a:p>
            <a:pPr marL="2335213" indent="-2335213">
              <a:lnSpc>
                <a:spcPts val="2800"/>
              </a:lnSpc>
              <a:spcBef>
                <a:spcPts val="600"/>
              </a:spcBef>
              <a:defRPr/>
            </a:pPr>
            <a:r>
              <a:rPr kumimoji="0" lang="en-US" altLang="zh-TW">
                <a:solidFill>
                  <a:schemeClr val="tx1"/>
                </a:solidFill>
                <a:latin typeface="華康粗黑體" pitchFamily="49" charset="-120"/>
                <a:ea typeface="華康粗黑體" pitchFamily="49" charset="-120"/>
                <a:cs typeface="Times New Roman" pitchFamily="18" charset="0"/>
              </a:rPr>
              <a:t>(3)</a:t>
            </a:r>
            <a:r>
              <a:rPr kumimoji="0" lang="zh-TW" altLang="en-US">
                <a:solidFill>
                  <a:schemeClr val="tx1"/>
                </a:solidFill>
                <a:latin typeface="華康粗黑體" pitchFamily="49" charset="-120"/>
                <a:ea typeface="華康粗黑體" pitchFamily="49" charset="-120"/>
                <a:cs typeface="Times New Roman" pitchFamily="18" charset="0"/>
              </a:rPr>
              <a:t>招生作業優化簡化：大</a:t>
            </a:r>
            <a:r>
              <a:rPr kumimoji="0" lang="zh-TW" altLang="zh-TW">
                <a:solidFill>
                  <a:schemeClr val="tx1"/>
                </a:solidFill>
                <a:latin typeface="華康粗黑體" pitchFamily="49" charset="-120"/>
                <a:ea typeface="華康粗黑體" pitchFamily="49" charset="-120"/>
                <a:cs typeface="Times New Roman" pitchFamily="18" charset="0"/>
              </a:rPr>
              <a:t>學</a:t>
            </a:r>
            <a:r>
              <a:rPr kumimoji="0" lang="zh-TW" altLang="en-US">
                <a:solidFill>
                  <a:schemeClr val="tx1"/>
                </a:solidFill>
                <a:latin typeface="華康粗黑體" pitchFamily="49" charset="-120"/>
                <a:ea typeface="華康粗黑體" pitchFamily="49" charset="-120"/>
                <a:cs typeface="Times New Roman" pitchFamily="18" charset="0"/>
              </a:rPr>
              <a:t>成立招生專責單位，採行簡化、優化招生措施，提升招生效能，減少非必要之面／筆試，減輕學生負擔。</a:t>
            </a:r>
            <a:endParaRPr kumimoji="0" lang="en-US" altLang="zh-TW">
              <a:solidFill>
                <a:schemeClr val="tx1"/>
              </a:solidFill>
              <a:latin typeface="華康粗黑體" pitchFamily="49" charset="-120"/>
              <a:ea typeface="華康粗黑體" pitchFamily="49" charset="-120"/>
              <a:cs typeface="Times New Roman" pitchFamily="18" charset="0"/>
            </a:endParaRPr>
          </a:p>
          <a:p>
            <a:pPr marL="2335213" indent="-2335213">
              <a:lnSpc>
                <a:spcPts val="2800"/>
              </a:lnSpc>
              <a:spcBef>
                <a:spcPts val="600"/>
              </a:spcBef>
              <a:defRPr/>
            </a:pPr>
            <a:r>
              <a:rPr kumimoji="0" lang="en-US" altLang="zh-TW">
                <a:solidFill>
                  <a:schemeClr val="tx1"/>
                </a:solidFill>
                <a:latin typeface="華康粗黑體" pitchFamily="49" charset="-120"/>
                <a:ea typeface="華康粗黑體" pitchFamily="49" charset="-120"/>
                <a:cs typeface="Times New Roman" pitchFamily="18" charset="0"/>
              </a:rPr>
              <a:t>(4)</a:t>
            </a:r>
            <a:r>
              <a:rPr kumimoji="0" lang="zh-TW" altLang="en-US">
                <a:solidFill>
                  <a:schemeClr val="tx1"/>
                </a:solidFill>
                <a:latin typeface="華康粗黑體" pitchFamily="49" charset="-120"/>
                <a:ea typeface="華康粗黑體" pitchFamily="49" charset="-120"/>
                <a:cs typeface="Times New Roman" pitchFamily="18" charset="0"/>
              </a:rPr>
              <a:t>招生促進社會流動：大</a:t>
            </a:r>
            <a:r>
              <a:rPr kumimoji="0" lang="zh-TW" altLang="zh-TW">
                <a:solidFill>
                  <a:schemeClr val="tx1"/>
                </a:solidFill>
                <a:latin typeface="華康粗黑體" pitchFamily="49" charset="-120"/>
                <a:ea typeface="華康粗黑體" pitchFamily="49" charset="-120"/>
                <a:cs typeface="Times New Roman" pitchFamily="18" charset="0"/>
              </a:rPr>
              <a:t>學提供</a:t>
            </a:r>
            <a:r>
              <a:rPr kumimoji="0" lang="zh-TW" altLang="en-US">
                <a:solidFill>
                  <a:schemeClr val="tx1"/>
                </a:solidFill>
                <a:latin typeface="華康粗黑體" pitchFamily="49" charset="-120"/>
                <a:ea typeface="華康粗黑體" pitchFamily="49" charset="-120"/>
                <a:cs typeface="Times New Roman" pitchFamily="18" charset="0"/>
              </a:rPr>
              <a:t>經濟</a:t>
            </a:r>
            <a:r>
              <a:rPr kumimoji="0" lang="zh-TW" altLang="zh-TW">
                <a:solidFill>
                  <a:schemeClr val="tx1"/>
                </a:solidFill>
                <a:latin typeface="華康粗黑體" pitchFamily="49" charset="-120"/>
                <a:ea typeface="華康粗黑體" pitchFamily="49" charset="-120"/>
                <a:cs typeface="Times New Roman" pitchFamily="18" charset="0"/>
              </a:rPr>
              <a:t>弱勢學生一定比例</a:t>
            </a:r>
            <a:r>
              <a:rPr kumimoji="0" lang="zh-TW" altLang="en-US">
                <a:solidFill>
                  <a:schemeClr val="tx1"/>
                </a:solidFill>
                <a:latin typeface="華康粗黑體" pitchFamily="49" charset="-120"/>
                <a:ea typeface="華康粗黑體" pitchFamily="49" charset="-120"/>
                <a:cs typeface="Times New Roman" pitchFamily="18" charset="0"/>
              </a:rPr>
              <a:t>招</a:t>
            </a:r>
            <a:r>
              <a:rPr kumimoji="0" lang="zh-TW" altLang="zh-TW">
                <a:solidFill>
                  <a:schemeClr val="tx1"/>
                </a:solidFill>
                <a:latin typeface="華康粗黑體" pitchFamily="49" charset="-120"/>
                <a:ea typeface="華康粗黑體" pitchFamily="49" charset="-120"/>
                <a:cs typeface="Times New Roman" pitchFamily="18" charset="0"/>
              </a:rPr>
              <a:t>生名額</a:t>
            </a:r>
            <a:r>
              <a:rPr kumimoji="0" lang="zh-TW" altLang="en-US">
                <a:solidFill>
                  <a:schemeClr val="tx1"/>
                </a:solidFill>
                <a:latin typeface="華康粗黑體" pitchFamily="49" charset="-120"/>
                <a:ea typeface="華康粗黑體" pitchFamily="49" charset="-120"/>
                <a:cs typeface="Times New Roman" pitchFamily="18" charset="0"/>
              </a:rPr>
              <a:t>；繁星推薦管道維持一定比例招生名額。</a:t>
            </a:r>
            <a:endParaRPr kumimoji="0" lang="zh-TW" altLang="zh-TW">
              <a:solidFill>
                <a:schemeClr val="tx1"/>
              </a:solidFill>
              <a:latin typeface="華康粗黑體" pitchFamily="49" charset="-120"/>
              <a:ea typeface="華康粗黑體" pitchFamily="49" charset="-120"/>
              <a:cs typeface="Times New Roman" pitchFamily="18" charset="0"/>
            </a:endParaRPr>
          </a:p>
          <a:p>
            <a:pPr marL="2335213" indent="-2335213">
              <a:lnSpc>
                <a:spcPts val="2800"/>
              </a:lnSpc>
              <a:spcBef>
                <a:spcPts val="600"/>
              </a:spcBef>
              <a:defRPr/>
            </a:pPr>
            <a:r>
              <a:rPr kumimoji="0" lang="en-US" altLang="zh-TW">
                <a:solidFill>
                  <a:schemeClr val="tx1"/>
                </a:solidFill>
                <a:latin typeface="華康粗黑體" pitchFamily="49" charset="-120"/>
                <a:ea typeface="華康粗黑體" pitchFamily="49" charset="-120"/>
                <a:cs typeface="Times New Roman" pitchFamily="18" charset="0"/>
              </a:rPr>
              <a:t>(5)</a:t>
            </a:r>
            <a:r>
              <a:rPr kumimoji="0" lang="zh-TW" altLang="en-US">
                <a:solidFill>
                  <a:schemeClr val="tx1"/>
                </a:solidFill>
                <a:latin typeface="華康粗黑體" pitchFamily="49" charset="-120"/>
                <a:ea typeface="華康粗黑體" pitchFamily="49" charset="-120"/>
                <a:cs typeface="Times New Roman" pitchFamily="18" charset="0"/>
              </a:rPr>
              <a:t>入學考試彈性設計：語文能力測驗獨立施測，評量核心能力；入學考試能評量基本學科知能與進階分科學習。</a:t>
            </a:r>
            <a:r>
              <a:rPr kumimoji="0" lang="zh-TW" altLang="zh-TW">
                <a:solidFill>
                  <a:schemeClr val="tx1"/>
                </a:solidFill>
                <a:latin typeface="華康粗黑體" pitchFamily="49" charset="-120"/>
                <a:ea typeface="華康粗黑體" pitchFamily="49" charset="-120"/>
                <a:cs typeface="Times New Roman" pitchFamily="18" charset="0"/>
              </a:rPr>
              <a:t>大學校系自訂參採</a:t>
            </a:r>
            <a:r>
              <a:rPr kumimoji="0" lang="zh-TW" altLang="en-US">
                <a:solidFill>
                  <a:schemeClr val="tx1"/>
                </a:solidFill>
                <a:latin typeface="華康粗黑體" pitchFamily="49" charset="-120"/>
                <a:ea typeface="華康粗黑體" pitchFamily="49" charset="-120"/>
                <a:cs typeface="Times New Roman" pitchFamily="18" charset="0"/>
              </a:rPr>
              <a:t>成績項目</a:t>
            </a:r>
            <a:r>
              <a:rPr kumimoji="0" lang="zh-TW" altLang="zh-TW">
                <a:solidFill>
                  <a:schemeClr val="tx1"/>
                </a:solidFill>
                <a:latin typeface="華康粗黑體" pitchFamily="49" charset="-120"/>
                <a:ea typeface="華康粗黑體" pitchFamily="49" charset="-120"/>
                <a:cs typeface="Times New Roman" pitchFamily="18" charset="0"/>
              </a:rPr>
              <a:t>與組合</a:t>
            </a:r>
            <a:r>
              <a:rPr kumimoji="0" lang="zh-TW" altLang="en-US">
                <a:solidFill>
                  <a:schemeClr val="tx1"/>
                </a:solidFill>
                <a:latin typeface="華康粗黑體" pitchFamily="49" charset="-120"/>
                <a:ea typeface="華康粗黑體" pitchFamily="49" charset="-120"/>
                <a:cs typeface="Times New Roman" pitchFamily="18" charset="0"/>
              </a:rPr>
              <a:t>，學生依志願校系招生條件</a:t>
            </a:r>
            <a:r>
              <a:rPr kumimoji="0" lang="zh-TW" altLang="zh-TW">
                <a:solidFill>
                  <a:schemeClr val="tx1"/>
                </a:solidFill>
                <a:latin typeface="華康粗黑體" pitchFamily="49" charset="-120"/>
                <a:ea typeface="華康粗黑體" pitchFamily="49" charset="-120"/>
                <a:cs typeface="Times New Roman" pitchFamily="18" charset="0"/>
              </a:rPr>
              <a:t>彈性選考。</a:t>
            </a:r>
            <a:endParaRPr kumimoji="0" lang="en-US" altLang="zh-TW">
              <a:solidFill>
                <a:schemeClr val="tx1"/>
              </a:solidFill>
              <a:latin typeface="華康粗黑體" pitchFamily="49" charset="-120"/>
              <a:ea typeface="華康粗黑體" pitchFamily="49" charset="-120"/>
              <a:cs typeface="Times New Roman" pitchFamily="18" charset="0"/>
            </a:endParaRPr>
          </a:p>
        </p:txBody>
      </p:sp>
      <p:sp>
        <p:nvSpPr>
          <p:cNvPr id="26629" name="矩形 9"/>
          <p:cNvSpPr>
            <a:spLocks noChangeArrowheads="1"/>
          </p:cNvSpPr>
          <p:nvPr/>
        </p:nvSpPr>
        <p:spPr bwMode="auto">
          <a:xfrm>
            <a:off x="1352550" y="892175"/>
            <a:ext cx="9144000" cy="823913"/>
          </a:xfrm>
          <a:prstGeom prst="rect">
            <a:avLst/>
          </a:prstGeom>
          <a:noFill/>
          <a:ln w="9525">
            <a:noFill/>
            <a:miter lim="800000"/>
            <a:headEnd/>
            <a:tailEnd/>
          </a:ln>
        </p:spPr>
        <p:txBody>
          <a:bodyPr>
            <a:spAutoFit/>
          </a:bodyPr>
          <a:lstStyle/>
          <a:p>
            <a:pPr algn="ctr"/>
            <a:r>
              <a:rPr kumimoji="0" lang="zh-TW" altLang="en-US" sz="4800">
                <a:latin typeface="華康儷粗黑" pitchFamily="49" charset="-120"/>
                <a:ea typeface="華康儷粗黑" pitchFamily="49" charset="-120"/>
                <a:cs typeface="Times New Roman" pitchFamily="18" charset="0"/>
              </a:rPr>
              <a:t>招考規劃之願景、目標與策略</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body" sz="half" idx="1"/>
          </p:nvPr>
        </p:nvSpPr>
        <p:spPr>
          <a:xfrm>
            <a:off x="3143250" y="620713"/>
            <a:ext cx="5830888" cy="963612"/>
          </a:xfrm>
        </p:spPr>
        <p:txBody>
          <a:bodyPr/>
          <a:lstStyle/>
          <a:p>
            <a:pPr marL="0" indent="14288" algn="ctr" eaLnBrk="1" hangingPunct="1">
              <a:lnSpc>
                <a:spcPct val="55000"/>
              </a:lnSpc>
              <a:spcBef>
                <a:spcPct val="45000"/>
              </a:spcBef>
              <a:buFont typeface="Arial" charset="0"/>
              <a:buNone/>
            </a:pPr>
            <a:endParaRPr lang="en-US" altLang="zh-TW" sz="3600" smtClean="0">
              <a:ea typeface="華康儷粗圓(P)" pitchFamily="34" charset="-120"/>
            </a:endParaRPr>
          </a:p>
          <a:p>
            <a:pPr marL="0" indent="14288" algn="ctr" eaLnBrk="1" hangingPunct="1">
              <a:spcBef>
                <a:spcPct val="65000"/>
              </a:spcBef>
              <a:buFont typeface="Arial" charset="0"/>
              <a:buNone/>
            </a:pPr>
            <a:endParaRPr lang="en-US" altLang="zh-TW" b="1" smtClean="0">
              <a:solidFill>
                <a:srgbClr val="0000FF"/>
              </a:solidFill>
              <a:ea typeface="華康細圓體" pitchFamily="49" charset="-120"/>
            </a:endParaRPr>
          </a:p>
          <a:p>
            <a:pPr marL="0" indent="14288" algn="ctr" eaLnBrk="1" hangingPunct="1">
              <a:lnSpc>
                <a:spcPct val="80000"/>
              </a:lnSpc>
              <a:buFont typeface="Arial" charset="0"/>
              <a:buNone/>
            </a:pPr>
            <a:endParaRPr lang="en-US" altLang="zh-TW" b="1" smtClean="0">
              <a:solidFill>
                <a:srgbClr val="0000FF"/>
              </a:solidFill>
              <a:ea typeface="華康儷粗圓(P)" pitchFamily="34" charset="-120"/>
            </a:endParaRPr>
          </a:p>
        </p:txBody>
      </p:sp>
      <p:pic>
        <p:nvPicPr>
          <p:cNvPr id="28674" name="Picture 5" descr="173_1600_websbook_com"/>
          <p:cNvPicPr>
            <a:picLocks noChangeAspect="1" noChangeArrowheads="1"/>
          </p:cNvPicPr>
          <p:nvPr/>
        </p:nvPicPr>
        <p:blipFill>
          <a:blip r:embed="rId3"/>
          <a:srcRect/>
          <a:stretch>
            <a:fillRect/>
          </a:stretch>
        </p:blipFill>
        <p:spPr bwMode="auto">
          <a:xfrm>
            <a:off x="9117013" y="4675188"/>
            <a:ext cx="2427287" cy="1778000"/>
          </a:xfrm>
          <a:prstGeom prst="rect">
            <a:avLst/>
          </a:prstGeom>
          <a:noFill/>
          <a:ln w="9525">
            <a:noFill/>
            <a:miter lim="800000"/>
            <a:headEnd/>
            <a:tailEnd/>
          </a:ln>
        </p:spPr>
      </p:pic>
      <p:sp>
        <p:nvSpPr>
          <p:cNvPr id="28675" name="Text Box 6"/>
          <p:cNvSpPr txBox="1">
            <a:spLocks noChangeArrowheads="1"/>
          </p:cNvSpPr>
          <p:nvPr/>
        </p:nvSpPr>
        <p:spPr bwMode="auto">
          <a:xfrm>
            <a:off x="1524000" y="549275"/>
            <a:ext cx="1042988" cy="779463"/>
          </a:xfrm>
          <a:prstGeom prst="rect">
            <a:avLst/>
          </a:prstGeom>
          <a:noFill/>
          <a:ln w="9525">
            <a:noFill/>
            <a:miter lim="800000"/>
            <a:headEnd/>
            <a:tailEnd/>
          </a:ln>
        </p:spPr>
        <p:txBody>
          <a:bodyPr>
            <a:spAutoFit/>
          </a:bodyPr>
          <a:lstStyle/>
          <a:p>
            <a:pPr>
              <a:spcBef>
                <a:spcPct val="50000"/>
              </a:spcBef>
            </a:pPr>
            <a:endParaRPr lang="en-US" altLang="zh-TW"/>
          </a:p>
          <a:p>
            <a:pPr>
              <a:spcBef>
                <a:spcPct val="50000"/>
              </a:spcBef>
            </a:pPr>
            <a:endParaRPr lang="en-US" altLang="zh-TW"/>
          </a:p>
        </p:txBody>
      </p:sp>
      <p:sp>
        <p:nvSpPr>
          <p:cNvPr id="28676" name="Text Box 7"/>
          <p:cNvSpPr txBox="1">
            <a:spLocks noChangeArrowheads="1"/>
          </p:cNvSpPr>
          <p:nvPr/>
        </p:nvSpPr>
        <p:spPr bwMode="auto">
          <a:xfrm>
            <a:off x="1524000" y="692150"/>
            <a:ext cx="1042988" cy="779463"/>
          </a:xfrm>
          <a:prstGeom prst="rect">
            <a:avLst/>
          </a:prstGeom>
          <a:noFill/>
          <a:ln w="9525">
            <a:noFill/>
            <a:miter lim="800000"/>
            <a:headEnd/>
            <a:tailEnd/>
          </a:ln>
        </p:spPr>
        <p:txBody>
          <a:bodyPr>
            <a:spAutoFit/>
          </a:bodyPr>
          <a:lstStyle/>
          <a:p>
            <a:pPr>
              <a:spcBef>
                <a:spcPct val="50000"/>
              </a:spcBef>
            </a:pPr>
            <a:endParaRPr lang="en-US" altLang="zh-TW"/>
          </a:p>
          <a:p>
            <a:pPr>
              <a:spcBef>
                <a:spcPct val="50000"/>
              </a:spcBef>
            </a:pPr>
            <a:endParaRPr lang="en-US" altLang="zh-TW"/>
          </a:p>
        </p:txBody>
      </p:sp>
      <p:sp>
        <p:nvSpPr>
          <p:cNvPr id="28677" name="Text Box 8"/>
          <p:cNvSpPr txBox="1">
            <a:spLocks noChangeArrowheads="1"/>
          </p:cNvSpPr>
          <p:nvPr/>
        </p:nvSpPr>
        <p:spPr bwMode="auto">
          <a:xfrm>
            <a:off x="1524000" y="765175"/>
            <a:ext cx="971550" cy="779463"/>
          </a:xfrm>
          <a:prstGeom prst="rect">
            <a:avLst/>
          </a:prstGeom>
          <a:solidFill>
            <a:srgbClr val="FFFFFF"/>
          </a:solidFill>
          <a:ln w="9525">
            <a:noFill/>
            <a:miter lim="800000"/>
            <a:headEnd/>
            <a:tailEnd/>
          </a:ln>
        </p:spPr>
        <p:txBody>
          <a:bodyPr>
            <a:spAutoFit/>
          </a:bodyPr>
          <a:lstStyle/>
          <a:p>
            <a:pPr>
              <a:spcBef>
                <a:spcPct val="50000"/>
              </a:spcBef>
            </a:pPr>
            <a:endParaRPr lang="en-US" altLang="zh-TW"/>
          </a:p>
          <a:p>
            <a:pPr>
              <a:spcBef>
                <a:spcPct val="50000"/>
              </a:spcBef>
            </a:pPr>
            <a:endParaRPr lang="en-US" altLang="zh-TW"/>
          </a:p>
        </p:txBody>
      </p:sp>
      <p:sp>
        <p:nvSpPr>
          <p:cNvPr id="28678" name="Text Box 9"/>
          <p:cNvSpPr txBox="1">
            <a:spLocks noChangeArrowheads="1"/>
          </p:cNvSpPr>
          <p:nvPr/>
        </p:nvSpPr>
        <p:spPr bwMode="auto">
          <a:xfrm>
            <a:off x="2119313" y="746125"/>
            <a:ext cx="7848600" cy="762000"/>
          </a:xfrm>
          <a:prstGeom prst="rect">
            <a:avLst/>
          </a:prstGeom>
          <a:noFill/>
          <a:ln w="9525">
            <a:noFill/>
            <a:miter lim="800000"/>
            <a:headEnd/>
            <a:tailEnd/>
          </a:ln>
        </p:spPr>
        <p:txBody>
          <a:bodyPr>
            <a:spAutoFit/>
          </a:bodyPr>
          <a:lstStyle/>
          <a:p>
            <a:pPr>
              <a:spcBef>
                <a:spcPct val="50000"/>
              </a:spcBef>
            </a:pPr>
            <a:r>
              <a:rPr lang="zh-TW" altLang="en-US" sz="4400">
                <a:latin typeface="華康儷粗黑" pitchFamily="49" charset="-120"/>
                <a:ea typeface="華康儷粗黑" pitchFamily="49" charset="-120"/>
              </a:rPr>
              <a:t>大學多元入學方案設計的理念</a:t>
            </a:r>
          </a:p>
        </p:txBody>
      </p:sp>
      <p:sp>
        <p:nvSpPr>
          <p:cNvPr id="28679" name="Text Box 10"/>
          <p:cNvSpPr txBox="1">
            <a:spLocks noChangeArrowheads="1"/>
          </p:cNvSpPr>
          <p:nvPr/>
        </p:nvSpPr>
        <p:spPr bwMode="auto">
          <a:xfrm>
            <a:off x="2613025" y="1874838"/>
            <a:ext cx="6715125" cy="3016250"/>
          </a:xfrm>
          <a:prstGeom prst="rect">
            <a:avLst/>
          </a:prstGeom>
          <a:noFill/>
          <a:ln w="9525">
            <a:noFill/>
            <a:miter lim="800000"/>
            <a:headEnd/>
            <a:tailEnd/>
          </a:ln>
        </p:spPr>
        <p:txBody>
          <a:bodyPr>
            <a:spAutoFit/>
          </a:bodyPr>
          <a:lstStyle/>
          <a:p>
            <a:pPr algn="ctr"/>
            <a:r>
              <a:rPr lang="zh-TW" altLang="en-US" sz="3200">
                <a:solidFill>
                  <a:srgbClr val="0000FF"/>
                </a:solidFill>
                <a:latin typeface="華康儷粗圓(P)" pitchFamily="34" charset="-120"/>
                <a:ea typeface="華康儷粗圓(P)" pitchFamily="34" charset="-120"/>
              </a:rPr>
              <a:t>我們希望每個孩子都能</a:t>
            </a:r>
            <a:br>
              <a:rPr lang="zh-TW" altLang="en-US" sz="3200">
                <a:solidFill>
                  <a:srgbClr val="0000FF"/>
                </a:solidFill>
                <a:latin typeface="華康儷粗圓(P)" pitchFamily="34" charset="-120"/>
                <a:ea typeface="華康儷粗圓(P)" pitchFamily="34" charset="-120"/>
              </a:rPr>
            </a:br>
            <a:r>
              <a:rPr lang="zh-TW" altLang="en-US" sz="3200">
                <a:solidFill>
                  <a:srgbClr val="0000FF"/>
                </a:solidFill>
                <a:latin typeface="華康儷粗圓(P)" pitchFamily="34" charset="-120"/>
                <a:ea typeface="華康儷粗圓(P)" pitchFamily="34" charset="-120"/>
              </a:rPr>
              <a:t>選擇適合的升學道路</a:t>
            </a:r>
          </a:p>
          <a:p>
            <a:pPr algn="ctr"/>
            <a:r>
              <a:rPr lang="zh-TW" altLang="en-US" sz="3200">
                <a:solidFill>
                  <a:srgbClr val="0000FF"/>
                </a:solidFill>
                <a:latin typeface="華康儷粗圓(P)" pitchFamily="34" charset="-120"/>
                <a:ea typeface="華康儷粗圓(P)" pitchFamily="34" charset="-120"/>
              </a:rPr>
              <a:t>所以大學多元入學方案</a:t>
            </a:r>
          </a:p>
          <a:p>
            <a:pPr algn="ctr"/>
            <a:r>
              <a:rPr lang="zh-TW" altLang="en-US" sz="3200">
                <a:solidFill>
                  <a:srgbClr val="0000FF"/>
                </a:solidFill>
                <a:latin typeface="華康儷粗圓(P)" pitchFamily="34" charset="-120"/>
                <a:ea typeface="華康儷粗圓(P)" pitchFamily="34" charset="-120"/>
              </a:rPr>
              <a:t>充分考慮了孩子的性向、能力及興趣</a:t>
            </a:r>
          </a:p>
          <a:p>
            <a:pPr algn="ctr"/>
            <a:r>
              <a:rPr lang="zh-TW" altLang="en-US" sz="3200">
                <a:solidFill>
                  <a:srgbClr val="0000FF"/>
                </a:solidFill>
                <a:latin typeface="華康儷粗圓(P)" pitchFamily="34" charset="-120"/>
                <a:ea typeface="華康儷粗圓(P)" pitchFamily="34" charset="-120"/>
              </a:rPr>
              <a:t>建立多元化升學管道</a:t>
            </a:r>
          </a:p>
          <a:p>
            <a:pPr algn="ctr"/>
            <a:r>
              <a:rPr lang="zh-TW" altLang="en-US" sz="3200">
                <a:solidFill>
                  <a:srgbClr val="0000FF"/>
                </a:solidFill>
                <a:latin typeface="華康儷粗圓(P)" pitchFamily="34" charset="-120"/>
                <a:ea typeface="華康儷粗圓(P)" pitchFamily="34" charset="-120"/>
              </a:rPr>
              <a:t>讓孩子們能自由的展翅飛翔</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標題 1"/>
          <p:cNvSpPr>
            <a:spLocks noGrp="1"/>
          </p:cNvSpPr>
          <p:nvPr>
            <p:ph type="title"/>
          </p:nvPr>
        </p:nvSpPr>
        <p:spPr/>
        <p:txBody>
          <a:bodyPr/>
          <a:lstStyle/>
          <a:p>
            <a:pPr eaLnBrk="1" hangingPunct="1"/>
            <a:endParaRPr lang="zh-TW" altLang="en-US" smtClean="0"/>
          </a:p>
        </p:txBody>
      </p:sp>
      <p:pic>
        <p:nvPicPr>
          <p:cNvPr id="30722" name="Picture 2"/>
          <p:cNvPicPr>
            <a:picLocks noChangeAspect="1" noChangeArrowheads="1"/>
          </p:cNvPicPr>
          <p:nvPr/>
        </p:nvPicPr>
        <p:blipFill>
          <a:blip r:embed="rId2"/>
          <a:srcRect l="14108" t="6516" r="9518"/>
          <a:stretch>
            <a:fillRect/>
          </a:stretch>
        </p:blipFill>
        <p:spPr bwMode="auto">
          <a:xfrm>
            <a:off x="0" y="0"/>
            <a:ext cx="12192000" cy="6858000"/>
          </a:xfrm>
          <a:prstGeom prst="rect">
            <a:avLst/>
          </a:prstGeom>
          <a:noFill/>
          <a:ln w="9525">
            <a:noFill/>
            <a:miter lim="800000"/>
            <a:headEnd/>
            <a:tailEnd/>
          </a:ln>
        </p:spPr>
      </p:pic>
      <p:sp>
        <p:nvSpPr>
          <p:cNvPr id="30723" name="文字方塊 3"/>
          <p:cNvSpPr txBox="1">
            <a:spLocks noChangeArrowheads="1"/>
          </p:cNvSpPr>
          <p:nvPr/>
        </p:nvSpPr>
        <p:spPr bwMode="auto">
          <a:xfrm>
            <a:off x="128588" y="163513"/>
            <a:ext cx="992187" cy="646112"/>
          </a:xfrm>
          <a:prstGeom prst="rect">
            <a:avLst/>
          </a:prstGeom>
          <a:solidFill>
            <a:schemeClr val="bg1"/>
          </a:solidFill>
          <a:ln w="9525">
            <a:noFill/>
            <a:miter lim="800000"/>
            <a:headEnd/>
            <a:tailEnd/>
          </a:ln>
        </p:spPr>
        <p:txBody>
          <a:bodyPr>
            <a:spAutoFit/>
          </a:bodyPr>
          <a:lstStyle/>
          <a:p>
            <a:pPr algn="ctr"/>
            <a:r>
              <a:rPr kumimoji="0" lang="en-US" altLang="zh-TW" sz="3600">
                <a:solidFill>
                  <a:srgbClr val="FF0000"/>
                </a:solidFill>
                <a:latin typeface="華康粗黑體" pitchFamily="49" charset="-120"/>
                <a:ea typeface="華康粗黑體" pitchFamily="49" charset="-120"/>
              </a:rPr>
              <a:t>105</a:t>
            </a:r>
            <a:endParaRPr kumimoji="0" lang="zh-TW" altLang="en-US" sz="3600">
              <a:solidFill>
                <a:srgbClr val="FF0000"/>
              </a:solidFill>
              <a:latin typeface="華康粗黑體" pitchFamily="49" charset="-120"/>
              <a:ea typeface="華康粗黑體" pitchFamily="49" charset="-12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8402" name="Picture 2"/>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3887788" y="692150"/>
            <a:ext cx="4225925" cy="1368425"/>
          </a:xfrm>
          <a:prstGeom prst="rect">
            <a:avLst/>
          </a:prstGeom>
          <a:noFill/>
          <a:effectLst>
            <a:outerShdw dist="107763" dir="2700000" algn="ctr" rotWithShape="0">
              <a:srgbClr val="808080">
                <a:alpha val="50000"/>
              </a:srgbClr>
            </a:outerShdw>
          </a:effectLst>
        </p:spPr>
      </p:pic>
      <p:sp>
        <p:nvSpPr>
          <p:cNvPr id="32770" name="Text Box 3"/>
          <p:cNvSpPr txBox="1">
            <a:spLocks noChangeArrowheads="1"/>
          </p:cNvSpPr>
          <p:nvPr/>
        </p:nvSpPr>
        <p:spPr bwMode="auto">
          <a:xfrm>
            <a:off x="1390650" y="2420938"/>
            <a:ext cx="10082213" cy="1066800"/>
          </a:xfrm>
          <a:prstGeom prst="rect">
            <a:avLst/>
          </a:prstGeom>
          <a:solidFill>
            <a:srgbClr val="00FF00"/>
          </a:solidFill>
          <a:ln w="9525">
            <a:noFill/>
            <a:miter lim="800000"/>
            <a:headEnd/>
            <a:tailEnd/>
          </a:ln>
        </p:spPr>
        <p:txBody>
          <a:bodyPr>
            <a:spAutoFit/>
          </a:bodyPr>
          <a:lstStyle/>
          <a:p>
            <a:pPr algn="ctr"/>
            <a:r>
              <a:rPr lang="zh-TW" altLang="en-US" sz="3200">
                <a:latin typeface="Tahoma" pitchFamily="34" charset="0"/>
                <a:ea typeface="華康儷粗黑" pitchFamily="49" charset="-120"/>
              </a:rPr>
              <a:t>大學校系依其特色選擇招生管道、訂定招生條件，</a:t>
            </a:r>
          </a:p>
          <a:p>
            <a:pPr algn="ctr"/>
            <a:r>
              <a:rPr lang="zh-TW" altLang="en-US" sz="3200">
                <a:latin typeface="Tahoma" pitchFamily="34" charset="0"/>
                <a:ea typeface="華康儷粗黑" pitchFamily="49" charset="-120"/>
              </a:rPr>
              <a:t>招收志向、興趣與能力相符的學生</a:t>
            </a:r>
          </a:p>
        </p:txBody>
      </p:sp>
      <p:sp>
        <p:nvSpPr>
          <p:cNvPr id="32771" name="Text Box 4"/>
          <p:cNvSpPr txBox="1">
            <a:spLocks noChangeArrowheads="1"/>
          </p:cNvSpPr>
          <p:nvPr/>
        </p:nvSpPr>
        <p:spPr bwMode="auto">
          <a:xfrm>
            <a:off x="1776413" y="5229225"/>
            <a:ext cx="9024937" cy="1066800"/>
          </a:xfrm>
          <a:prstGeom prst="rect">
            <a:avLst/>
          </a:prstGeom>
          <a:solidFill>
            <a:srgbClr val="FFCC99"/>
          </a:solidFill>
          <a:ln w="9525">
            <a:noFill/>
            <a:miter lim="800000"/>
            <a:headEnd/>
            <a:tailEnd/>
          </a:ln>
        </p:spPr>
        <p:txBody>
          <a:bodyPr>
            <a:spAutoFit/>
          </a:bodyPr>
          <a:lstStyle/>
          <a:p>
            <a:pPr algn="ctr"/>
            <a:r>
              <a:rPr lang="zh-TW" altLang="en-US" sz="3200">
                <a:latin typeface="Tahoma" pitchFamily="34" charset="0"/>
                <a:ea typeface="華康儷粗黑" pitchFamily="49" charset="-120"/>
              </a:rPr>
              <a:t>學生依其志向、興趣與能力，選擇適</a:t>
            </a:r>
          </a:p>
          <a:p>
            <a:pPr algn="ctr"/>
            <a:r>
              <a:rPr lang="zh-TW" altLang="en-US" sz="3200">
                <a:latin typeface="Tahoma" pitchFamily="34" charset="0"/>
                <a:ea typeface="華康儷粗黑" pitchFamily="49" charset="-120"/>
              </a:rPr>
              <a:t>合的升學管道及大學校系入學就讀</a:t>
            </a:r>
          </a:p>
        </p:txBody>
      </p:sp>
      <p:sp>
        <p:nvSpPr>
          <p:cNvPr id="32772" name="Line 5"/>
          <p:cNvSpPr>
            <a:spLocks noChangeShapeType="1"/>
          </p:cNvSpPr>
          <p:nvPr/>
        </p:nvSpPr>
        <p:spPr bwMode="auto">
          <a:xfrm>
            <a:off x="3503613" y="4005263"/>
            <a:ext cx="0" cy="1079500"/>
          </a:xfrm>
          <a:prstGeom prst="line">
            <a:avLst/>
          </a:prstGeom>
          <a:noFill/>
          <a:ln w="228600">
            <a:solidFill>
              <a:srgbClr val="00FF00"/>
            </a:solidFill>
            <a:round/>
            <a:headEnd/>
            <a:tailEnd type="triangle" w="med" len="med"/>
          </a:ln>
        </p:spPr>
        <p:txBody>
          <a:bodyPr/>
          <a:lstStyle/>
          <a:p>
            <a:endParaRPr lang="zh-TW" altLang="en-US"/>
          </a:p>
        </p:txBody>
      </p:sp>
      <p:sp>
        <p:nvSpPr>
          <p:cNvPr id="32773" name="Line 6"/>
          <p:cNvSpPr>
            <a:spLocks noChangeShapeType="1"/>
          </p:cNvSpPr>
          <p:nvPr/>
        </p:nvSpPr>
        <p:spPr bwMode="auto">
          <a:xfrm flipV="1">
            <a:off x="8783638" y="3933825"/>
            <a:ext cx="0" cy="1079500"/>
          </a:xfrm>
          <a:prstGeom prst="line">
            <a:avLst/>
          </a:prstGeom>
          <a:noFill/>
          <a:ln w="228600">
            <a:solidFill>
              <a:srgbClr val="FFCC99"/>
            </a:solidFill>
            <a:round/>
            <a:headEnd/>
            <a:tailEnd type="triangle" w="med" len="med"/>
          </a:ln>
        </p:spPr>
        <p:txBody>
          <a:bodyPr/>
          <a:lstStyle/>
          <a:p>
            <a:endParaRPr lang="zh-TW"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77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277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7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nimBg="1"/>
      <p:bldP spid="32771" grpId="0" animBg="1"/>
      <p:bldP spid="32772" grpId="0" animBg="1"/>
      <p:bldP spid="3277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p:cNvSpPr>
          <p:nvPr>
            <p:ph type="body" idx="1"/>
          </p:nvPr>
        </p:nvSpPr>
        <p:spPr>
          <a:xfrm>
            <a:off x="977900" y="1446213"/>
            <a:ext cx="9710738" cy="1855787"/>
          </a:xfrm>
        </p:spPr>
        <p:txBody>
          <a:bodyPr/>
          <a:lstStyle/>
          <a:p>
            <a:pPr algn="ctr">
              <a:lnSpc>
                <a:spcPct val="80000"/>
              </a:lnSpc>
              <a:buFont typeface="Arial" charset="0"/>
              <a:buNone/>
            </a:pPr>
            <a:r>
              <a:rPr lang="zh-TW" altLang="en-US" sz="3200" smtClean="0">
                <a:solidFill>
                  <a:srgbClr val="000000"/>
                </a:solidFill>
                <a:ea typeface="華康海報體W9(P)" pitchFamily="82" charset="-120"/>
              </a:rPr>
              <a:t> </a:t>
            </a:r>
            <a:r>
              <a:rPr lang="zh-TW" altLang="en-US" sz="4000" smtClean="0">
                <a:latin typeface="華康儷粗黑" pitchFamily="49" charset="-120"/>
                <a:ea typeface="華康儷粗黑" pitchFamily="49" charset="-120"/>
              </a:rPr>
              <a:t>大學多元入學方案</a:t>
            </a:r>
            <a:r>
              <a:rPr lang="zh-TW" altLang="zh-TW" sz="4000" smtClean="0">
                <a:latin typeface="華康儷粗黑" pitchFamily="49" charset="-120"/>
                <a:ea typeface="華康儷粗黑" pitchFamily="49" charset="-120"/>
              </a:rPr>
              <a:t>，</a:t>
            </a:r>
            <a:r>
              <a:rPr lang="zh-TW" altLang="en-US" sz="4000" smtClean="0">
                <a:latin typeface="華康儷粗黑" pitchFamily="49" charset="-120"/>
                <a:ea typeface="華康儷粗黑" pitchFamily="49" charset="-120"/>
              </a:rPr>
              <a:t>十年河東十年河西</a:t>
            </a:r>
            <a:r>
              <a:rPr lang="en-US" altLang="zh-TW" sz="4000" smtClean="0">
                <a:latin typeface="標楷體" pitchFamily="65" charset="-120"/>
                <a:ea typeface="華康儷粗黑" pitchFamily="49" charset="-120"/>
              </a:rPr>
              <a:t>…</a:t>
            </a:r>
            <a:endParaRPr lang="en-US" altLang="zh-TW" sz="4000" smtClean="0">
              <a:latin typeface="華康儷粗黑" pitchFamily="49" charset="-120"/>
              <a:ea typeface="華康儷粗黑" pitchFamily="49" charset="-120"/>
            </a:endParaRPr>
          </a:p>
          <a:p>
            <a:pPr algn="ctr">
              <a:lnSpc>
                <a:spcPct val="80000"/>
              </a:lnSpc>
              <a:buFont typeface="Arial" charset="0"/>
              <a:buNone/>
            </a:pPr>
            <a:r>
              <a:rPr lang="zh-TW" altLang="en-US" sz="4000" smtClean="0">
                <a:latin typeface="華康儷粗黑" pitchFamily="49" charset="-120"/>
                <a:ea typeface="華康儷粗黑" pitchFamily="49" charset="-120"/>
              </a:rPr>
              <a:t>變化萬千，如何因應？</a:t>
            </a:r>
          </a:p>
          <a:p>
            <a:pPr algn="ctr">
              <a:lnSpc>
                <a:spcPct val="80000"/>
              </a:lnSpc>
              <a:buFont typeface="Arial" charset="0"/>
              <a:buNone/>
            </a:pPr>
            <a:r>
              <a:rPr lang="en-US" altLang="zh-TW" sz="3600" smtClean="0">
                <a:latin typeface="華康儷粗黑" pitchFamily="49" charset="-120"/>
                <a:ea typeface="華康儷粗黑" pitchFamily="49" charset="-120"/>
              </a:rPr>
              <a:t>    </a:t>
            </a:r>
            <a:endParaRPr lang="zh-TW" altLang="en-US" smtClean="0">
              <a:solidFill>
                <a:srgbClr val="FF0000"/>
              </a:solidFill>
              <a:latin typeface="華康儷粗圓" pitchFamily="49" charset="-120"/>
              <a:ea typeface="華康儷粗圓" pitchFamily="49" charset="-120"/>
            </a:endParaRPr>
          </a:p>
        </p:txBody>
      </p:sp>
      <p:sp>
        <p:nvSpPr>
          <p:cNvPr id="75779" name="Text Box 3"/>
          <p:cNvSpPr txBox="1">
            <a:spLocks noChangeArrowheads="1"/>
          </p:cNvSpPr>
          <p:nvPr/>
        </p:nvSpPr>
        <p:spPr bwMode="auto">
          <a:xfrm>
            <a:off x="501650" y="3746500"/>
            <a:ext cx="11399838" cy="2227263"/>
          </a:xfrm>
          <a:prstGeom prst="rect">
            <a:avLst/>
          </a:prstGeom>
          <a:noFill/>
          <a:ln w="9525">
            <a:noFill/>
            <a:miter lim="800000"/>
            <a:headEnd/>
            <a:tailEnd/>
          </a:ln>
        </p:spPr>
        <p:txBody>
          <a:bodyPr>
            <a:spAutoFit/>
          </a:bodyPr>
          <a:lstStyle/>
          <a:p>
            <a:pPr algn="ctr"/>
            <a:r>
              <a:rPr kumimoji="0" lang="zh-TW" altLang="en-US" sz="3600">
                <a:solidFill>
                  <a:srgbClr val="FF1F1F"/>
                </a:solidFill>
                <a:ea typeface="華康儷粗圓(P)" pitchFamily="34" charset="-120"/>
              </a:rPr>
              <a:t>認識自己，把自己放在適合的領域</a:t>
            </a:r>
          </a:p>
          <a:p>
            <a:pPr algn="ctr"/>
            <a:r>
              <a:rPr kumimoji="0" lang="zh-TW" altLang="en-US" sz="3600">
                <a:solidFill>
                  <a:srgbClr val="FF1F1F"/>
                </a:solidFill>
                <a:ea typeface="華康儷粗圓(P)" pitchFamily="34" charset="-120"/>
              </a:rPr>
              <a:t>就是因應多元入學方案</a:t>
            </a:r>
            <a:r>
              <a:rPr kumimoji="0" lang="zh-TW" altLang="en-US" sz="2400">
                <a:solidFill>
                  <a:srgbClr val="FF1F1F"/>
                </a:solidFill>
                <a:ea typeface="華康儷粗圓" pitchFamily="49" charset="-120"/>
              </a:rPr>
              <a:t>（做生涯決定）</a:t>
            </a:r>
          </a:p>
          <a:p>
            <a:pPr algn="ctr"/>
            <a:r>
              <a:rPr kumimoji="0" lang="zh-TW" altLang="en-US" sz="3600">
                <a:solidFill>
                  <a:srgbClr val="FF1F1F"/>
                </a:solidFill>
                <a:ea typeface="華康儷粗圓(P)" pitchFamily="34" charset="-120"/>
              </a:rPr>
              <a:t>最根本而重要的</a:t>
            </a:r>
            <a:r>
              <a:rPr kumimoji="0" lang="zh-TW" altLang="en-US" sz="3600">
                <a:solidFill>
                  <a:srgbClr val="393EFD"/>
                </a:solidFill>
                <a:ea typeface="華康儷粗圓(P)" pitchFamily="34" charset="-120"/>
              </a:rPr>
              <a:t>考量與策略</a:t>
            </a:r>
          </a:p>
          <a:p>
            <a:pPr algn="ctr"/>
            <a:endParaRPr kumimoji="0" lang="zh-TW" altLang="en-US" sz="3200">
              <a:solidFill>
                <a:srgbClr val="FF3300"/>
              </a:solidFill>
              <a:ea typeface="華康儷粗圓(P)" pitchFamily="34"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7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p:cNvSpPr>
          <p:nvPr>
            <p:ph type="title"/>
          </p:nvPr>
        </p:nvSpPr>
        <p:spPr>
          <a:xfrm>
            <a:off x="5588000" y="2514600"/>
            <a:ext cx="6172200" cy="1676400"/>
          </a:xfrm>
        </p:spPr>
        <p:txBody>
          <a:bodyPr/>
          <a:lstStyle/>
          <a:p>
            <a:pPr marL="577850" indent="-577850"/>
            <a:r>
              <a:rPr lang="zh-TW" altLang="en-US" sz="4000" smtClean="0">
                <a:latin typeface="華康儷粗黑" pitchFamily="49" charset="-120"/>
                <a:ea typeface="華康儷粗黑" pitchFamily="49" charset="-120"/>
              </a:rPr>
              <a:t>「孩子未來是用 </a:t>
            </a:r>
            <a:br>
              <a:rPr lang="zh-TW" altLang="en-US" sz="4000" smtClean="0">
                <a:latin typeface="華康儷粗黑" pitchFamily="49" charset="-120"/>
                <a:ea typeface="華康儷粗黑" pitchFamily="49" charset="-120"/>
              </a:rPr>
            </a:br>
            <a:r>
              <a:rPr lang="zh-TW" altLang="en-US" sz="4000" smtClean="0">
                <a:latin typeface="華康儷粗黑" pitchFamily="49" charset="-120"/>
                <a:ea typeface="華康儷粗黑" pitchFamily="49" charset="-120"/>
              </a:rPr>
              <a:t>長處與人競爭！」</a:t>
            </a:r>
            <a:r>
              <a:rPr lang="zh-TW" altLang="en-US" smtClean="0"/>
              <a:t> </a:t>
            </a:r>
            <a:endParaRPr lang="zh-TW" altLang="en-US" sz="2400" smtClean="0"/>
          </a:p>
        </p:txBody>
      </p:sp>
      <p:sp>
        <p:nvSpPr>
          <p:cNvPr id="34818" name="Rectangle 3"/>
          <p:cNvSpPr>
            <a:spLocks noGrp="1"/>
          </p:cNvSpPr>
          <p:nvPr>
            <p:ph type="body" idx="1"/>
          </p:nvPr>
        </p:nvSpPr>
        <p:spPr>
          <a:xfrm>
            <a:off x="9269413" y="5257800"/>
            <a:ext cx="2922587" cy="685800"/>
          </a:xfrm>
        </p:spPr>
        <p:txBody>
          <a:bodyPr/>
          <a:lstStyle/>
          <a:p>
            <a:pPr>
              <a:buFont typeface="Arial" charset="0"/>
              <a:buNone/>
            </a:pPr>
            <a:r>
              <a:rPr lang="zh-TW" altLang="en-US" smtClean="0"/>
              <a:t>  </a:t>
            </a:r>
            <a:r>
              <a:rPr lang="zh-TW" altLang="en-US" sz="2400" smtClean="0">
                <a:ea typeface="華康儷粗黑" pitchFamily="49" charset="-120"/>
              </a:rPr>
              <a:t>洪蘭</a:t>
            </a:r>
            <a:endParaRPr lang="en-US" altLang="zh-TW" sz="2000" smtClean="0">
              <a:ea typeface="華康儷粗黑" pitchFamily="49" charset="-120"/>
            </a:endParaRPr>
          </a:p>
        </p:txBody>
      </p:sp>
      <p:pic>
        <p:nvPicPr>
          <p:cNvPr id="34819" name="Picture 4" descr="洪蘭2"/>
          <p:cNvPicPr>
            <a:picLocks noChangeAspect="1" noChangeArrowheads="1"/>
          </p:cNvPicPr>
          <p:nvPr/>
        </p:nvPicPr>
        <p:blipFill>
          <a:blip r:embed="rId2"/>
          <a:srcRect/>
          <a:stretch>
            <a:fillRect/>
          </a:stretch>
        </p:blipFill>
        <p:spPr bwMode="auto">
          <a:xfrm>
            <a:off x="1016000" y="990600"/>
            <a:ext cx="4673600" cy="2921000"/>
          </a:xfrm>
          <a:prstGeom prst="rect">
            <a:avLst/>
          </a:prstGeom>
          <a:noFill/>
          <a:ln w="9525">
            <a:noFill/>
            <a:miter lim="800000"/>
            <a:headEnd/>
            <a:tailEnd/>
          </a:ln>
        </p:spPr>
      </p:pic>
      <p:sp>
        <p:nvSpPr>
          <p:cNvPr id="131077" name="Rectangle 5"/>
          <p:cNvSpPr>
            <a:spLocks noChangeArrowheads="1"/>
          </p:cNvSpPr>
          <p:nvPr/>
        </p:nvSpPr>
        <p:spPr bwMode="auto">
          <a:xfrm>
            <a:off x="609600" y="4114800"/>
            <a:ext cx="11150600" cy="1066800"/>
          </a:xfrm>
          <a:prstGeom prst="rect">
            <a:avLst/>
          </a:prstGeom>
          <a:noFill/>
          <a:ln w="9525">
            <a:noFill/>
            <a:miter lim="800000"/>
            <a:headEnd/>
            <a:tailEnd/>
          </a:ln>
        </p:spPr>
        <p:txBody>
          <a:bodyPr anchor="ctr"/>
          <a:lstStyle/>
          <a:p>
            <a:r>
              <a:rPr lang="zh-TW" altLang="en-US" sz="4000">
                <a:solidFill>
                  <a:srgbClr val="0000FF"/>
                </a:solidFill>
                <a:latin typeface="新細明體" charset="-120"/>
                <a:ea typeface="華康儷粗黑" pitchFamily="49" charset="-120"/>
              </a:rPr>
              <a:t>「</a:t>
            </a:r>
            <a:r>
              <a:rPr lang="zh-TW" altLang="en-US" sz="3600">
                <a:solidFill>
                  <a:srgbClr val="0000FF"/>
                </a:solidFill>
                <a:latin typeface="新細明體" charset="-120"/>
                <a:ea typeface="華康儷粗黑" pitchFamily="49" charset="-120"/>
              </a:rPr>
              <a:t>從長處切入，沒有不可教的孩子！</a:t>
            </a:r>
            <a:r>
              <a:rPr lang="zh-TW" altLang="en-US" sz="4000">
                <a:solidFill>
                  <a:srgbClr val="0000FF"/>
                </a:solidFill>
                <a:latin typeface="新細明體" charset="-120"/>
                <a:ea typeface="華康儷粗黑" pitchFamily="49" charset="-120"/>
              </a:rPr>
              <a:t>」</a:t>
            </a:r>
            <a:r>
              <a:rPr lang="zh-TW" altLang="en-US" sz="4400">
                <a:solidFill>
                  <a:schemeClr val="tx2"/>
                </a:solidFill>
                <a:latin typeface="Times New Roman" pitchFamily="18" charset="0"/>
                <a:ea typeface="標楷體" pitchFamily="65" charset="-120"/>
              </a:rPr>
              <a:t> </a:t>
            </a:r>
            <a:br>
              <a:rPr lang="zh-TW" altLang="en-US" sz="4400">
                <a:solidFill>
                  <a:schemeClr val="tx2"/>
                </a:solidFill>
                <a:latin typeface="Times New Roman" pitchFamily="18" charset="0"/>
                <a:ea typeface="標楷體" pitchFamily="65" charset="-120"/>
              </a:rPr>
            </a:br>
            <a:endParaRPr lang="zh-TW" altLang="en-US" sz="2400">
              <a:solidFill>
                <a:schemeClr val="tx2"/>
              </a:solidFill>
              <a:latin typeface="Times New Roman" pitchFamily="18" charset="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1077"/>
                                        </p:tgtEl>
                                        <p:attrNameLst>
                                          <p:attrName>style.visibility</p:attrName>
                                        </p:attrNameLst>
                                      </p:cBhvr>
                                      <p:to>
                                        <p:strVal val="visible"/>
                                      </p:to>
                                    </p:set>
                                    <p:animEffect transition="in" filter="wipe(left)">
                                      <p:cBhvr>
                                        <p:cTn id="7" dur="500"/>
                                        <p:tgtEl>
                                          <p:spTgt spid="1310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7"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標題 1"/>
          <p:cNvSpPr>
            <a:spLocks noGrp="1"/>
          </p:cNvSpPr>
          <p:nvPr>
            <p:ph type="title"/>
          </p:nvPr>
        </p:nvSpPr>
        <p:spPr>
          <a:xfrm>
            <a:off x="2266950" y="1833563"/>
            <a:ext cx="8229600" cy="3384550"/>
          </a:xfrm>
        </p:spPr>
        <p:txBody>
          <a:bodyPr/>
          <a:lstStyle/>
          <a:p>
            <a:pPr eaLnBrk="1" hangingPunct="1"/>
            <a:r>
              <a:rPr lang="zh-TW" altLang="en-US" sz="6000" smtClean="0">
                <a:latin typeface="華康儷粗黑" pitchFamily="49" charset="-120"/>
                <a:ea typeface="華康儷粗黑" pitchFamily="49" charset="-120"/>
              </a:rPr>
              <a:t>大學多元入學方案簡介</a:t>
            </a:r>
            <a:r>
              <a:rPr lang="en-US" altLang="zh-TW" sz="6000" smtClean="0">
                <a:latin typeface="華康儷粗黑" pitchFamily="49" charset="-120"/>
                <a:ea typeface="華康儷粗黑" pitchFamily="49" charset="-120"/>
              </a:rPr>
              <a:t/>
            </a:r>
            <a:br>
              <a:rPr lang="en-US" altLang="zh-TW" sz="6000" smtClean="0">
                <a:latin typeface="華康儷粗黑" pitchFamily="49" charset="-120"/>
                <a:ea typeface="華康儷粗黑" pitchFamily="49" charset="-120"/>
              </a:rPr>
            </a:br>
            <a:r>
              <a:rPr lang="en-US" altLang="zh-TW" sz="6000" smtClean="0">
                <a:latin typeface="華康儷粗黑" pitchFamily="49" charset="-120"/>
                <a:ea typeface="華康儷粗黑" pitchFamily="49" charset="-120"/>
              </a:rPr>
              <a:t/>
            </a:r>
            <a:br>
              <a:rPr lang="en-US" altLang="zh-TW" sz="6000" smtClean="0">
                <a:latin typeface="華康儷粗黑" pitchFamily="49" charset="-120"/>
                <a:ea typeface="華康儷粗黑" pitchFamily="49" charset="-120"/>
              </a:rPr>
            </a:br>
            <a:endParaRPr lang="zh-TW" altLang="en-US" sz="6000" smtClean="0">
              <a:solidFill>
                <a:srgbClr val="FFFF00"/>
              </a:solidFill>
              <a:latin typeface="華康POP1體W7(P)" pitchFamily="82" charset="-120"/>
              <a:ea typeface="華康POP1體W7(P)" pitchFamily="82" charset="-12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標題 1"/>
          <p:cNvSpPr>
            <a:spLocks noGrp="1"/>
          </p:cNvSpPr>
          <p:nvPr>
            <p:ph type="title" idx="4294967295"/>
          </p:nvPr>
        </p:nvSpPr>
        <p:spPr/>
        <p:txBody>
          <a:bodyPr/>
          <a:lstStyle/>
          <a:p>
            <a:pPr eaLnBrk="1" hangingPunct="1"/>
            <a:endParaRPr lang="zh-TW" altLang="en-US" smtClean="0"/>
          </a:p>
        </p:txBody>
      </p:sp>
      <p:pic>
        <p:nvPicPr>
          <p:cNvPr id="36866" name="Picture 2"/>
          <p:cNvPicPr>
            <a:picLocks noChangeAspect="1" noChangeArrowheads="1"/>
          </p:cNvPicPr>
          <p:nvPr/>
        </p:nvPicPr>
        <p:blipFill>
          <a:blip r:embed="rId2"/>
          <a:srcRect l="14108" t="6516" r="9518"/>
          <a:stretch>
            <a:fillRect/>
          </a:stretch>
        </p:blipFill>
        <p:spPr bwMode="auto">
          <a:xfrm>
            <a:off x="0" y="0"/>
            <a:ext cx="12192000" cy="6858000"/>
          </a:xfrm>
          <a:prstGeom prst="rect">
            <a:avLst/>
          </a:prstGeom>
          <a:noFill/>
          <a:ln w="9525">
            <a:noFill/>
            <a:miter lim="800000"/>
            <a:headEnd/>
            <a:tailEnd/>
          </a:ln>
        </p:spPr>
      </p:pic>
      <p:sp>
        <p:nvSpPr>
          <p:cNvPr id="36867" name="文字方塊 3"/>
          <p:cNvSpPr txBox="1">
            <a:spLocks noChangeArrowheads="1"/>
          </p:cNvSpPr>
          <p:nvPr/>
        </p:nvSpPr>
        <p:spPr bwMode="auto">
          <a:xfrm>
            <a:off x="128588" y="163513"/>
            <a:ext cx="992187" cy="646112"/>
          </a:xfrm>
          <a:prstGeom prst="rect">
            <a:avLst/>
          </a:prstGeom>
          <a:solidFill>
            <a:schemeClr val="bg1"/>
          </a:solidFill>
          <a:ln w="9525">
            <a:noFill/>
            <a:miter lim="800000"/>
            <a:headEnd/>
            <a:tailEnd/>
          </a:ln>
        </p:spPr>
        <p:txBody>
          <a:bodyPr>
            <a:spAutoFit/>
          </a:bodyPr>
          <a:lstStyle/>
          <a:p>
            <a:pPr algn="ctr"/>
            <a:r>
              <a:rPr kumimoji="0" lang="en-US" altLang="zh-TW" sz="3600">
                <a:solidFill>
                  <a:srgbClr val="FF0000"/>
                </a:solidFill>
                <a:latin typeface="華康粗黑體" pitchFamily="49" charset="-120"/>
                <a:ea typeface="華康粗黑體" pitchFamily="49" charset="-120"/>
              </a:rPr>
              <a:t>105</a:t>
            </a:r>
            <a:endParaRPr kumimoji="0" lang="zh-TW" altLang="en-US" sz="3600">
              <a:solidFill>
                <a:srgbClr val="FF0000"/>
              </a:solidFill>
              <a:latin typeface="華康粗黑體" pitchFamily="49" charset="-120"/>
              <a:ea typeface="華康粗黑體" pitchFamily="49" charset="-12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42"/>
          <p:cNvSpPr>
            <a:spLocks noGrp="1" noChangeArrowheads="1"/>
          </p:cNvSpPr>
          <p:nvPr>
            <p:ph type="title" idx="4294967295"/>
          </p:nvPr>
        </p:nvSpPr>
        <p:spPr>
          <a:xfrm>
            <a:off x="1390650" y="0"/>
            <a:ext cx="8597900" cy="1143000"/>
          </a:xfrm>
        </p:spPr>
        <p:txBody>
          <a:bodyPr/>
          <a:lstStyle/>
          <a:p>
            <a:r>
              <a:rPr lang="zh-TW" altLang="en-US" smtClean="0">
                <a:latin typeface="華康儷粗黑" pitchFamily="49" charset="-120"/>
                <a:ea typeface="華康儷粗黑" pitchFamily="49" charset="-120"/>
              </a:rPr>
              <a:t>簡單來說</a:t>
            </a:r>
            <a:endParaRPr lang="en-US" altLang="zh-TW" smtClean="0">
              <a:latin typeface="華康儷粗黑" pitchFamily="49" charset="-120"/>
              <a:ea typeface="華康儷粗黑" pitchFamily="49" charset="-120"/>
            </a:endParaRPr>
          </a:p>
        </p:txBody>
      </p:sp>
      <p:sp>
        <p:nvSpPr>
          <p:cNvPr id="189484" name="Text Box 44"/>
          <p:cNvSpPr txBox="1">
            <a:spLocks noChangeArrowheads="1"/>
          </p:cNvSpPr>
          <p:nvPr/>
        </p:nvSpPr>
        <p:spPr bwMode="auto">
          <a:xfrm>
            <a:off x="1584325" y="1125538"/>
            <a:ext cx="3984625" cy="519112"/>
          </a:xfrm>
          <a:prstGeom prst="rect">
            <a:avLst/>
          </a:prstGeom>
          <a:solidFill>
            <a:srgbClr val="FF6699"/>
          </a:solidFill>
          <a:ln>
            <a:headEnd/>
            <a:tailEnd/>
          </a:ln>
        </p:spPr>
        <p:style>
          <a:lnRef idx="0">
            <a:schemeClr val="accent6"/>
          </a:lnRef>
          <a:fillRef idx="3">
            <a:schemeClr val="accent6"/>
          </a:fillRef>
          <a:effectRef idx="3">
            <a:schemeClr val="accent6"/>
          </a:effectRef>
          <a:fontRef idx="minor">
            <a:schemeClr val="lt1"/>
          </a:fontRef>
        </p:style>
        <p:txBody>
          <a:bodyPr>
            <a:spAutoFit/>
          </a:bodyPr>
          <a:lstStyle/>
          <a:p>
            <a:pPr algn="ctr">
              <a:spcBef>
                <a:spcPct val="50000"/>
              </a:spcBef>
            </a:pPr>
            <a:r>
              <a:rPr lang="zh-TW" altLang="en-US" sz="2800">
                <a:solidFill>
                  <a:schemeClr val="bg1"/>
                </a:solidFill>
                <a:latin typeface="華康POP1體W7(P)" pitchFamily="82" charset="-120"/>
                <a:ea typeface="華康POP1體W7(P)" pitchFamily="82" charset="-120"/>
              </a:rPr>
              <a:t>甄選入學</a:t>
            </a:r>
            <a:endParaRPr lang="ja-JP" altLang="en-US" sz="2800">
              <a:solidFill>
                <a:schemeClr val="bg1"/>
              </a:solidFill>
              <a:latin typeface="華康POP1體W7(P)" pitchFamily="82" charset="-120"/>
            </a:endParaRPr>
          </a:p>
        </p:txBody>
      </p:sp>
      <p:sp>
        <p:nvSpPr>
          <p:cNvPr id="189485" name="Text Box 45"/>
          <p:cNvSpPr txBox="1">
            <a:spLocks noChangeArrowheads="1"/>
          </p:cNvSpPr>
          <p:nvPr/>
        </p:nvSpPr>
        <p:spPr bwMode="auto">
          <a:xfrm>
            <a:off x="6864350" y="1125538"/>
            <a:ext cx="3551238" cy="519112"/>
          </a:xfrm>
          <a:prstGeom prst="rect">
            <a:avLst/>
          </a:prstGeom>
          <a:solidFill>
            <a:srgbClr val="00B0F0"/>
          </a:solidFill>
          <a:ln>
            <a:headEnd/>
            <a:tailEnd/>
          </a:ln>
        </p:spPr>
        <p:style>
          <a:lnRef idx="0">
            <a:schemeClr val="accent2"/>
          </a:lnRef>
          <a:fillRef idx="3">
            <a:schemeClr val="accent2"/>
          </a:fillRef>
          <a:effectRef idx="3">
            <a:schemeClr val="accent2"/>
          </a:effectRef>
          <a:fontRef idx="minor">
            <a:schemeClr val="lt1"/>
          </a:fontRef>
        </p:style>
        <p:txBody>
          <a:bodyPr>
            <a:spAutoFit/>
          </a:bodyPr>
          <a:lstStyle/>
          <a:p>
            <a:pPr algn="ctr">
              <a:spcBef>
                <a:spcPct val="50000"/>
              </a:spcBef>
            </a:pPr>
            <a:r>
              <a:rPr lang="zh-TW" altLang="en-US" sz="2800">
                <a:solidFill>
                  <a:schemeClr val="bg1"/>
                </a:solidFill>
                <a:latin typeface="華康POP1體W7(P)" pitchFamily="82" charset="-120"/>
                <a:ea typeface="華康POP1體W7(P)" pitchFamily="82" charset="-120"/>
              </a:rPr>
              <a:t>考試分發入學</a:t>
            </a:r>
            <a:endParaRPr lang="ja-JP" altLang="en-US" sz="2800">
              <a:solidFill>
                <a:schemeClr val="bg1"/>
              </a:solidFill>
              <a:latin typeface="華康POP1體W7(P)" pitchFamily="82" charset="-120"/>
            </a:endParaRPr>
          </a:p>
        </p:txBody>
      </p:sp>
      <p:grpSp>
        <p:nvGrpSpPr>
          <p:cNvPr id="2" name="群組 18"/>
          <p:cNvGrpSpPr>
            <a:grpSpLocks/>
          </p:cNvGrpSpPr>
          <p:nvPr/>
        </p:nvGrpSpPr>
        <p:grpSpPr bwMode="auto">
          <a:xfrm>
            <a:off x="1358900" y="1760538"/>
            <a:ext cx="9437688" cy="4506912"/>
            <a:chOff x="1250037" y="3121819"/>
            <a:chExt cx="6178679" cy="3716443"/>
          </a:xfrm>
        </p:grpSpPr>
        <p:sp>
          <p:nvSpPr>
            <p:cNvPr id="24" name="AutoShape 55"/>
            <p:cNvSpPr>
              <a:spLocks noChangeArrowheads="1"/>
            </p:cNvSpPr>
            <p:nvPr/>
          </p:nvSpPr>
          <p:spPr bwMode="auto">
            <a:xfrm>
              <a:off x="3310983" y="3121819"/>
              <a:ext cx="863664" cy="1367975"/>
            </a:xfrm>
            <a:prstGeom prst="downArrow">
              <a:avLst>
                <a:gd name="adj1" fmla="val 50000"/>
                <a:gd name="adj2" fmla="val 39614"/>
              </a:avLst>
            </a:prstGeom>
            <a:gradFill flip="none" rotWithShape="1">
              <a:gsLst>
                <a:gs pos="0">
                  <a:srgbClr val="00FF00">
                    <a:tint val="66000"/>
                    <a:satMod val="160000"/>
                  </a:srgbClr>
                </a:gs>
                <a:gs pos="11000">
                  <a:srgbClr val="00FF00">
                    <a:tint val="44500"/>
                    <a:satMod val="160000"/>
                  </a:srgbClr>
                </a:gs>
                <a:gs pos="100000">
                  <a:srgbClr val="00B050"/>
                </a:gs>
              </a:gsLst>
              <a:lin ang="2700000" scaled="1"/>
              <a:tileRect/>
            </a:gradFill>
            <a:ln w="12700" cap="sq">
              <a:noFill/>
              <a:miter lim="800000"/>
              <a:headEnd type="none" w="sm" len="sm"/>
              <a:tailEnd type="none" w="sm" len="sm"/>
            </a:ln>
          </p:spPr>
          <p:txBody>
            <a:bodyPr vert="eaVert"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fontAlgn="auto">
                <a:spcBef>
                  <a:spcPts val="0"/>
                </a:spcBef>
                <a:spcAft>
                  <a:spcPts val="0"/>
                </a:spcAft>
                <a:defRPr/>
              </a:pPr>
              <a:endParaRPr lang="zh-TW" altLang="en-US">
                <a:latin typeface="+mj-ea"/>
                <a:ea typeface="+mj-ea"/>
              </a:endParaRPr>
            </a:p>
          </p:txBody>
        </p:sp>
        <p:sp>
          <p:nvSpPr>
            <p:cNvPr id="21" name="AutoShape 55"/>
            <p:cNvSpPr>
              <a:spLocks noChangeArrowheads="1"/>
            </p:cNvSpPr>
            <p:nvPr/>
          </p:nvSpPr>
          <p:spPr bwMode="auto">
            <a:xfrm>
              <a:off x="1620030" y="3121819"/>
              <a:ext cx="863664" cy="1367975"/>
            </a:xfrm>
            <a:prstGeom prst="downArrow">
              <a:avLst>
                <a:gd name="adj1" fmla="val 50000"/>
                <a:gd name="adj2" fmla="val 39614"/>
              </a:avLst>
            </a:prstGeom>
            <a:gradFill flip="none" rotWithShape="1">
              <a:gsLst>
                <a:gs pos="0">
                  <a:srgbClr val="00FF00">
                    <a:tint val="66000"/>
                    <a:satMod val="160000"/>
                  </a:srgbClr>
                </a:gs>
                <a:gs pos="1000">
                  <a:schemeClr val="accent4">
                    <a:lumMod val="20000"/>
                    <a:lumOff val="80000"/>
                  </a:schemeClr>
                </a:gs>
                <a:gs pos="100000">
                  <a:schemeClr val="accent4">
                    <a:lumMod val="75000"/>
                  </a:schemeClr>
                </a:gs>
              </a:gsLst>
              <a:lin ang="2700000" scaled="1"/>
              <a:tileRect/>
            </a:gradFill>
            <a:ln w="12700" cap="sq">
              <a:noFill/>
              <a:miter lim="800000"/>
              <a:headEnd type="none" w="sm" len="sm"/>
              <a:tailEnd type="none" w="sm" len="sm"/>
            </a:ln>
          </p:spPr>
          <p:txBody>
            <a:bodyPr vert="eaVert"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fontAlgn="auto">
                <a:spcBef>
                  <a:spcPts val="0"/>
                </a:spcBef>
                <a:spcAft>
                  <a:spcPts val="0"/>
                </a:spcAft>
                <a:defRPr/>
              </a:pPr>
              <a:endParaRPr lang="zh-TW" altLang="en-US">
                <a:latin typeface="+mj-ea"/>
                <a:ea typeface="+mj-ea"/>
              </a:endParaRPr>
            </a:p>
          </p:txBody>
        </p:sp>
        <p:sp>
          <p:nvSpPr>
            <p:cNvPr id="10250" name="Text Box 52"/>
            <p:cNvSpPr txBox="1">
              <a:spLocks noChangeArrowheads="1"/>
            </p:cNvSpPr>
            <p:nvPr/>
          </p:nvSpPr>
          <p:spPr bwMode="auto">
            <a:xfrm>
              <a:off x="5364163" y="4579938"/>
              <a:ext cx="2057400" cy="380792"/>
            </a:xfrm>
            <a:prstGeom prst="rect">
              <a:avLst/>
            </a:prstGeom>
            <a:solidFill>
              <a:srgbClr val="FFFFCC"/>
            </a:solidFill>
            <a:ln w="19050">
              <a:noFill/>
              <a:miter lim="800000"/>
              <a:headEnd/>
              <a:tailEnd/>
            </a:ln>
            <a:scene3d>
              <a:camera prst="orthographicFront"/>
              <a:lightRig rig="threePt" dir="t"/>
            </a:scene3d>
            <a:sp3d>
              <a:bevelT/>
            </a:sp3d>
          </p:spPr>
          <p:txBody>
            <a:bodyPr>
              <a:spAutoFit/>
            </a:bodyPr>
            <a:lstStyle/>
            <a:p>
              <a:pPr algn="ctr">
                <a:spcBef>
                  <a:spcPct val="50000"/>
                </a:spcBef>
                <a:defRPr/>
              </a:pPr>
              <a:r>
                <a:rPr lang="ja-JP" altLang="en-US" sz="2400">
                  <a:latin typeface="華康POP1體W7(P)" pitchFamily="82" charset="-120"/>
                  <a:ea typeface="華康POP1體W7(P)" pitchFamily="82" charset="-120"/>
                </a:rPr>
                <a:t>指定科目考試</a:t>
              </a:r>
            </a:p>
          </p:txBody>
        </p:sp>
        <p:sp>
          <p:nvSpPr>
            <p:cNvPr id="10251" name="Text Box 53"/>
            <p:cNvSpPr txBox="1">
              <a:spLocks noChangeArrowheads="1"/>
            </p:cNvSpPr>
            <p:nvPr/>
          </p:nvSpPr>
          <p:spPr bwMode="auto">
            <a:xfrm>
              <a:off x="1260475" y="4581525"/>
              <a:ext cx="1439863" cy="380792"/>
            </a:xfrm>
            <a:prstGeom prst="rect">
              <a:avLst/>
            </a:prstGeom>
            <a:solidFill>
              <a:srgbClr val="FF99FF"/>
            </a:solidFill>
            <a:ln w="19050">
              <a:noFill/>
              <a:miter lim="800000"/>
              <a:headEnd/>
              <a:tailEnd/>
            </a:ln>
            <a:scene3d>
              <a:camera prst="orthographicFront"/>
              <a:lightRig rig="threePt" dir="t"/>
            </a:scene3d>
            <a:sp3d>
              <a:bevelT/>
            </a:sp3d>
          </p:spPr>
          <p:txBody>
            <a:bodyPr>
              <a:spAutoFit/>
            </a:bodyPr>
            <a:lstStyle/>
            <a:p>
              <a:pPr algn="ctr">
                <a:spcBef>
                  <a:spcPct val="50000"/>
                </a:spcBef>
                <a:defRPr/>
              </a:pPr>
              <a:r>
                <a:rPr lang="zh-TW" altLang="en-US" sz="2400">
                  <a:latin typeface="華康POP1體W7(P)" pitchFamily="82" charset="-120"/>
                  <a:ea typeface="華康POP1體W7(P)" pitchFamily="82" charset="-120"/>
                </a:rPr>
                <a:t>繁星推薦</a:t>
              </a:r>
            </a:p>
          </p:txBody>
        </p:sp>
        <p:sp>
          <p:nvSpPr>
            <p:cNvPr id="10252" name="AutoShape 55"/>
            <p:cNvSpPr>
              <a:spLocks noChangeArrowheads="1"/>
            </p:cNvSpPr>
            <p:nvPr/>
          </p:nvSpPr>
          <p:spPr bwMode="auto">
            <a:xfrm>
              <a:off x="5867677" y="3141455"/>
              <a:ext cx="862625" cy="1367976"/>
            </a:xfrm>
            <a:prstGeom prst="downArrow">
              <a:avLst>
                <a:gd name="adj1" fmla="val 50000"/>
                <a:gd name="adj2" fmla="val 39614"/>
              </a:avLst>
            </a:prstGeom>
            <a:gradFill flip="none" rotWithShape="1">
              <a:gsLst>
                <a:gs pos="0">
                  <a:srgbClr val="00FF00">
                    <a:tint val="66000"/>
                    <a:satMod val="160000"/>
                  </a:srgbClr>
                </a:gs>
                <a:gs pos="11000">
                  <a:srgbClr val="00FF00">
                    <a:tint val="44500"/>
                    <a:satMod val="160000"/>
                  </a:srgbClr>
                </a:gs>
                <a:gs pos="100000">
                  <a:srgbClr val="0070C0"/>
                </a:gs>
              </a:gsLst>
              <a:lin ang="2700000" scaled="1"/>
              <a:tileRect/>
            </a:gradFill>
            <a:ln w="12700" cap="sq">
              <a:noFill/>
              <a:miter lim="800000"/>
              <a:headEnd type="none" w="sm" len="sm"/>
              <a:tailEnd type="none" w="sm" len="sm"/>
            </a:ln>
          </p:spPr>
          <p:txBody>
            <a:bodyPr vert="eaVert"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fontAlgn="auto">
                <a:spcBef>
                  <a:spcPts val="0"/>
                </a:spcBef>
                <a:spcAft>
                  <a:spcPts val="0"/>
                </a:spcAft>
                <a:defRPr/>
              </a:pPr>
              <a:endParaRPr lang="zh-TW" altLang="en-US">
                <a:latin typeface="+mj-ea"/>
                <a:ea typeface="+mj-ea"/>
              </a:endParaRPr>
            </a:p>
          </p:txBody>
        </p:sp>
        <p:sp>
          <p:nvSpPr>
            <p:cNvPr id="10253" name="Text Box 54"/>
            <p:cNvSpPr txBox="1">
              <a:spLocks noChangeArrowheads="1"/>
            </p:cNvSpPr>
            <p:nvPr/>
          </p:nvSpPr>
          <p:spPr bwMode="auto">
            <a:xfrm>
              <a:off x="2987675" y="4581525"/>
              <a:ext cx="1982026" cy="1142376"/>
            </a:xfrm>
            <a:prstGeom prst="rect">
              <a:avLst/>
            </a:prstGeom>
            <a:solidFill>
              <a:srgbClr val="FF99FF"/>
            </a:solidFill>
            <a:ln w="19050">
              <a:noFill/>
              <a:miter lim="800000"/>
              <a:headEnd/>
              <a:tailEnd/>
            </a:ln>
            <a:scene3d>
              <a:camera prst="orthographicFront"/>
              <a:lightRig rig="threePt" dir="t"/>
            </a:scene3d>
            <a:sp3d>
              <a:bevelT/>
            </a:sp3d>
          </p:spPr>
          <p:txBody>
            <a:bodyPr>
              <a:spAutoFit/>
            </a:bodyPr>
            <a:lstStyle/>
            <a:p>
              <a:pPr algn="ctr">
                <a:spcBef>
                  <a:spcPct val="50000"/>
                </a:spcBef>
                <a:defRPr/>
              </a:pPr>
              <a:r>
                <a:rPr lang="zh-TW" altLang="en-US" sz="2400">
                  <a:latin typeface="華康POP1體W7(P)" pitchFamily="82" charset="-120"/>
                  <a:ea typeface="華康POP1體W7(P)" pitchFamily="82" charset="-120"/>
                </a:rPr>
                <a:t>申請入學</a:t>
              </a:r>
              <a:endParaRPr lang="en-US" altLang="zh-TW" sz="2400">
                <a:latin typeface="華康POP1體W7(P)" pitchFamily="82" charset="-120"/>
                <a:ea typeface="華康POP1體W7(P)" pitchFamily="82" charset="-120"/>
              </a:endParaRPr>
            </a:p>
            <a:p>
              <a:pPr algn="ctr">
                <a:spcBef>
                  <a:spcPct val="50000"/>
                </a:spcBef>
                <a:defRPr/>
              </a:pPr>
              <a:r>
                <a:rPr lang="zh-TW" altLang="en-US" sz="2000">
                  <a:latin typeface="華康POP1體W7(P)" pitchFamily="82" charset="-120"/>
                  <a:ea typeface="華康POP1體W7(P)" pitchFamily="82" charset="-120"/>
                </a:rPr>
                <a:t>（普通大學）</a:t>
              </a:r>
            </a:p>
            <a:p>
              <a:pPr algn="ctr">
                <a:spcBef>
                  <a:spcPct val="50000"/>
                </a:spcBef>
                <a:defRPr/>
              </a:pPr>
              <a:r>
                <a:rPr lang="zh-TW" altLang="en-US" sz="2000">
                  <a:latin typeface="華康POP1體W7(P)" pitchFamily="82" charset="-120"/>
                  <a:ea typeface="華康POP1體W7(P)" pitchFamily="82" charset="-120"/>
                </a:rPr>
                <a:t>及科技大學</a:t>
              </a:r>
            </a:p>
          </p:txBody>
        </p:sp>
        <p:sp>
          <p:nvSpPr>
            <p:cNvPr id="10255" name="Text Box 57"/>
            <p:cNvSpPr txBox="1">
              <a:spLocks noChangeArrowheads="1"/>
            </p:cNvSpPr>
            <p:nvPr/>
          </p:nvSpPr>
          <p:spPr bwMode="auto">
            <a:xfrm>
              <a:off x="5912725" y="6447876"/>
              <a:ext cx="1049338" cy="380792"/>
            </a:xfrm>
            <a:prstGeom prst="rect">
              <a:avLst/>
            </a:prstGeom>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2700000" scaled="1"/>
              <a:tileRect/>
            </a:gradFill>
            <a:ln w="19050">
              <a:noFill/>
              <a:miter lim="800000"/>
              <a:headEnd/>
              <a:tailEnd/>
            </a:ln>
            <a:scene3d>
              <a:camera prst="orthographicFront"/>
              <a:lightRig rig="threePt" dir="t"/>
            </a:scene3d>
            <a:sp3d>
              <a:bevelT/>
            </a:sp3d>
          </p:spPr>
          <p:txBody>
            <a:bodyPr>
              <a:spAutoFit/>
            </a:bodyPr>
            <a:lstStyle/>
            <a:p>
              <a:pPr algn="ctr">
                <a:spcBef>
                  <a:spcPct val="50000"/>
                </a:spcBef>
                <a:defRPr/>
              </a:pPr>
              <a:r>
                <a:rPr lang="zh-TW" altLang="en-US" sz="2400">
                  <a:latin typeface="華康POP1體W7(P)" pitchFamily="82" charset="-120"/>
                  <a:ea typeface="華康POP1體W7(P)" pitchFamily="82" charset="-120"/>
                </a:rPr>
                <a:t>上榜</a:t>
              </a:r>
            </a:p>
          </p:txBody>
        </p:sp>
        <p:sp>
          <p:nvSpPr>
            <p:cNvPr id="10256" name="Text Box 58"/>
            <p:cNvSpPr txBox="1">
              <a:spLocks noChangeArrowheads="1"/>
            </p:cNvSpPr>
            <p:nvPr/>
          </p:nvSpPr>
          <p:spPr bwMode="auto">
            <a:xfrm>
              <a:off x="3397995" y="6447875"/>
              <a:ext cx="1150938" cy="380792"/>
            </a:xfrm>
            <a:prstGeom prst="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2700000" scaled="1"/>
              <a:tileRect/>
            </a:gradFill>
            <a:ln w="19050">
              <a:noFill/>
              <a:miter lim="800000"/>
              <a:headEnd/>
              <a:tailEnd/>
            </a:ln>
            <a:scene3d>
              <a:camera prst="orthographicFront"/>
              <a:lightRig rig="threePt" dir="t"/>
            </a:scene3d>
            <a:sp3d>
              <a:bevelT/>
            </a:sp3d>
          </p:spPr>
          <p:txBody>
            <a:bodyPr>
              <a:spAutoFit/>
            </a:bodyPr>
            <a:lstStyle/>
            <a:p>
              <a:pPr algn="ctr">
                <a:spcBef>
                  <a:spcPct val="50000"/>
                </a:spcBef>
                <a:defRPr/>
              </a:pPr>
              <a:r>
                <a:rPr lang="zh-TW" altLang="en-US" sz="2400">
                  <a:latin typeface="華康POP1體W7(P)" pitchFamily="82" charset="-120"/>
                  <a:ea typeface="華康POP1體W7(P)" pitchFamily="82" charset="-120"/>
                </a:rPr>
                <a:t>上榜</a:t>
              </a:r>
            </a:p>
          </p:txBody>
        </p:sp>
        <p:sp>
          <p:nvSpPr>
            <p:cNvPr id="10258" name="Text Box 60"/>
            <p:cNvSpPr txBox="1">
              <a:spLocks noChangeArrowheads="1"/>
            </p:cNvSpPr>
            <p:nvPr/>
          </p:nvSpPr>
          <p:spPr bwMode="auto">
            <a:xfrm>
              <a:off x="1386211" y="6447876"/>
              <a:ext cx="1150938" cy="380792"/>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19050">
              <a:noFill/>
              <a:miter lim="800000"/>
              <a:headEnd/>
              <a:tailEnd/>
            </a:ln>
            <a:scene3d>
              <a:camera prst="orthographicFront"/>
              <a:lightRig rig="threePt" dir="t"/>
            </a:scene3d>
            <a:sp3d>
              <a:bevelT/>
            </a:sp3d>
          </p:spPr>
          <p:txBody>
            <a:bodyPr>
              <a:spAutoFit/>
            </a:bodyPr>
            <a:lstStyle/>
            <a:p>
              <a:pPr algn="ctr">
                <a:spcBef>
                  <a:spcPct val="50000"/>
                </a:spcBef>
                <a:defRPr/>
              </a:pPr>
              <a:r>
                <a:rPr lang="zh-TW" altLang="en-US" sz="2400">
                  <a:latin typeface="華康POP1體W7(P)" pitchFamily="82" charset="-120"/>
                  <a:ea typeface="華康POP1體W7(P)" pitchFamily="82" charset="-120"/>
                </a:rPr>
                <a:t>上榜</a:t>
              </a:r>
            </a:p>
          </p:txBody>
        </p:sp>
        <p:sp>
          <p:nvSpPr>
            <p:cNvPr id="37914" name="Text Box 51"/>
            <p:cNvSpPr txBox="1">
              <a:spLocks noChangeArrowheads="1"/>
            </p:cNvSpPr>
            <p:nvPr/>
          </p:nvSpPr>
          <p:spPr bwMode="auto">
            <a:xfrm>
              <a:off x="1403540" y="3429502"/>
              <a:ext cx="4823975" cy="428138"/>
            </a:xfrm>
            <a:prstGeom prst="rect">
              <a:avLst/>
            </a:prstGeom>
            <a:solidFill>
              <a:srgbClr val="FFFFCC"/>
            </a:solidFill>
            <a:ln w="19050">
              <a:noFill/>
              <a:miter lim="800000"/>
              <a:headEnd/>
              <a:tailEnd/>
            </a:ln>
          </p:spPr>
          <p:txBody>
            <a:bodyPr>
              <a:spAutoFit/>
            </a:bodyPr>
            <a:lstStyle/>
            <a:p>
              <a:pPr algn="ctr">
                <a:spcBef>
                  <a:spcPct val="50000"/>
                </a:spcBef>
              </a:pPr>
              <a:r>
                <a:rPr lang="zh-TW" altLang="en-US" sz="2800">
                  <a:latin typeface="華康POP1體W7(P)" pitchFamily="82" charset="-120"/>
                  <a:ea typeface="華康POP1體W7(P)" pitchFamily="82" charset="-120"/>
                </a:rPr>
                <a:t>學測／英聽／術科考試</a:t>
              </a:r>
              <a:endParaRPr lang="ja-JP" altLang="en-US" sz="2800">
                <a:latin typeface="華康POP1體W7(P)" pitchFamily="82" charset="-120"/>
                <a:ea typeface="MS PGothic" pitchFamily="34" charset="-128"/>
              </a:endParaRPr>
            </a:p>
          </p:txBody>
        </p:sp>
        <p:sp>
          <p:nvSpPr>
            <p:cNvPr id="20" name="AutoShape 55"/>
            <p:cNvSpPr>
              <a:spLocks noChangeArrowheads="1"/>
            </p:cNvSpPr>
            <p:nvPr/>
          </p:nvSpPr>
          <p:spPr bwMode="auto">
            <a:xfrm>
              <a:off x="5975765" y="5793626"/>
              <a:ext cx="862625" cy="553736"/>
            </a:xfrm>
            <a:prstGeom prst="downArrow">
              <a:avLst>
                <a:gd name="adj1" fmla="val 50000"/>
                <a:gd name="adj2" fmla="val 39614"/>
              </a:avLst>
            </a:prstGeom>
            <a:gradFill flip="none" rotWithShape="1">
              <a:gsLst>
                <a:gs pos="0">
                  <a:srgbClr val="00B0F0"/>
                </a:gs>
                <a:gs pos="11000">
                  <a:srgbClr val="00FF00">
                    <a:tint val="44500"/>
                    <a:satMod val="160000"/>
                  </a:srgbClr>
                </a:gs>
                <a:gs pos="100000">
                  <a:srgbClr val="0070C0"/>
                </a:gs>
              </a:gsLst>
              <a:lin ang="2700000" scaled="1"/>
              <a:tileRect/>
            </a:gradFill>
            <a:ln w="12700" cap="sq">
              <a:noFill/>
              <a:miter lim="800000"/>
              <a:headEnd type="none" w="sm" len="sm"/>
              <a:tailEnd type="none" w="sm" len="sm"/>
            </a:ln>
          </p:spPr>
          <p:txBody>
            <a:bodyPr vert="eaVert"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fontAlgn="auto">
                <a:spcBef>
                  <a:spcPts val="0"/>
                </a:spcBef>
                <a:spcAft>
                  <a:spcPts val="0"/>
                </a:spcAft>
                <a:defRPr/>
              </a:pPr>
              <a:endParaRPr lang="zh-TW" altLang="en-US">
                <a:latin typeface="+mj-ea"/>
                <a:ea typeface="+mj-ea"/>
              </a:endParaRPr>
            </a:p>
          </p:txBody>
        </p:sp>
        <p:sp>
          <p:nvSpPr>
            <p:cNvPr id="22" name="AutoShape 55"/>
            <p:cNvSpPr>
              <a:spLocks noChangeArrowheads="1"/>
            </p:cNvSpPr>
            <p:nvPr/>
          </p:nvSpPr>
          <p:spPr bwMode="auto">
            <a:xfrm>
              <a:off x="3524040" y="5793626"/>
              <a:ext cx="863664" cy="553736"/>
            </a:xfrm>
            <a:prstGeom prst="downArrow">
              <a:avLst>
                <a:gd name="adj1" fmla="val 50000"/>
                <a:gd name="adj2" fmla="val 39614"/>
              </a:avLst>
            </a:prstGeom>
            <a:gradFill flip="none" rotWithShape="1">
              <a:gsLst>
                <a:gs pos="0">
                  <a:srgbClr val="00FF00">
                    <a:tint val="66000"/>
                    <a:satMod val="160000"/>
                  </a:srgbClr>
                </a:gs>
                <a:gs pos="11000">
                  <a:srgbClr val="00FF00">
                    <a:tint val="44500"/>
                    <a:satMod val="160000"/>
                  </a:srgbClr>
                </a:gs>
                <a:gs pos="100000">
                  <a:srgbClr val="00B050"/>
                </a:gs>
              </a:gsLst>
              <a:lin ang="2700000" scaled="1"/>
              <a:tileRect/>
            </a:gradFill>
            <a:ln w="12700" cap="sq">
              <a:noFill/>
              <a:miter lim="800000"/>
              <a:headEnd type="none" w="sm" len="sm"/>
              <a:tailEnd type="none" w="sm" len="sm"/>
            </a:ln>
          </p:spPr>
          <p:txBody>
            <a:bodyPr vert="eaVert"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fontAlgn="auto">
                <a:spcBef>
                  <a:spcPts val="0"/>
                </a:spcBef>
                <a:spcAft>
                  <a:spcPts val="0"/>
                </a:spcAft>
                <a:defRPr/>
              </a:pPr>
              <a:endParaRPr lang="zh-TW" altLang="en-US">
                <a:latin typeface="+mj-ea"/>
                <a:ea typeface="+mj-ea"/>
              </a:endParaRPr>
            </a:p>
          </p:txBody>
        </p:sp>
        <p:sp>
          <p:nvSpPr>
            <p:cNvPr id="23" name="AutoShape 55"/>
            <p:cNvSpPr>
              <a:spLocks noChangeArrowheads="1"/>
            </p:cNvSpPr>
            <p:nvPr/>
          </p:nvSpPr>
          <p:spPr bwMode="auto">
            <a:xfrm>
              <a:off x="1575340" y="5775299"/>
              <a:ext cx="863664" cy="553736"/>
            </a:xfrm>
            <a:prstGeom prst="downArrow">
              <a:avLst>
                <a:gd name="adj1" fmla="val 50000"/>
                <a:gd name="adj2" fmla="val 39614"/>
              </a:avLst>
            </a:prstGeom>
            <a:gradFill flip="none" rotWithShape="1">
              <a:gsLst>
                <a:gs pos="0">
                  <a:srgbClr val="00FF00">
                    <a:tint val="66000"/>
                    <a:satMod val="160000"/>
                  </a:srgbClr>
                </a:gs>
                <a:gs pos="0">
                  <a:schemeClr val="accent4">
                    <a:lumMod val="40000"/>
                    <a:lumOff val="60000"/>
                  </a:schemeClr>
                </a:gs>
                <a:gs pos="100000">
                  <a:schemeClr val="accent4">
                    <a:lumMod val="75000"/>
                  </a:schemeClr>
                </a:gs>
              </a:gsLst>
              <a:lin ang="2700000" scaled="1"/>
              <a:tileRect/>
            </a:gradFill>
            <a:ln w="12700" cap="sq">
              <a:noFill/>
              <a:miter lim="800000"/>
              <a:headEnd type="none" w="sm" len="sm"/>
              <a:tailEnd type="none" w="sm" len="sm"/>
            </a:ln>
          </p:spPr>
          <p:txBody>
            <a:bodyPr vert="eaVert"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fontAlgn="auto">
                <a:spcBef>
                  <a:spcPts val="0"/>
                </a:spcBef>
                <a:spcAft>
                  <a:spcPts val="0"/>
                </a:spcAft>
                <a:defRPr/>
              </a:pPr>
              <a:endParaRPr lang="zh-TW" altLang="en-US">
                <a:latin typeface="+mj-ea"/>
                <a:ea typeface="+mj-ea"/>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189484"/>
                                        </p:tgtEl>
                                        <p:attrNameLst>
                                          <p:attrName>style.visibility</p:attrName>
                                        </p:attrNameLst>
                                      </p:cBhvr>
                                      <p:to>
                                        <p:strVal val="visible"/>
                                      </p:to>
                                    </p:set>
                                    <p:animEffect transition="in" filter="box(out)">
                                      <p:cBhvr>
                                        <p:cTn id="7" dur="500"/>
                                        <p:tgtEl>
                                          <p:spTgt spid="189484"/>
                                        </p:tgtEl>
                                      </p:cBhvr>
                                    </p:animEffect>
                                  </p:childTnLst>
                                </p:cTn>
                              </p:par>
                              <p:par>
                                <p:cTn id="8" presetID="4" presetClass="entr" presetSubtype="32" fill="hold" nodeType="withEffect">
                                  <p:stCondLst>
                                    <p:cond delay="0"/>
                                  </p:stCondLst>
                                  <p:childTnLst>
                                    <p:set>
                                      <p:cBhvr>
                                        <p:cTn id="9" dur="1" fill="hold">
                                          <p:stCondLst>
                                            <p:cond delay="0"/>
                                          </p:stCondLst>
                                        </p:cTn>
                                        <p:tgtEl>
                                          <p:spTgt spid="189485"/>
                                        </p:tgtEl>
                                        <p:attrNameLst>
                                          <p:attrName>style.visibility</p:attrName>
                                        </p:attrNameLst>
                                      </p:cBhvr>
                                      <p:to>
                                        <p:strVal val="visible"/>
                                      </p:to>
                                    </p:set>
                                    <p:animEffect transition="in" filter="box(out)">
                                      <p:cBhvr>
                                        <p:cTn id="10" dur="500"/>
                                        <p:tgtEl>
                                          <p:spTgt spid="189485"/>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904" name="Rectangle 24"/>
          <p:cNvSpPr>
            <a:spLocks noGrp="1" noChangeArrowheads="1"/>
          </p:cNvSpPr>
          <p:nvPr>
            <p:ph type="title" idx="4294967295"/>
          </p:nvPr>
        </p:nvSpPr>
        <p:spPr>
          <a:xfrm>
            <a:off x="609600" y="274638"/>
            <a:ext cx="10972800" cy="1143000"/>
          </a:xfrm>
        </p:spPr>
        <p:txBody>
          <a:bodyPr/>
          <a:lstStyle/>
          <a:p>
            <a:pPr eaLnBrk="1" hangingPunct="1"/>
            <a:r>
              <a:rPr lang="zh-TW" altLang="en-US" smtClean="0">
                <a:latin typeface="華康儷粗黑" pitchFamily="49" charset="-120"/>
                <a:ea typeface="華康儷粗黑" pitchFamily="49" charset="-120"/>
              </a:rPr>
              <a:t>其他升學管道</a:t>
            </a:r>
          </a:p>
        </p:txBody>
      </p:sp>
      <p:grpSp>
        <p:nvGrpSpPr>
          <p:cNvPr id="38914" name="Group 70"/>
          <p:cNvGrpSpPr>
            <a:grpSpLocks/>
          </p:cNvGrpSpPr>
          <p:nvPr/>
        </p:nvGrpSpPr>
        <p:grpSpPr bwMode="auto">
          <a:xfrm>
            <a:off x="2706688" y="1412875"/>
            <a:ext cx="7205662" cy="4968875"/>
            <a:chOff x="476" y="1207"/>
            <a:chExt cx="4917" cy="2358"/>
          </a:xfrm>
        </p:grpSpPr>
        <p:sp>
          <p:nvSpPr>
            <p:cNvPr id="11268" name="AutoShape 35"/>
            <p:cNvSpPr>
              <a:spLocks noChangeArrowheads="1"/>
            </p:cNvSpPr>
            <p:nvPr/>
          </p:nvSpPr>
          <p:spPr bwMode="auto">
            <a:xfrm>
              <a:off x="4558" y="1207"/>
              <a:ext cx="408" cy="862"/>
            </a:xfrm>
            <a:prstGeom prst="downArrow">
              <a:avLst>
                <a:gd name="adj1" fmla="val 50000"/>
                <a:gd name="adj2" fmla="val 52819"/>
              </a:avLst>
            </a:prstGeom>
            <a:gradFill flip="none" rotWithShape="1">
              <a:gsLst>
                <a:gs pos="0">
                  <a:srgbClr val="CCFFFF">
                    <a:shade val="30000"/>
                    <a:satMod val="115000"/>
                  </a:srgbClr>
                </a:gs>
                <a:gs pos="50000">
                  <a:srgbClr val="CCFFFF">
                    <a:shade val="67500"/>
                    <a:satMod val="115000"/>
                  </a:srgbClr>
                </a:gs>
                <a:gs pos="100000">
                  <a:srgbClr val="CCFFFF">
                    <a:shade val="100000"/>
                    <a:satMod val="115000"/>
                  </a:srgbClr>
                </a:gs>
              </a:gsLst>
              <a:lin ang="2700000" scaled="1"/>
              <a:tileRect/>
            </a:gradFill>
            <a:ln w="12700" cap="sq">
              <a:noFill/>
              <a:miter lim="800000"/>
              <a:headEnd type="none" w="sm" len="sm"/>
              <a:tailEnd type="none" w="sm" len="sm"/>
            </a:ln>
            <a:scene3d>
              <a:camera prst="orthographicFront"/>
              <a:lightRig rig="threePt" dir="t"/>
            </a:scene3d>
            <a:sp3d>
              <a:bevelT/>
            </a:sp3d>
          </p:spPr>
          <p:txBody>
            <a:bodyPr vert="eaVert"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fontAlgn="auto">
                <a:spcBef>
                  <a:spcPts val="0"/>
                </a:spcBef>
                <a:spcAft>
                  <a:spcPts val="0"/>
                </a:spcAft>
                <a:defRPr/>
              </a:pPr>
              <a:endParaRPr lang="zh-TW" altLang="en-US"/>
            </a:p>
          </p:txBody>
        </p:sp>
        <p:sp>
          <p:nvSpPr>
            <p:cNvPr id="11269" name="Text Box 36"/>
            <p:cNvSpPr txBox="1">
              <a:spLocks noChangeArrowheads="1"/>
            </p:cNvSpPr>
            <p:nvPr/>
          </p:nvSpPr>
          <p:spPr bwMode="auto">
            <a:xfrm>
              <a:off x="4332" y="2115"/>
              <a:ext cx="1061" cy="416"/>
            </a:xfrm>
            <a:prstGeom prst="rect">
              <a:avLst/>
            </a:prstGeom>
            <a:solidFill>
              <a:schemeClr val="bg1">
                <a:lumMod val="85000"/>
              </a:schemeClr>
            </a:solidFill>
            <a:ln w="19050">
              <a:noFill/>
              <a:miter lim="800000"/>
              <a:headEnd/>
              <a:tailEnd/>
            </a:ln>
            <a:scene3d>
              <a:camera prst="orthographicFront"/>
              <a:lightRig rig="threePt" dir="t"/>
            </a:scene3d>
            <a:sp3d>
              <a:bevelT/>
            </a:sp3d>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fontAlgn="auto">
                <a:spcBef>
                  <a:spcPct val="50000"/>
                </a:spcBef>
                <a:spcAft>
                  <a:spcPts val="0"/>
                </a:spcAft>
                <a:defRPr/>
              </a:pPr>
              <a:r>
                <a:rPr lang="zh-TW" altLang="en-US" sz="2400" dirty="0">
                  <a:solidFill>
                    <a:srgbClr val="0000FF"/>
                  </a:solidFill>
                  <a:latin typeface="華康POP1體W7(P)" pitchFamily="82" charset="-120"/>
                  <a:ea typeface="華康POP1體W7(P)" pitchFamily="82" charset="-120"/>
                </a:rPr>
                <a:t>警專獨招</a:t>
              </a:r>
            </a:p>
            <a:p>
              <a:pPr algn="ctr" fontAlgn="auto">
                <a:spcBef>
                  <a:spcPct val="50000"/>
                </a:spcBef>
                <a:spcAft>
                  <a:spcPts val="0"/>
                </a:spcAft>
                <a:defRPr/>
              </a:pPr>
              <a:r>
                <a:rPr lang="zh-TW" altLang="en-US" dirty="0">
                  <a:solidFill>
                    <a:srgbClr val="0000FF"/>
                  </a:solidFill>
                  <a:latin typeface="華康POP1體W7(P)" pitchFamily="82" charset="-120"/>
                  <a:ea typeface="華康POP1體W7(P)" pitchFamily="82" charset="-120"/>
                </a:rPr>
                <a:t>每年</a:t>
              </a:r>
              <a:r>
                <a:rPr lang="en-US" altLang="zh-TW" dirty="0">
                  <a:solidFill>
                    <a:srgbClr val="0000FF"/>
                  </a:solidFill>
                  <a:latin typeface="華康POP1體W7(P)" pitchFamily="82" charset="-120"/>
                  <a:ea typeface="華康POP1體W7(P)" pitchFamily="82" charset="-120"/>
                </a:rPr>
                <a:t>5</a:t>
              </a:r>
              <a:r>
                <a:rPr lang="zh-TW" altLang="en-US" dirty="0">
                  <a:solidFill>
                    <a:srgbClr val="0000FF"/>
                  </a:solidFill>
                  <a:latin typeface="華康POP1體W7(P)" pitchFamily="82" charset="-120"/>
                  <a:ea typeface="華康POP1體W7(P)" pitchFamily="82" charset="-120"/>
                </a:rPr>
                <a:t>月考試</a:t>
              </a:r>
            </a:p>
          </p:txBody>
        </p:sp>
        <p:sp>
          <p:nvSpPr>
            <p:cNvPr id="11271" name="AutoShape 37"/>
            <p:cNvSpPr>
              <a:spLocks noChangeArrowheads="1"/>
            </p:cNvSpPr>
            <p:nvPr/>
          </p:nvSpPr>
          <p:spPr bwMode="auto">
            <a:xfrm>
              <a:off x="702" y="1207"/>
              <a:ext cx="408" cy="862"/>
            </a:xfrm>
            <a:prstGeom prst="downArrow">
              <a:avLst>
                <a:gd name="adj1" fmla="val 50000"/>
                <a:gd name="adj2" fmla="val 52819"/>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12700" cap="sq">
              <a:noFill/>
              <a:miter lim="800000"/>
              <a:headEnd type="none" w="sm" len="sm"/>
              <a:tailEnd type="none" w="sm" len="sm"/>
            </a:ln>
            <a:scene3d>
              <a:camera prst="orthographicFront"/>
              <a:lightRig rig="threePt" dir="t"/>
            </a:scene3d>
            <a:sp3d>
              <a:bevelT/>
            </a:sp3d>
          </p:spPr>
          <p:txBody>
            <a:bodyPr vert="eaVert"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fontAlgn="auto">
                <a:spcBef>
                  <a:spcPts val="0"/>
                </a:spcBef>
                <a:spcAft>
                  <a:spcPts val="0"/>
                </a:spcAft>
                <a:defRPr/>
              </a:pPr>
              <a:endParaRPr lang="zh-TW" altLang="en-US"/>
            </a:p>
          </p:txBody>
        </p:sp>
        <p:sp>
          <p:nvSpPr>
            <p:cNvPr id="11273" name="Text Box 26"/>
            <p:cNvSpPr txBox="1">
              <a:spLocks noChangeArrowheads="1"/>
            </p:cNvSpPr>
            <p:nvPr/>
          </p:nvSpPr>
          <p:spPr bwMode="auto">
            <a:xfrm>
              <a:off x="2743" y="2068"/>
              <a:ext cx="545" cy="486"/>
            </a:xfrm>
            <a:prstGeom prst="rect">
              <a:avLst/>
            </a:prstGeom>
            <a:solidFill>
              <a:schemeClr val="accent6">
                <a:lumMod val="40000"/>
                <a:lumOff val="60000"/>
              </a:schemeClr>
            </a:solidFill>
            <a:ln w="19050">
              <a:noFill/>
              <a:miter lim="800000"/>
              <a:headEnd/>
              <a:tailEnd/>
            </a:ln>
            <a:scene3d>
              <a:camera prst="orthographicFront"/>
              <a:lightRig rig="threePt" dir="t"/>
            </a:scene3d>
            <a:sp3d>
              <a:bevelT/>
            </a:sp3d>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fontAlgn="auto">
                <a:spcBef>
                  <a:spcPct val="50000"/>
                </a:spcBef>
                <a:spcAft>
                  <a:spcPts val="0"/>
                </a:spcAft>
                <a:defRPr/>
              </a:pPr>
              <a:r>
                <a:rPr lang="zh-TW" altLang="en-US" sz="2400" dirty="0">
                  <a:solidFill>
                    <a:srgbClr val="0000FF"/>
                  </a:solidFill>
                  <a:latin typeface="華康POP1體W7(P)" pitchFamily="82" charset="-120"/>
                  <a:ea typeface="華康POP1體W7(P)" pitchFamily="82" charset="-120"/>
                </a:rPr>
                <a:t>軍校</a:t>
              </a:r>
            </a:p>
            <a:p>
              <a:pPr algn="ctr" fontAlgn="auto">
                <a:spcBef>
                  <a:spcPct val="50000"/>
                </a:spcBef>
                <a:spcAft>
                  <a:spcPts val="0"/>
                </a:spcAft>
                <a:defRPr/>
              </a:pPr>
              <a:r>
                <a:rPr lang="zh-TW" altLang="en-US" sz="2400" dirty="0">
                  <a:solidFill>
                    <a:srgbClr val="0000FF"/>
                  </a:solidFill>
                  <a:latin typeface="華康POP1體W7(P)" pitchFamily="82" charset="-120"/>
                  <a:ea typeface="華康POP1體W7(P)" pitchFamily="82" charset="-120"/>
                </a:rPr>
                <a:t>甄試</a:t>
              </a:r>
            </a:p>
          </p:txBody>
        </p:sp>
        <p:sp>
          <p:nvSpPr>
            <p:cNvPr id="11274" name="Text Box 27"/>
            <p:cNvSpPr txBox="1">
              <a:spLocks noChangeArrowheads="1"/>
            </p:cNvSpPr>
            <p:nvPr/>
          </p:nvSpPr>
          <p:spPr bwMode="auto">
            <a:xfrm>
              <a:off x="1337" y="2068"/>
              <a:ext cx="545" cy="486"/>
            </a:xfrm>
            <a:prstGeom prst="rect">
              <a:avLst/>
            </a:prstGeom>
            <a:solidFill>
              <a:srgbClr val="FFCC99"/>
            </a:solidFill>
            <a:ln w="19050">
              <a:noFill/>
              <a:miter lim="800000"/>
              <a:headEnd/>
              <a:tailEnd/>
            </a:ln>
            <a:scene3d>
              <a:camera prst="orthographicFront"/>
              <a:lightRig rig="threePt" dir="t"/>
            </a:scene3d>
            <a:sp3d>
              <a:bevelT/>
            </a:sp3d>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fontAlgn="auto">
                <a:spcBef>
                  <a:spcPct val="50000"/>
                </a:spcBef>
                <a:spcAft>
                  <a:spcPts val="0"/>
                </a:spcAft>
                <a:defRPr/>
              </a:pPr>
              <a:r>
                <a:rPr lang="zh-TW" altLang="en-US" sz="2400" dirty="0">
                  <a:solidFill>
                    <a:srgbClr val="0000FF"/>
                  </a:solidFill>
                  <a:latin typeface="華康POP1體W7(P)" pitchFamily="82" charset="-120"/>
                  <a:ea typeface="華康POP1體W7(P)" pitchFamily="82" charset="-120"/>
                </a:rPr>
                <a:t>四技</a:t>
              </a:r>
            </a:p>
            <a:p>
              <a:pPr algn="ctr" fontAlgn="auto">
                <a:spcBef>
                  <a:spcPct val="50000"/>
                </a:spcBef>
                <a:spcAft>
                  <a:spcPts val="0"/>
                </a:spcAft>
                <a:defRPr/>
              </a:pPr>
              <a:r>
                <a:rPr lang="zh-TW" altLang="en-US" sz="2400" dirty="0">
                  <a:solidFill>
                    <a:srgbClr val="0000FF"/>
                  </a:solidFill>
                  <a:latin typeface="華康POP1體W7(P)" pitchFamily="82" charset="-120"/>
                  <a:ea typeface="華康POP1體W7(P)" pitchFamily="82" charset="-120"/>
                </a:rPr>
                <a:t>申請</a:t>
              </a:r>
            </a:p>
          </p:txBody>
        </p:sp>
        <p:sp>
          <p:nvSpPr>
            <p:cNvPr id="11275" name="Text Box 28"/>
            <p:cNvSpPr txBox="1">
              <a:spLocks noChangeArrowheads="1"/>
            </p:cNvSpPr>
            <p:nvPr/>
          </p:nvSpPr>
          <p:spPr bwMode="auto">
            <a:xfrm>
              <a:off x="2063" y="2068"/>
              <a:ext cx="544" cy="486"/>
            </a:xfrm>
            <a:prstGeom prst="rect">
              <a:avLst/>
            </a:prstGeom>
            <a:solidFill>
              <a:srgbClr val="FFCC00"/>
            </a:solidFill>
            <a:ln w="19050">
              <a:noFill/>
              <a:miter lim="800000"/>
              <a:headEnd/>
              <a:tailEnd/>
            </a:ln>
            <a:scene3d>
              <a:camera prst="orthographicFront"/>
              <a:lightRig rig="threePt" dir="t"/>
            </a:scene3d>
            <a:sp3d>
              <a:bevelT/>
            </a:sp3d>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fontAlgn="auto">
                <a:spcBef>
                  <a:spcPct val="50000"/>
                </a:spcBef>
                <a:spcAft>
                  <a:spcPts val="0"/>
                </a:spcAft>
                <a:defRPr/>
              </a:pPr>
              <a:r>
                <a:rPr lang="zh-TW" altLang="en-US" sz="2400" dirty="0">
                  <a:solidFill>
                    <a:srgbClr val="0000FF"/>
                  </a:solidFill>
                  <a:latin typeface="華康POP1體W7(P)" pitchFamily="82" charset="-120"/>
                  <a:ea typeface="華康POP1體W7(P)" pitchFamily="82" charset="-120"/>
                </a:rPr>
                <a:t>警察</a:t>
              </a:r>
            </a:p>
            <a:p>
              <a:pPr algn="ctr" fontAlgn="auto">
                <a:spcBef>
                  <a:spcPct val="50000"/>
                </a:spcBef>
                <a:spcAft>
                  <a:spcPts val="0"/>
                </a:spcAft>
                <a:defRPr/>
              </a:pPr>
              <a:r>
                <a:rPr lang="zh-TW" altLang="en-US" sz="2400" dirty="0">
                  <a:solidFill>
                    <a:srgbClr val="0000FF"/>
                  </a:solidFill>
                  <a:latin typeface="華康POP1體W7(P)" pitchFamily="82" charset="-120"/>
                  <a:ea typeface="華康POP1體W7(P)" pitchFamily="82" charset="-120"/>
                </a:rPr>
                <a:t>大學</a:t>
              </a:r>
            </a:p>
          </p:txBody>
        </p:sp>
        <p:sp>
          <p:nvSpPr>
            <p:cNvPr id="38934" name="Line 33"/>
            <p:cNvSpPr>
              <a:spLocks noChangeShapeType="1"/>
            </p:cNvSpPr>
            <p:nvPr/>
          </p:nvSpPr>
          <p:spPr bwMode="auto">
            <a:xfrm flipH="1" flipV="1">
              <a:off x="1700" y="2794"/>
              <a:ext cx="160" cy="318"/>
            </a:xfrm>
            <a:prstGeom prst="line">
              <a:avLst/>
            </a:prstGeom>
            <a:noFill/>
            <a:ln w="57150">
              <a:solidFill>
                <a:srgbClr val="FF0000"/>
              </a:solidFill>
              <a:prstDash val="sysDot"/>
              <a:round/>
              <a:headEnd/>
              <a:tailEnd type="triangle" w="med" len="med"/>
            </a:ln>
          </p:spPr>
          <p:txBody>
            <a:bodyPr/>
            <a:lstStyle/>
            <a:p>
              <a:endParaRPr lang="zh-TW" altLang="en-US"/>
            </a:p>
          </p:txBody>
        </p:sp>
        <p:sp>
          <p:nvSpPr>
            <p:cNvPr id="38935" name="Rectangle 34"/>
            <p:cNvSpPr>
              <a:spLocks noChangeArrowheads="1"/>
            </p:cNvSpPr>
            <p:nvPr/>
          </p:nvSpPr>
          <p:spPr bwMode="auto">
            <a:xfrm>
              <a:off x="1496" y="3066"/>
              <a:ext cx="2767" cy="499"/>
            </a:xfrm>
            <a:prstGeom prst="rect">
              <a:avLst/>
            </a:prstGeom>
            <a:noFill/>
            <a:ln w="9525">
              <a:noFill/>
              <a:miter lim="800000"/>
              <a:headEnd/>
              <a:tailEnd/>
            </a:ln>
          </p:spPr>
          <p:txBody>
            <a:bodyPr anchor="ctr"/>
            <a:lstStyle/>
            <a:p>
              <a:pPr algn="ctr"/>
              <a:r>
                <a:rPr lang="zh-TW" altLang="en-US" sz="3200">
                  <a:latin typeface="華康儷粗黑" pitchFamily="49" charset="-120"/>
                  <a:ea typeface="華康儷粗黑" pitchFamily="49" charset="-120"/>
                </a:rPr>
                <a:t>類似大學申請入學</a:t>
              </a:r>
            </a:p>
          </p:txBody>
        </p:sp>
        <p:sp>
          <p:nvSpPr>
            <p:cNvPr id="11281" name="Text Box 38"/>
            <p:cNvSpPr txBox="1">
              <a:spLocks noChangeArrowheads="1"/>
            </p:cNvSpPr>
            <p:nvPr/>
          </p:nvSpPr>
          <p:spPr bwMode="auto">
            <a:xfrm>
              <a:off x="612" y="2068"/>
              <a:ext cx="544" cy="745"/>
            </a:xfrm>
            <a:prstGeom prst="rect">
              <a:avLst/>
            </a:prstGeom>
            <a:solidFill>
              <a:schemeClr val="accent4">
                <a:lumMod val="40000"/>
                <a:lumOff val="60000"/>
              </a:schemeClr>
            </a:solidFill>
            <a:ln w="19050">
              <a:solidFill>
                <a:srgbClr val="FFFFFF"/>
              </a:solidFill>
              <a:miter lim="800000"/>
              <a:headEnd/>
              <a:tailEnd/>
            </a:ln>
            <a:scene3d>
              <a:camera prst="orthographicFront"/>
              <a:lightRig rig="threePt" dir="t"/>
            </a:scene3d>
            <a:sp3d>
              <a:bevelT/>
            </a:sp3d>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fontAlgn="auto">
                <a:spcBef>
                  <a:spcPct val="50000"/>
                </a:spcBef>
                <a:spcAft>
                  <a:spcPts val="0"/>
                </a:spcAft>
                <a:defRPr/>
              </a:pPr>
              <a:r>
                <a:rPr lang="zh-TW" altLang="en-US" sz="2400" dirty="0">
                  <a:solidFill>
                    <a:srgbClr val="0000FF"/>
                  </a:solidFill>
                  <a:latin typeface="華康POP1體W7(P)" pitchFamily="82" charset="-120"/>
                  <a:ea typeface="華康POP1體W7(P)" pitchFamily="82" charset="-120"/>
                </a:rPr>
                <a:t>中國</a:t>
              </a:r>
            </a:p>
            <a:p>
              <a:pPr algn="ctr" fontAlgn="auto">
                <a:spcBef>
                  <a:spcPct val="50000"/>
                </a:spcBef>
                <a:spcAft>
                  <a:spcPts val="0"/>
                </a:spcAft>
                <a:defRPr/>
              </a:pPr>
              <a:r>
                <a:rPr lang="zh-TW" altLang="en-US" sz="2400" dirty="0">
                  <a:solidFill>
                    <a:srgbClr val="0000FF"/>
                  </a:solidFill>
                  <a:latin typeface="華康POP1體W7(P)" pitchFamily="82" charset="-120"/>
                  <a:ea typeface="華康POP1體W7(P)" pitchFamily="82" charset="-120"/>
                </a:rPr>
                <a:t>香港</a:t>
              </a:r>
            </a:p>
            <a:p>
              <a:pPr algn="ctr" fontAlgn="auto">
                <a:spcBef>
                  <a:spcPct val="50000"/>
                </a:spcBef>
                <a:spcAft>
                  <a:spcPts val="0"/>
                </a:spcAft>
                <a:defRPr/>
              </a:pPr>
              <a:r>
                <a:rPr lang="zh-TW" altLang="en-US" sz="2400" dirty="0">
                  <a:solidFill>
                    <a:srgbClr val="0000FF"/>
                  </a:solidFill>
                  <a:latin typeface="華康POP1體W7(P)" pitchFamily="82" charset="-120"/>
                  <a:ea typeface="華康POP1體W7(P)" pitchFamily="82" charset="-120"/>
                </a:rPr>
                <a:t>其他</a:t>
              </a:r>
            </a:p>
          </p:txBody>
        </p:sp>
        <p:sp>
          <p:nvSpPr>
            <p:cNvPr id="38939" name="Line 39"/>
            <p:cNvSpPr>
              <a:spLocks noChangeShapeType="1"/>
            </p:cNvSpPr>
            <p:nvPr/>
          </p:nvSpPr>
          <p:spPr bwMode="auto">
            <a:xfrm flipH="1" flipV="1">
              <a:off x="1202" y="2886"/>
              <a:ext cx="634" cy="226"/>
            </a:xfrm>
            <a:prstGeom prst="line">
              <a:avLst/>
            </a:prstGeom>
            <a:noFill/>
            <a:ln w="57150">
              <a:solidFill>
                <a:srgbClr val="FF0000"/>
              </a:solidFill>
              <a:prstDash val="sysDot"/>
              <a:round/>
              <a:headEnd/>
              <a:tailEnd type="triangle" w="med" len="med"/>
            </a:ln>
          </p:spPr>
          <p:txBody>
            <a:bodyPr/>
            <a:lstStyle/>
            <a:p>
              <a:endParaRPr lang="zh-TW" altLang="en-US"/>
            </a:p>
          </p:txBody>
        </p:sp>
        <p:sp>
          <p:nvSpPr>
            <p:cNvPr id="11283" name="Text Box 64"/>
            <p:cNvSpPr txBox="1">
              <a:spLocks noChangeArrowheads="1"/>
            </p:cNvSpPr>
            <p:nvPr/>
          </p:nvSpPr>
          <p:spPr bwMode="auto">
            <a:xfrm>
              <a:off x="3469" y="2068"/>
              <a:ext cx="545" cy="482"/>
            </a:xfrm>
            <a:prstGeom prst="rect">
              <a:avLst/>
            </a:prstGeom>
            <a:solidFill>
              <a:srgbClr val="CCFFCC"/>
            </a:solidFill>
            <a:ln w="19050">
              <a:noFill/>
              <a:miter lim="800000"/>
              <a:headEnd/>
              <a:tailEnd/>
            </a:ln>
            <a:scene3d>
              <a:camera prst="orthographicFront"/>
              <a:lightRig rig="threePt" dir="t"/>
            </a:scene3d>
            <a:sp3d>
              <a:bevelT/>
            </a:sp3d>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fontAlgn="auto">
                <a:spcBef>
                  <a:spcPct val="50000"/>
                </a:spcBef>
                <a:spcAft>
                  <a:spcPts val="0"/>
                </a:spcAft>
                <a:defRPr/>
              </a:pPr>
              <a:r>
                <a:rPr lang="zh-TW" altLang="en-US" sz="2400" dirty="0">
                  <a:solidFill>
                    <a:srgbClr val="0000FF"/>
                  </a:solidFill>
                  <a:latin typeface="華康POP1體W7(P)" pitchFamily="82" charset="-120"/>
                  <a:ea typeface="華康POP1體W7(P)" pitchFamily="82" charset="-120"/>
                </a:rPr>
                <a:t>北藝</a:t>
              </a:r>
              <a:endParaRPr lang="en-US" altLang="zh-TW" sz="2400" dirty="0">
                <a:solidFill>
                  <a:srgbClr val="0000FF"/>
                </a:solidFill>
                <a:latin typeface="華康POP1體W7(P)" pitchFamily="82" charset="-120"/>
                <a:ea typeface="華康POP1體W7(P)" pitchFamily="82" charset="-120"/>
              </a:endParaRPr>
            </a:p>
            <a:p>
              <a:pPr algn="ctr" fontAlgn="auto">
                <a:spcBef>
                  <a:spcPct val="50000"/>
                </a:spcBef>
                <a:spcAft>
                  <a:spcPts val="0"/>
                </a:spcAft>
                <a:defRPr/>
              </a:pPr>
              <a:r>
                <a:rPr lang="zh-TW" altLang="en-US" sz="2400" dirty="0">
                  <a:solidFill>
                    <a:srgbClr val="0000FF"/>
                  </a:solidFill>
                  <a:latin typeface="華康POP1體W7(P)" pitchFamily="82" charset="-120"/>
                  <a:ea typeface="華康POP1體W7(P)" pitchFamily="82" charset="-120"/>
                </a:rPr>
                <a:t>獨招</a:t>
              </a:r>
            </a:p>
          </p:txBody>
        </p:sp>
        <p:sp>
          <p:nvSpPr>
            <p:cNvPr id="38943" name="Line 66"/>
            <p:cNvSpPr>
              <a:spLocks noChangeShapeType="1"/>
            </p:cNvSpPr>
            <p:nvPr/>
          </p:nvSpPr>
          <p:spPr bwMode="auto">
            <a:xfrm flipV="1">
              <a:off x="2834" y="2749"/>
              <a:ext cx="91" cy="363"/>
            </a:xfrm>
            <a:prstGeom prst="line">
              <a:avLst/>
            </a:prstGeom>
            <a:noFill/>
            <a:ln w="57150">
              <a:solidFill>
                <a:srgbClr val="FF0000"/>
              </a:solidFill>
              <a:prstDash val="sysDot"/>
              <a:round/>
              <a:headEnd/>
              <a:tailEnd type="triangle" w="med" len="med"/>
            </a:ln>
          </p:spPr>
          <p:txBody>
            <a:bodyPr/>
            <a:lstStyle/>
            <a:p>
              <a:endParaRPr lang="zh-TW" altLang="en-US"/>
            </a:p>
          </p:txBody>
        </p:sp>
        <p:sp>
          <p:nvSpPr>
            <p:cNvPr id="38944" name="Line 67"/>
            <p:cNvSpPr>
              <a:spLocks noChangeShapeType="1"/>
            </p:cNvSpPr>
            <p:nvPr/>
          </p:nvSpPr>
          <p:spPr bwMode="auto">
            <a:xfrm flipV="1">
              <a:off x="2834" y="2749"/>
              <a:ext cx="862" cy="363"/>
            </a:xfrm>
            <a:prstGeom prst="line">
              <a:avLst/>
            </a:prstGeom>
            <a:noFill/>
            <a:ln w="57150">
              <a:solidFill>
                <a:srgbClr val="FF0000"/>
              </a:solidFill>
              <a:prstDash val="sysDot"/>
              <a:round/>
              <a:headEnd/>
              <a:tailEnd type="triangle" w="med" len="med"/>
            </a:ln>
          </p:spPr>
          <p:txBody>
            <a:bodyPr/>
            <a:lstStyle/>
            <a:p>
              <a:endParaRPr lang="zh-TW" altLang="en-US"/>
            </a:p>
          </p:txBody>
        </p:sp>
        <p:sp>
          <p:nvSpPr>
            <p:cNvPr id="22" name="AutoShape 37"/>
            <p:cNvSpPr>
              <a:spLocks noChangeArrowheads="1"/>
            </p:cNvSpPr>
            <p:nvPr/>
          </p:nvSpPr>
          <p:spPr bwMode="auto">
            <a:xfrm>
              <a:off x="1406" y="1221"/>
              <a:ext cx="408" cy="862"/>
            </a:xfrm>
            <a:prstGeom prst="downArrow">
              <a:avLst>
                <a:gd name="adj1" fmla="val 50000"/>
                <a:gd name="adj2" fmla="val 52819"/>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12700" cap="sq">
              <a:noFill/>
              <a:miter lim="800000"/>
              <a:headEnd type="none" w="sm" len="sm"/>
              <a:tailEnd type="none" w="sm" len="sm"/>
            </a:ln>
            <a:scene3d>
              <a:camera prst="orthographicFront"/>
              <a:lightRig rig="threePt" dir="t"/>
            </a:scene3d>
            <a:sp3d>
              <a:bevelT/>
            </a:sp3d>
          </p:spPr>
          <p:txBody>
            <a:bodyPr vert="eaVert"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fontAlgn="auto">
                <a:spcBef>
                  <a:spcPts val="0"/>
                </a:spcBef>
                <a:spcAft>
                  <a:spcPts val="0"/>
                </a:spcAft>
                <a:defRPr/>
              </a:pPr>
              <a:endParaRPr lang="zh-TW" altLang="en-US"/>
            </a:p>
          </p:txBody>
        </p:sp>
        <p:sp>
          <p:nvSpPr>
            <p:cNvPr id="23" name="AutoShape 37"/>
            <p:cNvSpPr>
              <a:spLocks noChangeArrowheads="1"/>
            </p:cNvSpPr>
            <p:nvPr/>
          </p:nvSpPr>
          <p:spPr bwMode="auto">
            <a:xfrm>
              <a:off x="2131" y="1212"/>
              <a:ext cx="408" cy="862"/>
            </a:xfrm>
            <a:prstGeom prst="downArrow">
              <a:avLst>
                <a:gd name="adj1" fmla="val 50000"/>
                <a:gd name="adj2" fmla="val 52819"/>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12700" cap="sq">
              <a:noFill/>
              <a:miter lim="800000"/>
              <a:headEnd type="none" w="sm" len="sm"/>
              <a:tailEnd type="none" w="sm" len="sm"/>
            </a:ln>
            <a:scene3d>
              <a:camera prst="orthographicFront"/>
              <a:lightRig rig="threePt" dir="t"/>
            </a:scene3d>
            <a:sp3d>
              <a:bevelT/>
            </a:sp3d>
          </p:spPr>
          <p:txBody>
            <a:bodyPr vert="eaVert"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fontAlgn="auto">
                <a:spcBef>
                  <a:spcPts val="0"/>
                </a:spcBef>
                <a:spcAft>
                  <a:spcPts val="0"/>
                </a:spcAft>
                <a:defRPr/>
              </a:pPr>
              <a:endParaRPr lang="zh-TW" altLang="en-US"/>
            </a:p>
          </p:txBody>
        </p:sp>
        <p:sp>
          <p:nvSpPr>
            <p:cNvPr id="24" name="AutoShape 37"/>
            <p:cNvSpPr>
              <a:spLocks noChangeArrowheads="1"/>
            </p:cNvSpPr>
            <p:nvPr/>
          </p:nvSpPr>
          <p:spPr bwMode="auto">
            <a:xfrm>
              <a:off x="2812" y="1221"/>
              <a:ext cx="408" cy="862"/>
            </a:xfrm>
            <a:prstGeom prst="downArrow">
              <a:avLst>
                <a:gd name="adj1" fmla="val 50000"/>
                <a:gd name="adj2" fmla="val 52819"/>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12700" cap="sq">
              <a:noFill/>
              <a:miter lim="800000"/>
              <a:headEnd type="none" w="sm" len="sm"/>
              <a:tailEnd type="none" w="sm" len="sm"/>
            </a:ln>
            <a:scene3d>
              <a:camera prst="orthographicFront"/>
              <a:lightRig rig="threePt" dir="t"/>
            </a:scene3d>
            <a:sp3d>
              <a:bevelT/>
            </a:sp3d>
          </p:spPr>
          <p:txBody>
            <a:bodyPr vert="eaVert"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fontAlgn="auto">
                <a:spcBef>
                  <a:spcPts val="0"/>
                </a:spcBef>
                <a:spcAft>
                  <a:spcPts val="0"/>
                </a:spcAft>
                <a:defRPr/>
              </a:pPr>
              <a:endParaRPr lang="zh-TW" altLang="en-US"/>
            </a:p>
          </p:txBody>
        </p:sp>
        <p:sp>
          <p:nvSpPr>
            <p:cNvPr id="25" name="AutoShape 37"/>
            <p:cNvSpPr>
              <a:spLocks noChangeArrowheads="1"/>
            </p:cNvSpPr>
            <p:nvPr/>
          </p:nvSpPr>
          <p:spPr bwMode="auto">
            <a:xfrm>
              <a:off x="3561" y="1231"/>
              <a:ext cx="408" cy="862"/>
            </a:xfrm>
            <a:prstGeom prst="downArrow">
              <a:avLst>
                <a:gd name="adj1" fmla="val 50000"/>
                <a:gd name="adj2" fmla="val 52819"/>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12700" cap="sq">
              <a:noFill/>
              <a:miter lim="800000"/>
              <a:headEnd type="none" w="sm" len="sm"/>
              <a:tailEnd type="none" w="sm" len="sm"/>
            </a:ln>
            <a:scene3d>
              <a:camera prst="orthographicFront"/>
              <a:lightRig rig="threePt" dir="t"/>
            </a:scene3d>
            <a:sp3d>
              <a:bevelT/>
            </a:sp3d>
          </p:spPr>
          <p:txBody>
            <a:bodyPr vert="eaVert"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fontAlgn="auto">
                <a:spcBef>
                  <a:spcPts val="0"/>
                </a:spcBef>
                <a:spcAft>
                  <a:spcPts val="0"/>
                </a:spcAft>
                <a:defRPr/>
              </a:pPr>
              <a:endParaRPr lang="zh-TW" altLang="en-US"/>
            </a:p>
          </p:txBody>
        </p:sp>
        <p:sp>
          <p:nvSpPr>
            <p:cNvPr id="11278" name="Text Box 31"/>
            <p:cNvSpPr txBox="1">
              <a:spLocks noChangeArrowheads="1"/>
            </p:cNvSpPr>
            <p:nvPr/>
          </p:nvSpPr>
          <p:spPr bwMode="auto">
            <a:xfrm>
              <a:off x="476" y="1388"/>
              <a:ext cx="3674" cy="248"/>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19050">
              <a:solidFill>
                <a:schemeClr val="tx1"/>
              </a:solidFill>
              <a:miter lim="800000"/>
              <a:headEnd/>
              <a:tailEnd/>
            </a:ln>
            <a:effectLst>
              <a:glow rad="228600">
                <a:schemeClr val="accent3">
                  <a:satMod val="175000"/>
                  <a:alpha val="40000"/>
                </a:schemeClr>
              </a:glow>
            </a:effectLst>
            <a:scene3d>
              <a:camera prst="orthographicFront"/>
              <a:lightRig rig="threePt" dir="t"/>
            </a:scene3d>
            <a:sp3d>
              <a:bevelT/>
            </a:sp3d>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fontAlgn="auto">
                <a:spcBef>
                  <a:spcPct val="50000"/>
                </a:spcBef>
                <a:spcAft>
                  <a:spcPts val="0"/>
                </a:spcAft>
                <a:defRPr/>
              </a:pPr>
              <a:r>
                <a:rPr lang="zh-TW" altLang="en-US" sz="2800" dirty="0">
                  <a:solidFill>
                    <a:srgbClr val="0000FF"/>
                  </a:solidFill>
                  <a:latin typeface="華康中特圓體" pitchFamily="49" charset="-120"/>
                  <a:ea typeface="華康中特圓體" pitchFamily="49" charset="-120"/>
                </a:rPr>
                <a:t>學科能力測驗</a:t>
              </a:r>
              <a:r>
                <a:rPr lang="en-US" altLang="zh-TW" dirty="0">
                  <a:solidFill>
                    <a:srgbClr val="0000FF"/>
                  </a:solidFill>
                  <a:latin typeface="華康中特圓體" pitchFamily="49" charset="-120"/>
                  <a:ea typeface="華康中特圓體" pitchFamily="49" charset="-120"/>
                </a:rPr>
                <a:t>(</a:t>
              </a:r>
              <a:r>
                <a:rPr lang="zh-TW" altLang="zh-TW" dirty="0">
                  <a:solidFill>
                    <a:srgbClr val="0000FF"/>
                  </a:solidFill>
                  <a:latin typeface="華康中特圓體" pitchFamily="49" charset="-120"/>
                  <a:ea typeface="華康中特圓體" pitchFamily="49" charset="-120"/>
                </a:rPr>
                <a:t>※</a:t>
              </a:r>
              <a:r>
                <a:rPr lang="zh-TW" altLang="en-US" dirty="0">
                  <a:solidFill>
                    <a:srgbClr val="0000FF"/>
                  </a:solidFill>
                  <a:latin typeface="華康中特圓體" pitchFamily="49" charset="-120"/>
                  <a:ea typeface="華康中特圓體" pitchFamily="49" charset="-120"/>
                </a:rPr>
                <a:t>部份管道要求術科考試</a:t>
              </a:r>
              <a:r>
                <a:rPr lang="en-US" altLang="zh-TW" dirty="0">
                  <a:solidFill>
                    <a:srgbClr val="0000FF"/>
                  </a:solidFill>
                  <a:latin typeface="華康中特圓體" pitchFamily="49" charset="-120"/>
                  <a:ea typeface="華康中特圓體" pitchFamily="49" charset="-120"/>
                </a:rPr>
                <a:t>)</a:t>
              </a:r>
            </a:p>
          </p:txBody>
        </p:sp>
      </p:grpSp>
      <p:sp>
        <p:nvSpPr>
          <p:cNvPr id="26" name="橢圓形圖說文字 25"/>
          <p:cNvSpPr/>
          <p:nvPr/>
        </p:nvSpPr>
        <p:spPr>
          <a:xfrm>
            <a:off x="1524000" y="5229225"/>
            <a:ext cx="2987675" cy="1439863"/>
          </a:xfrm>
          <a:prstGeom prst="wedgeEllipseCallout">
            <a:avLst>
              <a:gd name="adj1" fmla="val 15589"/>
              <a:gd name="adj2" fmla="val -79603"/>
            </a:avLst>
          </a:prstGeom>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r>
              <a:rPr kumimoji="0" lang="zh-TW" altLang="en-US" sz="2400" dirty="0">
                <a:latin typeface="華康中特圓體" pitchFamily="49" charset="-120"/>
                <a:ea typeface="華康中特圓體" pitchFamily="49" charset="-120"/>
              </a:rPr>
              <a:t>普遍額外要求</a:t>
            </a:r>
            <a:endParaRPr kumimoji="0" lang="en-US" altLang="zh-TW" sz="2400" dirty="0">
              <a:latin typeface="華康中特圓體" pitchFamily="49" charset="-120"/>
              <a:ea typeface="華康中特圓體" pitchFamily="49" charset="-120"/>
            </a:endParaRPr>
          </a:p>
          <a:p>
            <a:pPr algn="ctr" fontAlgn="auto">
              <a:spcBef>
                <a:spcPts val="0"/>
              </a:spcBef>
              <a:spcAft>
                <a:spcPts val="0"/>
              </a:spcAft>
              <a:defRPr/>
            </a:pPr>
            <a:r>
              <a:rPr kumimoji="0" lang="zh-TW" altLang="en-US" sz="2400" dirty="0">
                <a:latin typeface="華康中特圓體" pitchFamily="49" charset="-120"/>
                <a:ea typeface="華康中特圓體" pitchFamily="49" charset="-120"/>
              </a:rPr>
              <a:t>英文能力</a:t>
            </a:r>
            <a:endParaRPr kumimoji="0" lang="en-US" altLang="zh-TW" sz="2400" dirty="0">
              <a:latin typeface="華康中特圓體" pitchFamily="49" charset="-120"/>
              <a:ea typeface="華康中特圓體" pitchFamily="49" charset="-120"/>
            </a:endParaRPr>
          </a:p>
          <a:p>
            <a:pPr algn="ctr" fontAlgn="auto">
              <a:spcBef>
                <a:spcPts val="0"/>
              </a:spcBef>
              <a:spcAft>
                <a:spcPts val="0"/>
              </a:spcAft>
              <a:defRPr/>
            </a:pPr>
            <a:r>
              <a:rPr kumimoji="0" lang="zh-TW" altLang="en-US" sz="2400" dirty="0">
                <a:latin typeface="華康中特圓體" pitchFamily="49" charset="-120"/>
                <a:ea typeface="華康中特圓體" pitchFamily="49" charset="-120"/>
              </a:rPr>
              <a:t>檢定証明</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50904"/>
                                        </p:tgtEl>
                                        <p:attrNameLst>
                                          <p:attrName>style.visibility</p:attrName>
                                        </p:attrNameLst>
                                      </p:cBhvr>
                                      <p:to>
                                        <p:strVal val="visible"/>
                                      </p:to>
                                    </p:set>
                                    <p:animEffect transition="in" filter="blinds(horizontal)">
                                      <p:cBhvr>
                                        <p:cTn id="7" dur="500"/>
                                        <p:tgtEl>
                                          <p:spTgt spid="2509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090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標題 1"/>
          <p:cNvSpPr>
            <a:spLocks noGrp="1"/>
          </p:cNvSpPr>
          <p:nvPr>
            <p:ph type="title"/>
          </p:nvPr>
        </p:nvSpPr>
        <p:spPr>
          <a:xfrm>
            <a:off x="727075" y="414338"/>
            <a:ext cx="9761538" cy="927100"/>
          </a:xfrm>
        </p:spPr>
        <p:txBody>
          <a:bodyPr/>
          <a:lstStyle/>
          <a:p>
            <a:pPr eaLnBrk="1" hangingPunct="1"/>
            <a:r>
              <a:rPr lang="zh-TW" altLang="en-US" sz="3600" smtClean="0">
                <a:solidFill>
                  <a:srgbClr val="393EFD"/>
                </a:solidFill>
                <a:latin typeface="華康儷粗黑" pitchFamily="49" charset="-120"/>
                <a:ea typeface="華康儷粗黑" pitchFamily="49" charset="-120"/>
              </a:rPr>
              <a:t>大學多元入學管道名額變化</a:t>
            </a:r>
            <a:r>
              <a:rPr lang="en-US" altLang="zh-TW" sz="3600" smtClean="0">
                <a:solidFill>
                  <a:srgbClr val="393EFD"/>
                </a:solidFill>
                <a:latin typeface="華康儷粗黑" pitchFamily="49" charset="-120"/>
                <a:ea typeface="華康儷粗黑" pitchFamily="49" charset="-120"/>
              </a:rPr>
              <a:t>(</a:t>
            </a:r>
            <a:r>
              <a:rPr lang="zh-TW" altLang="en-US" sz="3600" smtClean="0">
                <a:solidFill>
                  <a:srgbClr val="393EFD"/>
                </a:solidFill>
                <a:latin typeface="華康儷粗黑" pitchFamily="49" charset="-120"/>
                <a:ea typeface="華康儷粗黑" pitchFamily="49" charset="-120"/>
              </a:rPr>
              <a:t>不含其他升學管道</a:t>
            </a:r>
            <a:r>
              <a:rPr lang="en-US" altLang="zh-TW" sz="3600" smtClean="0">
                <a:solidFill>
                  <a:srgbClr val="393EFD"/>
                </a:solidFill>
                <a:latin typeface="華康儷粗黑" pitchFamily="49" charset="-120"/>
                <a:ea typeface="華康儷粗黑" pitchFamily="49" charset="-120"/>
              </a:rPr>
              <a:t>)</a:t>
            </a:r>
          </a:p>
        </p:txBody>
      </p:sp>
      <p:graphicFrame>
        <p:nvGraphicFramePr>
          <p:cNvPr id="31746" name="圖表 4"/>
          <p:cNvGraphicFramePr>
            <a:graphicFrameLocks/>
          </p:cNvGraphicFramePr>
          <p:nvPr/>
        </p:nvGraphicFramePr>
        <p:xfrm>
          <a:off x="868363" y="1577975"/>
          <a:ext cx="9599612" cy="4494213"/>
        </p:xfrm>
        <a:graphic>
          <a:graphicData uri="http://schemas.openxmlformats.org/presentationml/2006/ole">
            <p:oleObj spid="_x0000_s31746" r:id="rId3" imgW="8742422" imgH="4493141" progId="Excel.Chart.8">
              <p:embed/>
            </p:oleObj>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標題 4"/>
          <p:cNvSpPr>
            <a:spLocks noGrp="1"/>
          </p:cNvSpPr>
          <p:nvPr>
            <p:ph type="title"/>
          </p:nvPr>
        </p:nvSpPr>
        <p:spPr>
          <a:xfrm>
            <a:off x="552450" y="246063"/>
            <a:ext cx="3744913" cy="1143000"/>
          </a:xfrm>
        </p:spPr>
        <p:txBody>
          <a:bodyPr/>
          <a:lstStyle/>
          <a:p>
            <a:pPr eaLnBrk="1" hangingPunct="1"/>
            <a:r>
              <a:rPr lang="zh-TW" altLang="en-US" smtClean="0">
                <a:latin typeface="華康儷粗黑" pitchFamily="49" charset="-120"/>
                <a:ea typeface="華康儷粗黑" pitchFamily="49" charset="-120"/>
              </a:rPr>
              <a:t>繁星推薦</a:t>
            </a:r>
          </a:p>
        </p:txBody>
      </p:sp>
      <p:sp>
        <p:nvSpPr>
          <p:cNvPr id="41986" name="Rectangle 5"/>
          <p:cNvSpPr>
            <a:spLocks noChangeArrowheads="1"/>
          </p:cNvSpPr>
          <p:nvPr/>
        </p:nvSpPr>
        <p:spPr bwMode="auto">
          <a:xfrm>
            <a:off x="5564188" y="3429000"/>
            <a:ext cx="4321175" cy="2879725"/>
          </a:xfrm>
          <a:prstGeom prst="rect">
            <a:avLst/>
          </a:prstGeom>
          <a:noFill/>
          <a:ln w="57150">
            <a:solidFill>
              <a:srgbClr val="FF0000"/>
            </a:solidFill>
            <a:prstDash val="sysDot"/>
            <a:miter lim="800000"/>
            <a:headEnd/>
            <a:tailEnd/>
          </a:ln>
        </p:spPr>
        <p:txBody>
          <a:bodyPr wrap="none" anchor="ctr"/>
          <a:lstStyle/>
          <a:p>
            <a:endParaRPr lang="zh-TW" altLang="en-US"/>
          </a:p>
        </p:txBody>
      </p:sp>
      <p:grpSp>
        <p:nvGrpSpPr>
          <p:cNvPr id="41987" name="群組 14"/>
          <p:cNvGrpSpPr>
            <a:grpSpLocks/>
          </p:cNvGrpSpPr>
          <p:nvPr/>
        </p:nvGrpSpPr>
        <p:grpSpPr bwMode="auto">
          <a:xfrm>
            <a:off x="5497513" y="404813"/>
            <a:ext cx="5170487" cy="6192837"/>
            <a:chOff x="3974123" y="692151"/>
            <a:chExt cx="4409255" cy="5520922"/>
          </a:xfrm>
        </p:grpSpPr>
        <p:sp>
          <p:nvSpPr>
            <p:cNvPr id="41989" name="AutoShape 6"/>
            <p:cNvSpPr>
              <a:spLocks noChangeArrowheads="1"/>
            </p:cNvSpPr>
            <p:nvPr/>
          </p:nvSpPr>
          <p:spPr bwMode="auto">
            <a:xfrm>
              <a:off x="4572000" y="2708277"/>
              <a:ext cx="797169" cy="504825"/>
            </a:xfrm>
            <a:prstGeom prst="downArrow">
              <a:avLst>
                <a:gd name="adj1" fmla="val 50000"/>
                <a:gd name="adj2" fmla="val 25000"/>
              </a:avLst>
            </a:prstGeom>
            <a:solidFill>
              <a:srgbClr val="FF0000"/>
            </a:solidFill>
            <a:ln w="9525">
              <a:noFill/>
              <a:miter lim="800000"/>
              <a:headEnd/>
              <a:tailEnd/>
            </a:ln>
          </p:spPr>
          <p:txBody>
            <a:bodyPr vert="eaVert" wrap="none" anchor="ctr"/>
            <a:lstStyle/>
            <a:p>
              <a:endParaRPr lang="zh-TW" altLang="en-US"/>
            </a:p>
          </p:txBody>
        </p:sp>
        <p:sp>
          <p:nvSpPr>
            <p:cNvPr id="8" name="AutoShape 8"/>
            <p:cNvSpPr>
              <a:spLocks noChangeArrowheads="1"/>
            </p:cNvSpPr>
            <p:nvPr/>
          </p:nvSpPr>
          <p:spPr bwMode="auto">
            <a:xfrm>
              <a:off x="3974123" y="692151"/>
              <a:ext cx="4386606" cy="576263"/>
            </a:xfrm>
            <a:prstGeom prst="roundRect">
              <a:avLst>
                <a:gd name="adj" fmla="val 16667"/>
              </a:avLst>
            </a:prstGeom>
            <a:gradFill flip="none" rotWithShape="1">
              <a:gsLst>
                <a:gs pos="0">
                  <a:schemeClr val="bg2">
                    <a:lumMod val="75000"/>
                    <a:tint val="66000"/>
                    <a:satMod val="160000"/>
                  </a:schemeClr>
                </a:gs>
                <a:gs pos="50000">
                  <a:schemeClr val="bg2">
                    <a:lumMod val="75000"/>
                    <a:tint val="44500"/>
                    <a:satMod val="160000"/>
                  </a:schemeClr>
                </a:gs>
                <a:gs pos="100000">
                  <a:schemeClr val="bg2">
                    <a:lumMod val="75000"/>
                    <a:tint val="23500"/>
                    <a:satMod val="160000"/>
                  </a:schemeClr>
                </a:gs>
              </a:gsLst>
              <a:lin ang="2700000" scaled="1"/>
              <a:tileRect/>
            </a:gradFill>
            <a:ln>
              <a:noFill/>
            </a:ln>
            <a:effectLst>
              <a:glow rad="139700">
                <a:schemeClr val="accent2">
                  <a:satMod val="175000"/>
                  <a:alpha val="40000"/>
                </a:schemeClr>
              </a:glow>
            </a:effectLst>
            <a:scene3d>
              <a:camera prst="orthographicFront"/>
              <a:lightRig rig="threePt" dir="t"/>
            </a:scene3d>
            <a:sp3d>
              <a:bevelT/>
            </a:sp3d>
          </p:spPr>
          <p:txBody>
            <a:bodyPr wrap="none" anchor="ctr"/>
            <a:lstStyle/>
            <a:p>
              <a:pPr algn="ctr">
                <a:defRPr/>
              </a:pPr>
              <a:r>
                <a:rPr lang="zh-TW" altLang="en-US" sz="3600">
                  <a:latin typeface="華康儷粗黑" pitchFamily="49" charset="-120"/>
                  <a:ea typeface="華康儷粗黑" pitchFamily="49" charset="-120"/>
                </a:rPr>
                <a:t>符合校系學測</a:t>
              </a:r>
              <a:r>
                <a:rPr lang="en-US" altLang="zh-TW" sz="3600">
                  <a:latin typeface="華康儷粗黑" pitchFamily="49" charset="-120"/>
                  <a:ea typeface="華康儷粗黑" pitchFamily="49" charset="-120"/>
                </a:rPr>
                <a:t>/</a:t>
              </a:r>
              <a:r>
                <a:rPr lang="zh-TW" altLang="en-US" sz="3600">
                  <a:latin typeface="華康儷粗黑" pitchFamily="49" charset="-120"/>
                  <a:ea typeface="華康儷粗黑" pitchFamily="49" charset="-120"/>
                </a:rPr>
                <a:t>英聽門檻</a:t>
              </a:r>
            </a:p>
          </p:txBody>
        </p:sp>
        <p:sp>
          <p:nvSpPr>
            <p:cNvPr id="41993" name="AutoShape 9"/>
            <p:cNvSpPr>
              <a:spLocks noChangeArrowheads="1"/>
            </p:cNvSpPr>
            <p:nvPr/>
          </p:nvSpPr>
          <p:spPr bwMode="auto">
            <a:xfrm>
              <a:off x="4572000" y="1341440"/>
              <a:ext cx="797169" cy="504825"/>
            </a:xfrm>
            <a:prstGeom prst="downArrow">
              <a:avLst>
                <a:gd name="adj1" fmla="val 50000"/>
                <a:gd name="adj2" fmla="val 25000"/>
              </a:avLst>
            </a:prstGeom>
            <a:solidFill>
              <a:srgbClr val="FF0000"/>
            </a:solidFill>
            <a:ln w="9525">
              <a:noFill/>
              <a:miter lim="800000"/>
              <a:headEnd/>
              <a:tailEnd/>
            </a:ln>
          </p:spPr>
          <p:txBody>
            <a:bodyPr vert="eaVert" wrap="none" anchor="ctr"/>
            <a:lstStyle/>
            <a:p>
              <a:endParaRPr lang="zh-TW" altLang="en-US"/>
            </a:p>
          </p:txBody>
        </p:sp>
        <p:sp>
          <p:nvSpPr>
            <p:cNvPr id="41994" name="AutoShape 10"/>
            <p:cNvSpPr>
              <a:spLocks noChangeArrowheads="1"/>
            </p:cNvSpPr>
            <p:nvPr/>
          </p:nvSpPr>
          <p:spPr bwMode="auto">
            <a:xfrm>
              <a:off x="5369170" y="2636840"/>
              <a:ext cx="930520" cy="649287"/>
            </a:xfrm>
            <a:prstGeom prst="roundRect">
              <a:avLst>
                <a:gd name="adj" fmla="val 16667"/>
              </a:avLst>
            </a:prstGeom>
            <a:noFill/>
            <a:ln w="9525">
              <a:noFill/>
              <a:round/>
              <a:headEnd/>
              <a:tailEnd/>
            </a:ln>
          </p:spPr>
          <p:txBody>
            <a:bodyPr wrap="none" anchor="ctr"/>
            <a:lstStyle/>
            <a:p>
              <a:pPr algn="ctr"/>
              <a:r>
                <a:rPr lang="zh-TW" altLang="en-US" sz="3200">
                  <a:solidFill>
                    <a:srgbClr val="0000CC"/>
                  </a:solidFill>
                  <a:ea typeface="華康儷粗圓(P)" pitchFamily="34" charset="-120"/>
                </a:rPr>
                <a:t>報名</a:t>
              </a:r>
            </a:p>
          </p:txBody>
        </p:sp>
        <p:sp>
          <p:nvSpPr>
            <p:cNvPr id="11" name="AutoShape 8"/>
            <p:cNvSpPr>
              <a:spLocks noChangeArrowheads="1"/>
            </p:cNvSpPr>
            <p:nvPr/>
          </p:nvSpPr>
          <p:spPr bwMode="auto">
            <a:xfrm>
              <a:off x="3996772" y="2024063"/>
              <a:ext cx="4386606" cy="576263"/>
            </a:xfrm>
            <a:prstGeom prst="roundRect">
              <a:avLst>
                <a:gd name="adj" fmla="val 16667"/>
              </a:avLst>
            </a:prstGeom>
            <a:gradFill flip="none" rotWithShape="1">
              <a:gsLst>
                <a:gs pos="0">
                  <a:schemeClr val="bg2">
                    <a:lumMod val="75000"/>
                    <a:tint val="66000"/>
                    <a:satMod val="160000"/>
                  </a:schemeClr>
                </a:gs>
                <a:gs pos="50000">
                  <a:schemeClr val="bg2">
                    <a:lumMod val="75000"/>
                    <a:tint val="44500"/>
                    <a:satMod val="160000"/>
                  </a:schemeClr>
                </a:gs>
                <a:gs pos="100000">
                  <a:schemeClr val="bg2">
                    <a:lumMod val="75000"/>
                    <a:tint val="23500"/>
                    <a:satMod val="160000"/>
                  </a:schemeClr>
                </a:gs>
              </a:gsLst>
              <a:lin ang="2700000" scaled="1"/>
              <a:tileRect/>
            </a:gradFill>
            <a:ln>
              <a:noFill/>
            </a:ln>
            <a:effectLst>
              <a:glow rad="139700">
                <a:schemeClr val="accent2">
                  <a:satMod val="175000"/>
                  <a:alpha val="40000"/>
                </a:schemeClr>
              </a:glow>
            </a:effectLst>
            <a:scene3d>
              <a:camera prst="orthographicFront"/>
              <a:lightRig rig="threePt" dir="t"/>
            </a:scene3d>
            <a:sp3d>
              <a:bevelT/>
            </a:sp3d>
          </p:spPr>
          <p:txBody>
            <a:bodyPr wrap="none" anchor="ctr"/>
            <a:lstStyle/>
            <a:p>
              <a:pPr algn="ctr">
                <a:defRPr/>
              </a:pPr>
              <a:r>
                <a:rPr lang="zh-TW" altLang="en-US" sz="3600">
                  <a:latin typeface="華康儷粗黑" pitchFamily="49" charset="-120"/>
                  <a:ea typeface="華康儷粗黑" pitchFamily="49" charset="-120"/>
                </a:rPr>
                <a:t>在校成績百分比排名</a:t>
              </a:r>
            </a:p>
          </p:txBody>
        </p:sp>
        <p:sp>
          <p:nvSpPr>
            <p:cNvPr id="12" name="AutoShape 8"/>
            <p:cNvSpPr>
              <a:spLocks noChangeArrowheads="1"/>
            </p:cNvSpPr>
            <p:nvPr/>
          </p:nvSpPr>
          <p:spPr bwMode="auto">
            <a:xfrm>
              <a:off x="4895869" y="3610722"/>
              <a:ext cx="3331921" cy="576263"/>
            </a:xfrm>
            <a:prstGeom prst="roundRect">
              <a:avLst>
                <a:gd name="adj" fmla="val 16667"/>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2700000" scaled="1"/>
              <a:tileRect/>
            </a:gradFill>
            <a:ln>
              <a:noFill/>
            </a:ln>
            <a:effectLst>
              <a:glow rad="139700">
                <a:schemeClr val="accent2">
                  <a:satMod val="175000"/>
                  <a:alpha val="40000"/>
                </a:schemeClr>
              </a:glow>
            </a:effectLst>
            <a:scene3d>
              <a:camera prst="orthographicFront"/>
              <a:lightRig rig="threePt" dir="t"/>
            </a:scene3d>
            <a:sp3d>
              <a:bevelT/>
            </a:sp3d>
          </p:spPr>
          <p:txBody>
            <a:bodyPr wrap="none" anchor="ctr"/>
            <a:lstStyle/>
            <a:p>
              <a:pPr algn="ctr">
                <a:defRPr/>
              </a:pPr>
              <a:r>
                <a:rPr lang="en-US" altLang="zh-TW" sz="3600" b="1">
                  <a:solidFill>
                    <a:srgbClr val="0000FF"/>
                  </a:solidFill>
                  <a:latin typeface="華康儷粗黑" pitchFamily="49" charset="-120"/>
                  <a:ea typeface="華康儷粗黑" pitchFamily="49" charset="-120"/>
                </a:rPr>
                <a:t>1.</a:t>
              </a:r>
              <a:r>
                <a:rPr lang="zh-TW" altLang="en-US" sz="3600" b="1">
                  <a:solidFill>
                    <a:srgbClr val="0000FF"/>
                  </a:solidFill>
                  <a:latin typeface="華康儷粗黑" pitchFamily="49" charset="-120"/>
                  <a:ea typeface="華康儷粗黑" pitchFamily="49" charset="-120"/>
                </a:rPr>
                <a:t>校排百分比</a:t>
              </a:r>
            </a:p>
          </p:txBody>
        </p:sp>
        <p:sp>
          <p:nvSpPr>
            <p:cNvPr id="13" name="AutoShape 7"/>
            <p:cNvSpPr>
              <a:spLocks noChangeArrowheads="1"/>
            </p:cNvSpPr>
            <p:nvPr/>
          </p:nvSpPr>
          <p:spPr bwMode="auto">
            <a:xfrm>
              <a:off x="4173417" y="3644901"/>
              <a:ext cx="665285" cy="2568172"/>
            </a:xfrm>
            <a:prstGeom prst="roundRect">
              <a:avLst>
                <a:gd name="adj" fmla="val 16667"/>
              </a:avLst>
            </a:prstGeom>
            <a:gradFill flip="none" rotWithShape="1">
              <a:gsLst>
                <a:gs pos="0">
                  <a:srgbClr val="CCFFFF">
                    <a:shade val="30000"/>
                    <a:satMod val="115000"/>
                  </a:srgbClr>
                </a:gs>
                <a:gs pos="50000">
                  <a:srgbClr val="CCFFFF">
                    <a:shade val="67500"/>
                    <a:satMod val="115000"/>
                  </a:srgbClr>
                </a:gs>
                <a:gs pos="100000">
                  <a:srgbClr val="CCFFFF">
                    <a:shade val="100000"/>
                    <a:satMod val="115000"/>
                  </a:srgbClr>
                </a:gs>
              </a:gsLst>
              <a:lin ang="2700000" scaled="1"/>
              <a:tileRect/>
            </a:gradFill>
            <a:ln>
              <a:noFill/>
            </a:ln>
            <a:effectLst>
              <a:glow rad="228600">
                <a:schemeClr val="accent6">
                  <a:satMod val="175000"/>
                  <a:alpha val="40000"/>
                </a:schemeClr>
              </a:glow>
            </a:effectLst>
            <a:scene3d>
              <a:camera prst="orthographicFront"/>
              <a:lightRig rig="threePt" dir="t"/>
            </a:scene3d>
            <a:sp3d>
              <a:bevelT/>
            </a:sp3d>
          </p:spPr>
          <p:txBody>
            <a:bodyPr wrap="none" anchor="ctr"/>
            <a:lstStyle/>
            <a:p>
              <a:pPr algn="ctr">
                <a:defRPr/>
              </a:pPr>
              <a:r>
                <a:rPr lang="zh-TW" altLang="en-US" sz="4000">
                  <a:latin typeface="華康儷粗黑" pitchFamily="49" charset="-120"/>
                  <a:ea typeface="華康儷粗黑" pitchFamily="49" charset="-120"/>
                </a:rPr>
                <a:t>比</a:t>
              </a:r>
            </a:p>
            <a:p>
              <a:pPr algn="ctr">
                <a:defRPr/>
              </a:pPr>
              <a:r>
                <a:rPr lang="zh-TW" altLang="en-US" sz="4000">
                  <a:latin typeface="華康儷粗黑" pitchFamily="49" charset="-120"/>
                  <a:ea typeface="華康儷粗黑" pitchFamily="49" charset="-120"/>
                </a:rPr>
                <a:t>序</a:t>
              </a:r>
            </a:p>
          </p:txBody>
        </p:sp>
        <p:sp>
          <p:nvSpPr>
            <p:cNvPr id="14" name="AutoShape 8"/>
            <p:cNvSpPr>
              <a:spLocks noChangeArrowheads="1"/>
            </p:cNvSpPr>
            <p:nvPr/>
          </p:nvSpPr>
          <p:spPr bwMode="auto">
            <a:xfrm>
              <a:off x="4895870" y="4268857"/>
              <a:ext cx="3331920" cy="1944216"/>
            </a:xfrm>
            <a:prstGeom prst="roundRect">
              <a:avLst>
                <a:gd name="adj" fmla="val 16667"/>
              </a:avLst>
            </a:prstGeom>
            <a:gradFill flip="none" rotWithShape="1">
              <a:gsLst>
                <a:gs pos="0">
                  <a:schemeClr val="bg2">
                    <a:lumMod val="75000"/>
                    <a:tint val="66000"/>
                    <a:satMod val="160000"/>
                  </a:schemeClr>
                </a:gs>
                <a:gs pos="50000">
                  <a:schemeClr val="bg2">
                    <a:lumMod val="75000"/>
                    <a:tint val="44500"/>
                    <a:satMod val="160000"/>
                  </a:schemeClr>
                </a:gs>
                <a:gs pos="100000">
                  <a:schemeClr val="bg2">
                    <a:lumMod val="75000"/>
                    <a:tint val="23500"/>
                    <a:satMod val="160000"/>
                  </a:schemeClr>
                </a:gs>
              </a:gsLst>
              <a:lin ang="2700000" scaled="1"/>
              <a:tileRect/>
            </a:gradFill>
            <a:ln>
              <a:noFill/>
            </a:ln>
            <a:effectLst>
              <a:glow rad="139700">
                <a:schemeClr val="accent2">
                  <a:satMod val="175000"/>
                  <a:alpha val="40000"/>
                </a:schemeClr>
              </a:glow>
            </a:effectLst>
            <a:scene3d>
              <a:camera prst="orthographicFront"/>
              <a:lightRig rig="threePt" dir="t"/>
            </a:scene3d>
            <a:sp3d>
              <a:bevelT/>
            </a:sp3d>
          </p:spPr>
          <p:txBody>
            <a:bodyPr wrap="none" anchor="ctr"/>
            <a:lstStyle/>
            <a:p>
              <a:pPr>
                <a:defRPr/>
              </a:pPr>
              <a:r>
                <a:rPr lang="en-US" altLang="zh-TW" sz="4400">
                  <a:latin typeface="華康儷粗黑" pitchFamily="49" charset="-120"/>
                  <a:ea typeface="華康儷粗黑" pitchFamily="49" charset="-120"/>
                </a:rPr>
                <a:t>2-7</a:t>
              </a:r>
            </a:p>
            <a:p>
              <a:pPr>
                <a:defRPr/>
              </a:pPr>
              <a:r>
                <a:rPr lang="zh-TW" altLang="en-US" sz="3600">
                  <a:latin typeface="華康儷粗黑" pitchFamily="49" charset="-120"/>
                  <a:ea typeface="華康儷粗黑" pitchFamily="49" charset="-120"/>
                </a:rPr>
                <a:t>學測級分或</a:t>
              </a:r>
            </a:p>
            <a:p>
              <a:pPr>
                <a:defRPr/>
              </a:pPr>
              <a:r>
                <a:rPr lang="zh-TW" altLang="en-US" sz="3600">
                  <a:latin typeface="華康儷粗黑" pitchFamily="49" charset="-120"/>
                  <a:ea typeface="華康儷粗黑" pitchFamily="49" charset="-120"/>
                </a:rPr>
                <a:t>學科校排百分比</a:t>
              </a:r>
            </a:p>
          </p:txBody>
        </p:sp>
      </p:grpSp>
      <p:sp>
        <p:nvSpPr>
          <p:cNvPr id="16" name="橢圓形圖說文字 15"/>
          <p:cNvSpPr/>
          <p:nvPr/>
        </p:nvSpPr>
        <p:spPr>
          <a:xfrm>
            <a:off x="1703388" y="1341438"/>
            <a:ext cx="3816350" cy="4032250"/>
          </a:xfrm>
          <a:prstGeom prst="wedgeEllipseCallout">
            <a:avLst>
              <a:gd name="adj1" fmla="val 64839"/>
              <a:gd name="adj2" fmla="val -20488"/>
            </a:avLst>
          </a:prstGeom>
        </p:spPr>
        <p:style>
          <a:lnRef idx="3">
            <a:schemeClr val="lt1"/>
          </a:lnRef>
          <a:fillRef idx="1">
            <a:schemeClr val="accent6"/>
          </a:fillRef>
          <a:effectRef idx="1">
            <a:schemeClr val="accent6"/>
          </a:effectRef>
          <a:fontRef idx="minor">
            <a:schemeClr val="lt1"/>
          </a:fontRef>
        </p:style>
        <p:txBody>
          <a:bodyPr anchor="ctr"/>
          <a:lstStyle/>
          <a:p>
            <a:pPr algn="ctr">
              <a:defRPr/>
            </a:pPr>
            <a:r>
              <a:rPr kumimoji="0" lang="zh-TW" altLang="en-US" sz="2800">
                <a:solidFill>
                  <a:srgbClr val="FFFFFF"/>
                </a:solidFill>
                <a:latin typeface="華康儷粗圓(P)" pitchFamily="34" charset="-120"/>
                <a:ea typeface="華康儷粗圓(P)" pitchFamily="34" charset="-120"/>
              </a:rPr>
              <a:t>最低要求是</a:t>
            </a:r>
            <a:endParaRPr kumimoji="0" lang="en-US" altLang="zh-TW" sz="2800">
              <a:solidFill>
                <a:srgbClr val="FFFFFF"/>
              </a:solidFill>
              <a:latin typeface="華康儷粗圓(P)" pitchFamily="34" charset="-120"/>
              <a:ea typeface="華康儷粗圓(P)" pitchFamily="34" charset="-120"/>
            </a:endParaRPr>
          </a:p>
          <a:p>
            <a:pPr algn="ctr">
              <a:defRPr/>
            </a:pPr>
            <a:r>
              <a:rPr kumimoji="0" lang="zh-TW" altLang="en-US" sz="2800">
                <a:solidFill>
                  <a:srgbClr val="FFFFFF"/>
                </a:solidFill>
                <a:latin typeface="華康儷粗圓(P)" pitchFamily="34" charset="-120"/>
                <a:ea typeface="華康儷粗圓(P)" pitchFamily="34" charset="-120"/>
              </a:rPr>
              <a:t>前四學期</a:t>
            </a:r>
            <a:endParaRPr kumimoji="0" lang="en-US" altLang="zh-TW" sz="2800">
              <a:solidFill>
                <a:srgbClr val="FFFFFF"/>
              </a:solidFill>
              <a:latin typeface="華康儷粗圓(P)" pitchFamily="34" charset="-120"/>
              <a:ea typeface="華康儷粗圓(P)" pitchFamily="34" charset="-120"/>
            </a:endParaRPr>
          </a:p>
          <a:p>
            <a:pPr algn="ctr">
              <a:defRPr/>
            </a:pPr>
            <a:r>
              <a:rPr kumimoji="0" lang="zh-TW" altLang="en-US" sz="2800">
                <a:solidFill>
                  <a:srgbClr val="FFFFFF"/>
                </a:solidFill>
                <a:latin typeface="華康儷粗圓(P)" pitchFamily="34" charset="-120"/>
                <a:ea typeface="華康儷粗圓(P)" pitchFamily="34" charset="-120"/>
              </a:rPr>
              <a:t>校排前５０％</a:t>
            </a:r>
            <a:endParaRPr kumimoji="0" lang="en-US" altLang="zh-TW" sz="2800">
              <a:solidFill>
                <a:srgbClr val="FFFFFF"/>
              </a:solidFill>
              <a:latin typeface="華康儷粗圓(P)" pitchFamily="34" charset="-120"/>
              <a:ea typeface="華康儷粗圓(P)" pitchFamily="34" charset="-120"/>
            </a:endParaRPr>
          </a:p>
          <a:p>
            <a:pPr algn="ctr">
              <a:defRPr/>
            </a:pPr>
            <a:endParaRPr kumimoji="0" lang="en-US" altLang="zh-TW" sz="2800">
              <a:solidFill>
                <a:srgbClr val="FFFFFF"/>
              </a:solidFill>
              <a:latin typeface="華康儷粗圓(P)" pitchFamily="34" charset="-120"/>
              <a:ea typeface="華康儷粗圓(P)" pitchFamily="34" charset="-120"/>
            </a:endParaRPr>
          </a:p>
          <a:p>
            <a:pPr algn="ctr">
              <a:defRPr/>
            </a:pPr>
            <a:r>
              <a:rPr kumimoji="0" lang="zh-TW" altLang="en-US" sz="2800">
                <a:solidFill>
                  <a:srgbClr val="FFFFFF"/>
                </a:solidFill>
                <a:latin typeface="華康儷粗圓(P)" pitchFamily="34" charset="-120"/>
                <a:ea typeface="華康儷粗圓(P)" pitchFamily="34" charset="-120"/>
              </a:rPr>
              <a:t>但串生心頭好</a:t>
            </a:r>
            <a:endParaRPr kumimoji="0" lang="en-US" altLang="zh-TW" sz="2800">
              <a:solidFill>
                <a:srgbClr val="FFFFFF"/>
              </a:solidFill>
              <a:latin typeface="華康儷粗圓(P)" pitchFamily="34" charset="-120"/>
              <a:ea typeface="華康儷粗圓(P)" pitchFamily="34" charset="-120"/>
            </a:endParaRPr>
          </a:p>
          <a:p>
            <a:pPr algn="ctr">
              <a:defRPr/>
            </a:pPr>
            <a:r>
              <a:rPr kumimoji="0" lang="zh-TW" altLang="en-US" sz="2800">
                <a:solidFill>
                  <a:srgbClr val="FFFFFF"/>
                </a:solidFill>
                <a:latin typeface="華康儷粗圓(P)" pitchFamily="34" charset="-120"/>
                <a:ea typeface="華康儷粗圓(P)" pitchFamily="34" charset="-120"/>
              </a:rPr>
              <a:t>台、成、清、交</a:t>
            </a:r>
            <a:endParaRPr kumimoji="0" lang="en-US" altLang="zh-TW" sz="2800">
              <a:solidFill>
                <a:srgbClr val="FFFFFF"/>
              </a:solidFill>
              <a:latin typeface="華康儷粗圓(P)" pitchFamily="34" charset="-120"/>
              <a:ea typeface="華康儷粗圓(P)" pitchFamily="34" charset="-120"/>
            </a:endParaRPr>
          </a:p>
          <a:p>
            <a:pPr algn="ctr">
              <a:defRPr/>
            </a:pPr>
            <a:r>
              <a:rPr kumimoji="0" lang="zh-TW" altLang="en-US" sz="2800">
                <a:solidFill>
                  <a:srgbClr val="FFFFFF"/>
                </a:solidFill>
                <a:latin typeface="華康儷粗圓(P)" pitchFamily="34" charset="-120"/>
                <a:ea typeface="華康儷粗圓(P)" pitchFamily="34" charset="-120"/>
              </a:rPr>
              <a:t>皆至少要校排前</a:t>
            </a:r>
            <a:endParaRPr kumimoji="0" lang="en-US" altLang="zh-TW" sz="2800">
              <a:solidFill>
                <a:srgbClr val="FFFFFF"/>
              </a:solidFill>
              <a:latin typeface="華康儷粗圓(P)" pitchFamily="34" charset="-120"/>
              <a:ea typeface="華康儷粗圓(P)" pitchFamily="34" charset="-120"/>
            </a:endParaRPr>
          </a:p>
          <a:p>
            <a:pPr algn="ctr">
              <a:defRPr/>
            </a:pPr>
            <a:r>
              <a:rPr kumimoji="0" lang="zh-TW" altLang="en-US" sz="2800">
                <a:solidFill>
                  <a:srgbClr val="FFFF00"/>
                </a:solidFill>
                <a:effectLst>
                  <a:outerShdw blurRad="38100" dist="38100" dir="2700000" algn="tl">
                    <a:srgbClr val="000000"/>
                  </a:outerShdw>
                </a:effectLst>
                <a:latin typeface="華康儷粗圓(P)" pitchFamily="34" charset="-120"/>
                <a:ea typeface="華康儷粗圓(P)" pitchFamily="34" charset="-120"/>
              </a:rPr>
              <a:t>２０％</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idx="4294967295"/>
          </p:nvPr>
        </p:nvSpPr>
        <p:spPr>
          <a:xfrm>
            <a:off x="3167063" y="1019175"/>
            <a:ext cx="8112125" cy="733425"/>
          </a:xfrm>
        </p:spPr>
        <p:txBody>
          <a:bodyPr/>
          <a:lstStyle/>
          <a:p>
            <a:pPr eaLnBrk="1" hangingPunct="1"/>
            <a:r>
              <a:rPr lang="zh-TW" altLang="en-US" sz="5400" smtClean="0">
                <a:latin typeface="華康儷粗黑" pitchFamily="49" charset="-120"/>
                <a:ea typeface="華康儷粗黑" pitchFamily="49" charset="-120"/>
              </a:rPr>
              <a:t> 繁星推薦－精神</a:t>
            </a:r>
            <a:br>
              <a:rPr lang="zh-TW" altLang="en-US" sz="5400" smtClean="0">
                <a:latin typeface="華康儷粗黑" pitchFamily="49" charset="-120"/>
                <a:ea typeface="華康儷粗黑" pitchFamily="49" charset="-120"/>
              </a:rPr>
            </a:br>
            <a:r>
              <a:rPr lang="zh-TW" altLang="en-US" sz="4000" smtClean="0">
                <a:solidFill>
                  <a:srgbClr val="0000FF"/>
                </a:solidFill>
                <a:latin typeface="華康儷粗圓" pitchFamily="49" charset="-120"/>
                <a:ea typeface="華康儷粗黑" pitchFamily="49" charset="-120"/>
              </a:rPr>
              <a:t>「高中均質，區域均衡」</a:t>
            </a:r>
          </a:p>
        </p:txBody>
      </p:sp>
      <p:sp>
        <p:nvSpPr>
          <p:cNvPr id="4" name="內容版面配置區 3"/>
          <p:cNvSpPr>
            <a:spLocks noGrp="1"/>
          </p:cNvSpPr>
          <p:nvPr>
            <p:ph idx="4294967295"/>
          </p:nvPr>
        </p:nvSpPr>
        <p:spPr>
          <a:xfrm>
            <a:off x="417513" y="1928813"/>
            <a:ext cx="10972800" cy="4929187"/>
          </a:xfrm>
        </p:spPr>
        <p:txBody>
          <a:bodyPr/>
          <a:lstStyle/>
          <a:p>
            <a:pPr algn="ctr" eaLnBrk="1" hangingPunct="1">
              <a:buFont typeface="Arial" charset="0"/>
              <a:buNone/>
            </a:pPr>
            <a:endParaRPr lang="en-US" altLang="en-US" smtClean="0">
              <a:solidFill>
                <a:srgbClr val="262626"/>
              </a:solidFill>
              <a:latin typeface="華康海報體 Std W9"/>
              <a:ea typeface="華康海報體 Std W9"/>
              <a:cs typeface="華康海報體 Std W9"/>
            </a:endParaRPr>
          </a:p>
          <a:p>
            <a:pPr algn="ctr" eaLnBrk="1" hangingPunct="1">
              <a:buFont typeface="Arial" charset="0"/>
              <a:buNone/>
            </a:pPr>
            <a:r>
              <a:rPr lang="zh-TW" altLang="en-US" sz="5400" smtClean="0">
                <a:solidFill>
                  <a:srgbClr val="FF0066"/>
                </a:solidFill>
                <a:latin typeface="華康儷粗圓" pitchFamily="49" charset="-120"/>
                <a:ea typeface="華康儷粗圓" pitchFamily="49" charset="-120"/>
              </a:rPr>
              <a:t>一中 第一名  ＝ </a:t>
            </a:r>
            <a:endParaRPr lang="en-US" altLang="en-US" sz="5400" smtClean="0">
              <a:solidFill>
                <a:srgbClr val="FF0066"/>
              </a:solidFill>
              <a:latin typeface="華康儷粗圓" pitchFamily="49" charset="-120"/>
              <a:ea typeface="華康儷粗圓" pitchFamily="49" charset="-120"/>
            </a:endParaRPr>
          </a:p>
          <a:p>
            <a:pPr algn="ctr" eaLnBrk="1" hangingPunct="1">
              <a:buFont typeface="Arial" charset="0"/>
              <a:buNone/>
            </a:pPr>
            <a:r>
              <a:rPr lang="zh-TW" altLang="en-US" sz="5400" smtClean="0">
                <a:solidFill>
                  <a:srgbClr val="FF0066"/>
                </a:solidFill>
                <a:latin typeface="華康儷粗圓" pitchFamily="49" charset="-120"/>
                <a:ea typeface="華康儷粗圓" pitchFamily="49" charset="-120"/>
              </a:rPr>
              <a:t>任何一所高中第一名</a:t>
            </a:r>
            <a:endParaRPr lang="en-US" altLang="en-US" sz="5400" smtClean="0">
              <a:solidFill>
                <a:srgbClr val="FF0066"/>
              </a:solidFill>
              <a:latin typeface="華康儷粗圓" pitchFamily="49" charset="-120"/>
              <a:ea typeface="華康儷粗圓" pitchFamily="49" charset="-120"/>
            </a:endParaRPr>
          </a:p>
          <a:p>
            <a:pPr algn="ctr" eaLnBrk="1" hangingPunct="1">
              <a:buFont typeface="Arial" charset="0"/>
              <a:buNone/>
            </a:pPr>
            <a:endParaRPr lang="en-US" altLang="en-US" smtClean="0">
              <a:solidFill>
                <a:srgbClr val="262626"/>
              </a:solidFill>
              <a:latin typeface="華康海報體 Std W9"/>
              <a:ea typeface="華康海報體 Std W9"/>
              <a:cs typeface="華康海報體 Std W9"/>
            </a:endParaRPr>
          </a:p>
          <a:p>
            <a:pPr algn="ctr" eaLnBrk="1" hangingPunct="1">
              <a:buFont typeface="Arial" charset="0"/>
              <a:buNone/>
            </a:pPr>
            <a:endParaRPr lang="en-US" altLang="en-US" smtClean="0">
              <a:solidFill>
                <a:srgbClr val="262626"/>
              </a:solidFill>
              <a:latin typeface="華康海報體 Std W9"/>
              <a:ea typeface="華康海報體 Std W9"/>
              <a:cs typeface="華康海報體 Std W9"/>
            </a:endParaRPr>
          </a:p>
          <a:p>
            <a:pPr algn="r" eaLnBrk="1" hangingPunct="1">
              <a:buFont typeface="Arial" charset="0"/>
              <a:buNone/>
            </a:pPr>
            <a:endParaRPr lang="en-US" altLang="en-US" sz="3600" smtClean="0">
              <a:solidFill>
                <a:srgbClr val="0000FF"/>
              </a:solidFill>
              <a:latin typeface="華康儷粗圓" pitchFamily="49" charset="-120"/>
              <a:ea typeface="華康儷粗圓" pitchFamily="49" charset="-120"/>
            </a:endParaRPr>
          </a:p>
          <a:p>
            <a:pPr algn="ctr" eaLnBrk="1" hangingPunct="1">
              <a:buFont typeface="Arial" charset="0"/>
              <a:buNone/>
            </a:pPr>
            <a:endParaRPr lang="en-US" altLang="en-US" sz="5400" smtClean="0">
              <a:solidFill>
                <a:srgbClr val="262626"/>
              </a:solidFill>
              <a:latin typeface="華康海報體 Std W9"/>
              <a:ea typeface="華康海報體 Std W9"/>
              <a:cs typeface="華康海報體 Std W9"/>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標題 1"/>
          <p:cNvSpPr>
            <a:spLocks noGrp="1"/>
          </p:cNvSpPr>
          <p:nvPr>
            <p:ph type="title" idx="4294967295"/>
          </p:nvPr>
        </p:nvSpPr>
        <p:spPr>
          <a:xfrm>
            <a:off x="519113" y="968375"/>
            <a:ext cx="10972800" cy="765175"/>
          </a:xfrm>
        </p:spPr>
        <p:txBody>
          <a:bodyPr/>
          <a:lstStyle/>
          <a:p>
            <a:r>
              <a:rPr lang="zh-TW" altLang="en-US" sz="4000" smtClean="0">
                <a:latin typeface="華康儷粗黑" pitchFamily="49" charset="-120"/>
                <a:ea typeface="華康儷粗黑" pitchFamily="49" charset="-120"/>
                <a:cs typeface="華康海報體 Std W9"/>
              </a:rPr>
              <a:t>考慮選擇繁星推薦的同學：</a:t>
            </a:r>
          </a:p>
        </p:txBody>
      </p:sp>
      <p:sp>
        <p:nvSpPr>
          <p:cNvPr id="44034" name="內容版面配置區 2"/>
          <p:cNvSpPr>
            <a:spLocks noGrp="1"/>
          </p:cNvSpPr>
          <p:nvPr>
            <p:ph idx="4294967295"/>
          </p:nvPr>
        </p:nvSpPr>
        <p:spPr>
          <a:xfrm>
            <a:off x="430213" y="2298700"/>
            <a:ext cx="6145212" cy="2665413"/>
          </a:xfrm>
        </p:spPr>
        <p:txBody>
          <a:bodyPr/>
          <a:lstStyle/>
          <a:p>
            <a:r>
              <a:rPr lang="zh-TW" altLang="en-US" smtClean="0">
                <a:solidFill>
                  <a:srgbClr val="FF1F1F"/>
                </a:solidFill>
                <a:latin typeface="華康儷粗圓(P)" pitchFamily="34" charset="-120"/>
                <a:ea typeface="華康儷粗圓(P)" pitchFamily="34" charset="-120"/>
              </a:rPr>
              <a:t>高中三年在校成績極為優秀</a:t>
            </a:r>
            <a:r>
              <a:rPr lang="en-US" altLang="zh-TW" smtClean="0">
                <a:solidFill>
                  <a:srgbClr val="FF1F1F"/>
                </a:solidFill>
                <a:latin typeface="華康儷粗圓(P)" pitchFamily="34" charset="-120"/>
                <a:ea typeface="華康儷粗圓(P)" pitchFamily="34" charset="-120"/>
              </a:rPr>
              <a:t>(</a:t>
            </a:r>
            <a:r>
              <a:rPr lang="zh-TW" altLang="en-US" smtClean="0">
                <a:solidFill>
                  <a:srgbClr val="FF1F1F"/>
                </a:solidFill>
                <a:latin typeface="華康儷粗圓(P)" pitchFamily="34" charset="-120"/>
                <a:ea typeface="華康儷粗圓(P)" pitchFamily="34" charset="-120"/>
              </a:rPr>
              <a:t>校排前</a:t>
            </a:r>
            <a:r>
              <a:rPr lang="en-US" altLang="zh-TW" smtClean="0">
                <a:solidFill>
                  <a:srgbClr val="FF1F1F"/>
                </a:solidFill>
                <a:latin typeface="華康儷粗圓(P)" pitchFamily="34" charset="-120"/>
                <a:ea typeface="華康儷粗圓(P)" pitchFamily="34" charset="-120"/>
              </a:rPr>
              <a:t>5%)</a:t>
            </a:r>
            <a:r>
              <a:rPr lang="zh-TW" altLang="en-US" smtClean="0">
                <a:solidFill>
                  <a:srgbClr val="FF1F1F"/>
                </a:solidFill>
                <a:latin typeface="華康儷粗圓(P)" pitchFamily="34" charset="-120"/>
                <a:ea typeface="華康儷粗圓(P)" pitchFamily="34" charset="-120"/>
              </a:rPr>
              <a:t> 且穩定保持。</a:t>
            </a:r>
            <a:endParaRPr lang="en-US" altLang="en-US" smtClean="0">
              <a:solidFill>
                <a:srgbClr val="FF1F1F"/>
              </a:solidFill>
              <a:latin typeface="華康儷粗圓(P)" pitchFamily="34" charset="-120"/>
              <a:ea typeface="華康儷粗圓(P)" pitchFamily="34" charset="-120"/>
            </a:endParaRPr>
          </a:p>
          <a:p>
            <a:r>
              <a:rPr lang="zh-TW" altLang="en-US" smtClean="0">
                <a:latin typeface="華康儷粗圓(P)" pitchFamily="34" charset="-120"/>
                <a:ea typeface="華康儷粗圓(P)" pitchFamily="34" charset="-120"/>
              </a:rPr>
              <a:t>學測成績有一定水準。</a:t>
            </a:r>
          </a:p>
          <a:p>
            <a:r>
              <a:rPr lang="zh-TW" altLang="en-US" smtClean="0">
                <a:latin typeface="華康儷粗圓(P)" pitchFamily="34" charset="-120"/>
                <a:ea typeface="華康儷粗圓(P)" pitchFamily="34" charset="-120"/>
              </a:rPr>
              <a:t>不想額外準備備審資料及口試，</a:t>
            </a:r>
            <a:r>
              <a:rPr lang="zh-TW" altLang="en-US" smtClean="0">
                <a:solidFill>
                  <a:srgbClr val="393EFD"/>
                </a:solidFill>
                <a:latin typeface="華康儷粗圓(P)" pitchFamily="34" charset="-120"/>
                <a:ea typeface="華康儷粗圓(P)" pitchFamily="34" charset="-120"/>
              </a:rPr>
              <a:t>成績定勝負。</a:t>
            </a:r>
            <a:endParaRPr lang="en-US" altLang="zh-TW" smtClean="0">
              <a:solidFill>
                <a:srgbClr val="393EFD"/>
              </a:solidFill>
              <a:latin typeface="華康儷粗圓(P)" pitchFamily="34" charset="-120"/>
              <a:ea typeface="華康儷粗圓(P)" pitchFamily="34" charset="-120"/>
            </a:endParaRPr>
          </a:p>
          <a:p>
            <a:endParaRPr lang="zh-TW" altLang="en-US" smtClean="0">
              <a:solidFill>
                <a:srgbClr val="393EFD"/>
              </a:solidFill>
              <a:latin typeface="華康儷粗圓(P)" pitchFamily="34" charset="-120"/>
              <a:ea typeface="華康儷粗圓(P)" pitchFamily="34" charset="-120"/>
            </a:endParaRPr>
          </a:p>
        </p:txBody>
      </p:sp>
      <p:pic>
        <p:nvPicPr>
          <p:cNvPr id="44035" name="圖片 3"/>
          <p:cNvPicPr>
            <a:picLocks noChangeAspect="1"/>
          </p:cNvPicPr>
          <p:nvPr/>
        </p:nvPicPr>
        <p:blipFill>
          <a:blip r:embed="rId3"/>
          <a:srcRect/>
          <a:stretch>
            <a:fillRect/>
          </a:stretch>
        </p:blipFill>
        <p:spPr bwMode="auto">
          <a:xfrm>
            <a:off x="6805613" y="2282825"/>
            <a:ext cx="5167312" cy="2598738"/>
          </a:xfrm>
          <a:prstGeom prst="rect">
            <a:avLst/>
          </a:prstGeom>
          <a:noFill/>
          <a:ln w="9525">
            <a:noFill/>
            <a:miter lim="800000"/>
            <a:headEnd/>
            <a:tailEnd/>
          </a:ln>
        </p:spPr>
      </p:pic>
      <p:sp>
        <p:nvSpPr>
          <p:cNvPr id="44036" name="內容版面配置區 2"/>
          <p:cNvSpPr txBox="1">
            <a:spLocks/>
          </p:cNvSpPr>
          <p:nvPr/>
        </p:nvSpPr>
        <p:spPr bwMode="auto">
          <a:xfrm>
            <a:off x="334963" y="4652963"/>
            <a:ext cx="11344275" cy="2719387"/>
          </a:xfrm>
          <a:prstGeom prst="rect">
            <a:avLst/>
          </a:prstGeom>
          <a:noFill/>
          <a:ln w="9525">
            <a:noFill/>
            <a:miter lim="800000"/>
            <a:headEnd/>
            <a:tailEnd/>
          </a:ln>
        </p:spPr>
        <p:txBody>
          <a:bodyPr/>
          <a:lstStyle/>
          <a:p>
            <a:pPr marL="442913" indent="-442913">
              <a:spcBef>
                <a:spcPct val="20000"/>
              </a:spcBef>
              <a:buClr>
                <a:srgbClr val="4A452A"/>
              </a:buClr>
              <a:buFont typeface="微軟正黑體"/>
              <a:buChar char="Æ"/>
            </a:pPr>
            <a:endParaRPr kumimoji="0" lang="zh-TW" altLang="en-US" sz="3200">
              <a:latin typeface="華康儷粗黑" pitchFamily="49" charset="-120"/>
              <a:ea typeface="華康儷粗黑" pitchFamily="49" charset="-120"/>
            </a:endParaRPr>
          </a:p>
          <a:p>
            <a:pPr marL="442913" indent="-442913">
              <a:spcBef>
                <a:spcPct val="20000"/>
              </a:spcBef>
              <a:buClr>
                <a:srgbClr val="4A452A"/>
              </a:buClr>
              <a:buFont typeface="微軟正黑體"/>
              <a:buChar char="Æ"/>
            </a:pPr>
            <a:endParaRPr kumimoji="0" lang="zh-TW" altLang="en-US" sz="3200">
              <a:solidFill>
                <a:srgbClr val="262626"/>
              </a:solidFill>
              <a:latin typeface="華康中圓體" pitchFamily="49" charset="-120"/>
              <a:ea typeface="華康中圓體" pitchFamily="49" charset="-120"/>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標題 1"/>
          <p:cNvSpPr>
            <a:spLocks noGrp="1"/>
          </p:cNvSpPr>
          <p:nvPr>
            <p:ph type="title" idx="4294967295"/>
          </p:nvPr>
        </p:nvSpPr>
        <p:spPr>
          <a:xfrm>
            <a:off x="609600" y="458788"/>
            <a:ext cx="10988675" cy="990600"/>
          </a:xfrm>
        </p:spPr>
        <p:txBody>
          <a:bodyPr/>
          <a:lstStyle/>
          <a:p>
            <a:r>
              <a:rPr lang="zh-TW" altLang="en-US" smtClean="0">
                <a:latin typeface="華康儷粗黑" pitchFamily="49" charset="-120"/>
                <a:ea typeface="華康儷粗黑" pitchFamily="49" charset="-120"/>
              </a:rPr>
              <a:t>個人申請</a:t>
            </a:r>
          </a:p>
        </p:txBody>
      </p:sp>
      <p:graphicFrame>
        <p:nvGraphicFramePr>
          <p:cNvPr id="10" name="內容版面配置區 3"/>
          <p:cNvGraphicFramePr>
            <a:graphicFrameLocks noGrp="1"/>
          </p:cNvGraphicFramePr>
          <p:nvPr>
            <p:ph idx="4294967295"/>
          </p:nvPr>
        </p:nvGraphicFramePr>
        <p:xfrm>
          <a:off x="777556" y="1764592"/>
          <a:ext cx="10844877" cy="4340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lide(fromTop)">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3"/>
          <p:cNvSpPr>
            <a:spLocks noGrp="1" noChangeArrowheads="1"/>
          </p:cNvSpPr>
          <p:nvPr>
            <p:ph type="title" idx="4294967295"/>
          </p:nvPr>
        </p:nvSpPr>
        <p:spPr>
          <a:xfrm>
            <a:off x="0" y="0"/>
            <a:ext cx="9540875" cy="1143000"/>
          </a:xfrm>
        </p:spPr>
        <p:txBody>
          <a:bodyPr/>
          <a:lstStyle/>
          <a:p>
            <a:r>
              <a:rPr lang="zh-TW" altLang="en-US" smtClean="0">
                <a:latin typeface="華康儷粗黑" pitchFamily="49" charset="-120"/>
                <a:ea typeface="華康儷粗黑" pitchFamily="49" charset="-120"/>
              </a:rPr>
              <a:t> 申請入學簡章舉例</a:t>
            </a:r>
          </a:p>
        </p:txBody>
      </p:sp>
      <p:pic>
        <p:nvPicPr>
          <p:cNvPr id="47106" name="Picture 2"/>
          <p:cNvPicPr>
            <a:picLocks noChangeAspect="1" noChangeArrowheads="1"/>
          </p:cNvPicPr>
          <p:nvPr/>
        </p:nvPicPr>
        <p:blipFill>
          <a:blip r:embed="rId2"/>
          <a:srcRect t="13406" b="22610"/>
          <a:stretch>
            <a:fillRect/>
          </a:stretch>
        </p:blipFill>
        <p:spPr bwMode="auto">
          <a:xfrm>
            <a:off x="0" y="981075"/>
            <a:ext cx="12192000" cy="5876925"/>
          </a:xfrm>
          <a:prstGeom prst="rect">
            <a:avLst/>
          </a:prstGeom>
          <a:noFill/>
          <a:ln w="9525">
            <a:noFill/>
            <a:miter lim="800000"/>
            <a:headEnd/>
            <a:tailEnd/>
          </a:ln>
        </p:spPr>
      </p:pic>
      <p:sp>
        <p:nvSpPr>
          <p:cNvPr id="47107" name="Rectangle 9"/>
          <p:cNvSpPr>
            <a:spLocks noChangeArrowheads="1"/>
          </p:cNvSpPr>
          <p:nvPr/>
        </p:nvSpPr>
        <p:spPr bwMode="auto">
          <a:xfrm>
            <a:off x="2640013" y="1017588"/>
            <a:ext cx="1887537" cy="2566987"/>
          </a:xfrm>
          <a:prstGeom prst="rect">
            <a:avLst/>
          </a:prstGeom>
          <a:solidFill>
            <a:srgbClr val="CCFFCC">
              <a:alpha val="0"/>
            </a:srgbClr>
          </a:solidFill>
          <a:ln w="88900">
            <a:solidFill>
              <a:srgbClr val="FF0000"/>
            </a:solidFill>
            <a:miter lim="800000"/>
            <a:headEnd/>
            <a:tailEnd/>
          </a:ln>
        </p:spPr>
        <p:txBody>
          <a:bodyPr wrap="none" anchor="ctr"/>
          <a:lstStyle/>
          <a:p>
            <a:endParaRPr lang="zh-TW" altLang="en-US"/>
          </a:p>
        </p:txBody>
      </p:sp>
      <p:sp>
        <p:nvSpPr>
          <p:cNvPr id="47108" name="Rectangle 11"/>
          <p:cNvSpPr>
            <a:spLocks noChangeArrowheads="1"/>
          </p:cNvSpPr>
          <p:nvPr/>
        </p:nvSpPr>
        <p:spPr bwMode="auto">
          <a:xfrm>
            <a:off x="4565650" y="1009650"/>
            <a:ext cx="5118100" cy="2568575"/>
          </a:xfrm>
          <a:prstGeom prst="rect">
            <a:avLst/>
          </a:prstGeom>
          <a:solidFill>
            <a:srgbClr val="CCFFCC">
              <a:alpha val="0"/>
            </a:srgbClr>
          </a:solidFill>
          <a:ln w="88900">
            <a:solidFill>
              <a:srgbClr val="0000FF"/>
            </a:solidFill>
            <a:miter lim="800000"/>
            <a:headEnd/>
            <a:tailEnd/>
          </a:ln>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10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1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animBg="1"/>
      <p:bldP spid="4710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標題 1"/>
          <p:cNvSpPr>
            <a:spLocks noGrp="1"/>
          </p:cNvSpPr>
          <p:nvPr>
            <p:ph type="title"/>
          </p:nvPr>
        </p:nvSpPr>
        <p:spPr>
          <a:xfrm>
            <a:off x="1997075" y="284163"/>
            <a:ext cx="8242300" cy="990600"/>
          </a:xfrm>
        </p:spPr>
        <p:txBody>
          <a:bodyPr/>
          <a:lstStyle/>
          <a:p>
            <a:pPr eaLnBrk="1" hangingPunct="1"/>
            <a:r>
              <a:rPr lang="zh-TW" altLang="en-US" smtClean="0">
                <a:latin typeface="華康儷粗黑" pitchFamily="49" charset="-120"/>
                <a:ea typeface="華康儷粗黑" pitchFamily="49" charset="-120"/>
              </a:rPr>
              <a:t>影響申請入學上榜的因素</a:t>
            </a:r>
            <a:endParaRPr lang="zh-TW" altLang="en-US" sz="3200" smtClean="0">
              <a:latin typeface="華康儷粗黑" pitchFamily="49" charset="-120"/>
              <a:ea typeface="華康儷粗黑" pitchFamily="49" charset="-120"/>
              <a:cs typeface="微軟正黑體"/>
            </a:endParaRPr>
          </a:p>
        </p:txBody>
      </p:sp>
      <p:sp>
        <p:nvSpPr>
          <p:cNvPr id="4" name="Text Box 3"/>
          <p:cNvSpPr txBox="1">
            <a:spLocks noChangeArrowheads="1"/>
          </p:cNvSpPr>
          <p:nvPr/>
        </p:nvSpPr>
        <p:spPr bwMode="auto">
          <a:xfrm>
            <a:off x="2279577" y="1628801"/>
            <a:ext cx="3611639" cy="769441"/>
          </a:xfrm>
          <a:prstGeom prst="rect">
            <a:avLst/>
          </a:prstGeom>
          <a:gradFill flip="none" rotWithShape="1">
            <a:gsLst>
              <a:gs pos="0">
                <a:schemeClr val="accent2">
                  <a:lumMod val="60000"/>
                  <a:lumOff val="40000"/>
                  <a:tint val="66000"/>
                  <a:satMod val="160000"/>
                </a:schemeClr>
              </a:gs>
              <a:gs pos="50000">
                <a:schemeClr val="accent2">
                  <a:lumMod val="60000"/>
                  <a:lumOff val="40000"/>
                  <a:tint val="44500"/>
                  <a:satMod val="160000"/>
                </a:schemeClr>
              </a:gs>
              <a:gs pos="100000">
                <a:schemeClr val="accent2">
                  <a:lumMod val="60000"/>
                  <a:lumOff val="40000"/>
                  <a:tint val="23500"/>
                  <a:satMod val="160000"/>
                </a:schemeClr>
              </a:gs>
            </a:gsLst>
            <a:lin ang="2700000" scaled="1"/>
            <a:tileRect/>
          </a:gradFill>
          <a:ln w="19050">
            <a:noFill/>
            <a:miter lim="800000"/>
            <a:headEnd/>
            <a:tailEnd/>
          </a:ln>
          <a:effectLst>
            <a:glow rad="228600">
              <a:schemeClr val="accent2">
                <a:satMod val="175000"/>
                <a:alpha val="40000"/>
              </a:schemeClr>
            </a:glow>
          </a:effectLst>
          <a:scene3d>
            <a:camera prst="orthographicFront"/>
            <a:lightRig rig="threePt" dir="t"/>
          </a:scene3d>
          <a:sp3d>
            <a:bevelT/>
          </a:sp3d>
        </p:spPr>
        <p:txBody>
          <a:bodyPr>
            <a:spAutoFit/>
          </a:bodyPr>
          <a:lstStyle/>
          <a:p>
            <a:pPr algn="ctr">
              <a:defRPr/>
            </a:pPr>
            <a:r>
              <a:rPr lang="zh-TW" altLang="en-US" sz="4400">
                <a:solidFill>
                  <a:srgbClr val="0000FF"/>
                </a:solidFill>
                <a:latin typeface="華康粗黑體" pitchFamily="49" charset="-120"/>
                <a:ea typeface="華康粗黑體" pitchFamily="49" charset="-120"/>
              </a:rPr>
              <a:t>學測分數</a:t>
            </a:r>
          </a:p>
        </p:txBody>
      </p:sp>
      <p:sp>
        <p:nvSpPr>
          <p:cNvPr id="6" name="Text Box 5"/>
          <p:cNvSpPr txBox="1">
            <a:spLocks noChangeArrowheads="1"/>
          </p:cNvSpPr>
          <p:nvPr/>
        </p:nvSpPr>
        <p:spPr bwMode="auto">
          <a:xfrm>
            <a:off x="2279576" y="2996953"/>
            <a:ext cx="5040560" cy="769441"/>
          </a:xfrm>
          <a:prstGeom prst="rect">
            <a:avLst/>
          </a:prstGeom>
          <a:gradFill flip="none" rotWithShape="1">
            <a:gsLst>
              <a:gs pos="0">
                <a:srgbClr val="75FD6B">
                  <a:tint val="66000"/>
                  <a:satMod val="160000"/>
                </a:srgbClr>
              </a:gs>
              <a:gs pos="50000">
                <a:srgbClr val="75FD6B">
                  <a:tint val="44500"/>
                  <a:satMod val="160000"/>
                </a:srgbClr>
              </a:gs>
              <a:gs pos="100000">
                <a:srgbClr val="75FD6B">
                  <a:tint val="23500"/>
                  <a:satMod val="160000"/>
                </a:srgbClr>
              </a:gs>
            </a:gsLst>
            <a:lin ang="2700000" scaled="1"/>
            <a:tileRect/>
          </a:gradFill>
          <a:ln w="19050">
            <a:noFill/>
            <a:miter lim="800000"/>
            <a:headEnd/>
            <a:tailEnd/>
          </a:ln>
          <a:effectLst>
            <a:glow rad="228600">
              <a:schemeClr val="accent1">
                <a:satMod val="175000"/>
                <a:alpha val="40000"/>
              </a:schemeClr>
            </a:glow>
          </a:effectLst>
          <a:scene3d>
            <a:camera prst="orthographicFront"/>
            <a:lightRig rig="threePt" dir="t"/>
          </a:scene3d>
          <a:sp3d>
            <a:bevelT/>
          </a:sp3d>
        </p:spPr>
        <p:txBody>
          <a:bodyPr>
            <a:spAutoFit/>
          </a:bodyPr>
          <a:lstStyle/>
          <a:p>
            <a:pPr algn="ctr">
              <a:defRPr/>
            </a:pPr>
            <a:r>
              <a:rPr lang="zh-TW" altLang="en-US" sz="4400">
                <a:solidFill>
                  <a:srgbClr val="0000FF"/>
                </a:solidFill>
                <a:latin typeface="華康粗黑體" pitchFamily="49" charset="-120"/>
                <a:ea typeface="華康粗黑體" pitchFamily="49" charset="-120"/>
              </a:rPr>
              <a:t>第二階段甄試內容</a:t>
            </a:r>
          </a:p>
        </p:txBody>
      </p:sp>
      <p:sp>
        <p:nvSpPr>
          <p:cNvPr id="7" name="Text Box 6"/>
          <p:cNvSpPr txBox="1">
            <a:spLocks noChangeArrowheads="1"/>
          </p:cNvSpPr>
          <p:nvPr/>
        </p:nvSpPr>
        <p:spPr bwMode="auto">
          <a:xfrm>
            <a:off x="2279576" y="4653137"/>
            <a:ext cx="5904656" cy="769441"/>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w="19050">
            <a:noFill/>
            <a:miter lim="800000"/>
            <a:headEnd/>
            <a:tailEnd/>
          </a:ln>
          <a:effectLst>
            <a:glow rad="228600">
              <a:schemeClr val="accent6">
                <a:satMod val="175000"/>
                <a:alpha val="40000"/>
              </a:schemeClr>
            </a:glow>
          </a:effectLst>
          <a:scene3d>
            <a:camera prst="orthographicFront"/>
            <a:lightRig rig="threePt" dir="t"/>
          </a:scene3d>
          <a:sp3d>
            <a:bevelT/>
          </a:sp3d>
        </p:spPr>
        <p:txBody>
          <a:bodyPr>
            <a:spAutoFit/>
          </a:bodyPr>
          <a:lstStyle/>
          <a:p>
            <a:pPr algn="ctr">
              <a:defRPr/>
            </a:pPr>
            <a:r>
              <a:rPr lang="zh-TW" altLang="en-US" sz="4400">
                <a:solidFill>
                  <a:srgbClr val="0000FF"/>
                </a:solidFill>
                <a:latin typeface="華康粗黑體" pitchFamily="49" charset="-120"/>
                <a:ea typeface="華康粗黑體" pitchFamily="49" charset="-120"/>
              </a:rPr>
              <a:t>一二階段採計分數比例</a:t>
            </a:r>
          </a:p>
        </p:txBody>
      </p:sp>
      <p:sp>
        <p:nvSpPr>
          <p:cNvPr id="8" name="橢圓形圖說文字 7"/>
          <p:cNvSpPr>
            <a:spLocks noChangeArrowheads="1"/>
          </p:cNvSpPr>
          <p:nvPr/>
        </p:nvSpPr>
        <p:spPr bwMode="auto">
          <a:xfrm>
            <a:off x="8137525" y="2328863"/>
            <a:ext cx="2663825" cy="1152525"/>
          </a:xfrm>
          <a:prstGeom prst="wedgeEllipseCallout">
            <a:avLst>
              <a:gd name="adj1" fmla="val -74972"/>
              <a:gd name="adj2" fmla="val 39671"/>
            </a:avLst>
          </a:prstGeom>
          <a:solidFill>
            <a:srgbClr val="70AD47"/>
          </a:solidFill>
          <a:ln w="19050" algn="ctr">
            <a:solidFill>
              <a:schemeClr val="bg1"/>
            </a:solidFill>
            <a:miter lim="800000"/>
            <a:headEnd/>
            <a:tailEnd/>
          </a:ln>
        </p:spPr>
        <p:txBody>
          <a:bodyPr anchor="ctr"/>
          <a:lstStyle/>
          <a:p>
            <a:pPr algn="ctr"/>
            <a:r>
              <a:rPr kumimoji="0" lang="zh-TW" altLang="en-US" sz="3200">
                <a:solidFill>
                  <a:srgbClr val="FFFFFF"/>
                </a:solidFill>
                <a:latin typeface="華康儷粗黑" pitchFamily="49" charset="-120"/>
                <a:ea typeface="華康儷粗黑" pitchFamily="49" charset="-120"/>
              </a:rPr>
              <a:t>備審資料</a:t>
            </a:r>
          </a:p>
        </p:txBody>
      </p:sp>
      <p:sp>
        <p:nvSpPr>
          <p:cNvPr id="49164" name="橢圓形圖說文字 8"/>
          <p:cNvSpPr>
            <a:spLocks noChangeArrowheads="1"/>
          </p:cNvSpPr>
          <p:nvPr/>
        </p:nvSpPr>
        <p:spPr bwMode="auto">
          <a:xfrm>
            <a:off x="7710488" y="3478213"/>
            <a:ext cx="3252787" cy="1152525"/>
          </a:xfrm>
          <a:prstGeom prst="wedgeEllipseCallout">
            <a:avLst>
              <a:gd name="adj1" fmla="val -61273"/>
              <a:gd name="adj2" fmla="val -23139"/>
            </a:avLst>
          </a:prstGeom>
          <a:solidFill>
            <a:srgbClr val="70AD47"/>
          </a:solidFill>
          <a:ln w="19050" algn="ctr">
            <a:solidFill>
              <a:schemeClr val="bg1"/>
            </a:solidFill>
            <a:miter lim="800000"/>
            <a:headEnd/>
            <a:tailEnd/>
          </a:ln>
        </p:spPr>
        <p:txBody>
          <a:bodyPr anchor="ctr"/>
          <a:lstStyle/>
          <a:p>
            <a:pPr algn="ctr"/>
            <a:r>
              <a:rPr kumimoji="0" lang="zh-TW" altLang="en-US" sz="2800">
                <a:solidFill>
                  <a:srgbClr val="FFFFFF"/>
                </a:solidFill>
                <a:latin typeface="華康儷粗黑" pitchFamily="49" charset="-120"/>
                <a:ea typeface="華康儷粗黑" pitchFamily="49" charset="-120"/>
              </a:rPr>
              <a:t>指定項目甄試</a:t>
            </a:r>
          </a:p>
        </p:txBody>
      </p:sp>
      <p:sp>
        <p:nvSpPr>
          <p:cNvPr id="2" name="橢圓形圖說文字 7"/>
          <p:cNvSpPr>
            <a:spLocks noChangeArrowheads="1"/>
          </p:cNvSpPr>
          <p:nvPr/>
        </p:nvSpPr>
        <p:spPr bwMode="auto">
          <a:xfrm>
            <a:off x="6510338" y="1158875"/>
            <a:ext cx="2663825" cy="1152525"/>
          </a:xfrm>
          <a:prstGeom prst="wedgeEllipseCallout">
            <a:avLst>
              <a:gd name="adj1" fmla="val -62782"/>
              <a:gd name="adj2" fmla="val 46125"/>
            </a:avLst>
          </a:prstGeom>
          <a:solidFill>
            <a:srgbClr val="0000FF"/>
          </a:solidFill>
          <a:ln w="19050" algn="ctr">
            <a:solidFill>
              <a:schemeClr val="bg1"/>
            </a:solidFill>
            <a:miter lim="800000"/>
            <a:headEnd/>
            <a:tailEnd/>
          </a:ln>
        </p:spPr>
        <p:txBody>
          <a:bodyPr anchor="ctr"/>
          <a:lstStyle/>
          <a:p>
            <a:pPr algn="ctr"/>
            <a:r>
              <a:rPr kumimoji="0" lang="zh-TW" altLang="en-US" sz="3200">
                <a:solidFill>
                  <a:srgbClr val="FFFFFF"/>
                </a:solidFill>
                <a:latin typeface="華康儷粗黑" pitchFamily="49" charset="-120"/>
                <a:ea typeface="華康儷粗黑" pitchFamily="49" charset="-120"/>
              </a:rPr>
              <a:t>是否通過一階篩選</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916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9164" grpId="0" animBg="1"/>
      <p:bldP spid="2" grpId="0" animBg="1"/>
      <p:bldP spid="2"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42"/>
          <p:cNvSpPr txBox="1">
            <a:spLocks noChangeArrowheads="1"/>
          </p:cNvSpPr>
          <p:nvPr/>
        </p:nvSpPr>
        <p:spPr bwMode="auto">
          <a:xfrm>
            <a:off x="365125" y="427038"/>
            <a:ext cx="11503025" cy="720725"/>
          </a:xfrm>
          <a:prstGeom prst="rect">
            <a:avLst/>
          </a:prstGeom>
          <a:noFill/>
          <a:ln w="9525">
            <a:noFill/>
            <a:miter lim="800000"/>
            <a:headEnd/>
            <a:tailEnd/>
          </a:ln>
        </p:spPr>
        <p:txBody>
          <a:bodyPr/>
          <a:lstStyle/>
          <a:p>
            <a:r>
              <a:rPr kumimoji="0" lang="zh-TW" altLang="en-US" sz="4400">
                <a:latin typeface="華康儷粗黑" pitchFamily="49" charset="-120"/>
                <a:ea typeface="華康儷粗黑" pitchFamily="49" charset="-120"/>
              </a:rPr>
              <a:t>甄選總成績採計的差異</a:t>
            </a:r>
            <a:r>
              <a:rPr kumimoji="0" lang="en-US" altLang="zh-TW" sz="4400">
                <a:latin typeface="華康儷粗黑" pitchFamily="49" charset="-120"/>
                <a:ea typeface="華康儷粗黑" pitchFamily="49" charset="-120"/>
              </a:rPr>
              <a:t>-</a:t>
            </a:r>
            <a:r>
              <a:rPr kumimoji="0" lang="zh-TW" altLang="en-US" sz="4400">
                <a:latin typeface="華康儷粗黑" pitchFamily="49" charset="-120"/>
                <a:ea typeface="華康儷粗黑" pitchFamily="49" charset="-120"/>
              </a:rPr>
              <a:t>校系選才特色</a:t>
            </a:r>
            <a:endParaRPr kumimoji="0" lang="en-US" altLang="zh-TW" sz="4400">
              <a:latin typeface="華康儷粗黑" pitchFamily="49" charset="-120"/>
              <a:ea typeface="華康儷粗黑" pitchFamily="49" charset="-120"/>
            </a:endParaRPr>
          </a:p>
        </p:txBody>
      </p:sp>
      <p:graphicFrame>
        <p:nvGraphicFramePr>
          <p:cNvPr id="49211" name="Group 59"/>
          <p:cNvGraphicFramePr>
            <a:graphicFrameLocks noGrp="1"/>
          </p:cNvGraphicFramePr>
          <p:nvPr/>
        </p:nvGraphicFramePr>
        <p:xfrm>
          <a:off x="484188" y="1516063"/>
          <a:ext cx="11041062" cy="4427537"/>
        </p:xfrm>
        <a:graphic>
          <a:graphicData uri="http://schemas.openxmlformats.org/drawingml/2006/table">
            <a:tbl>
              <a:tblPr/>
              <a:tblGrid>
                <a:gridCol w="831850"/>
                <a:gridCol w="1663700"/>
                <a:gridCol w="2876550"/>
                <a:gridCol w="3141662"/>
                <a:gridCol w="2527300"/>
              </a:tblGrid>
              <a:tr h="677863">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華康儷粗圓(P)" pitchFamily="34" charset="-120"/>
                          <a:ea typeface="華康儷粗圓(P)" pitchFamily="34" charset="-120"/>
                        </a:rPr>
                        <a:t>大學</a:t>
                      </a:r>
                    </a:p>
                    <a:p>
                      <a:pPr marL="0" marR="0" lvl="0" indent="0" algn="ctr" defTabSz="914400" rtl="0" eaLnBrk="1" fontAlgn="base" latinLnBrk="0" hangingPunct="1">
                        <a:lnSpc>
                          <a:spcPct val="9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華康儷粗圓(P)" pitchFamily="34" charset="-120"/>
                          <a:ea typeface="華康儷粗圓(P)" pitchFamily="34" charset="-120"/>
                        </a:rPr>
                        <a:t>校系</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gridSpan="4">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zh-TW" altLang="en-US" sz="2800" b="0" i="0" u="none" strike="noStrike" cap="none" normalizeH="0" baseline="0" smtClean="0">
                          <a:ln>
                            <a:noFill/>
                          </a:ln>
                          <a:solidFill>
                            <a:srgbClr val="000000"/>
                          </a:solidFill>
                          <a:effectLst/>
                          <a:latin typeface="華康儷粗圓(P)" pitchFamily="34" charset="-120"/>
                          <a:ea typeface="華康儷粗圓(P)" pitchFamily="34" charset="-120"/>
                        </a:rPr>
                        <a:t>甄選總成績採計方式及佔總成績比例</a:t>
                      </a:r>
                      <a:r>
                        <a:rPr kumimoji="0" lang="zh-TW" altLang="en-US" sz="2800" b="0" i="0" u="none" strike="noStrike" cap="none" normalizeH="0" baseline="0" smtClean="0">
                          <a:ln>
                            <a:noFill/>
                          </a:ln>
                          <a:solidFill>
                            <a:srgbClr val="FF0000"/>
                          </a:solidFill>
                          <a:effectLst/>
                          <a:latin typeface="華康儷粗圓(P)" pitchFamily="34" charset="-120"/>
                          <a:ea typeface="華康儷粗圓(P)" pitchFamily="34" charset="-120"/>
                        </a:rPr>
                        <a:t>舉例說明</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r>
              <a:tr h="1068388">
                <a:tc vMerge="1">
                  <a:txBody>
                    <a:bodyPr/>
                    <a:lstStyle/>
                    <a:p>
                      <a:endParaRPr lang="zh-TW" altLang="en-US"/>
                    </a:p>
                  </a:txBody>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華康儷粗圓(P)" pitchFamily="34" charset="-120"/>
                          <a:ea typeface="華康儷粗圓(P)" pitchFamily="34" charset="-120"/>
                        </a:rPr>
                        <a:t>學測成績</a:t>
                      </a:r>
                      <a:endParaRPr kumimoji="0" lang="en-US" altLang="zh-TW" sz="2000" b="0" i="0" u="none" strike="noStrike" cap="none" normalizeH="0" baseline="0" smtClean="0">
                        <a:ln>
                          <a:noFill/>
                        </a:ln>
                        <a:solidFill>
                          <a:srgbClr val="000000"/>
                        </a:solidFill>
                        <a:effectLst/>
                        <a:latin typeface="華康儷粗圓(P)" pitchFamily="34" charset="-120"/>
                        <a:ea typeface="華康儷粗圓(P)" pitchFamily="34" charset="-120"/>
                      </a:endParaRPr>
                    </a:p>
                    <a:p>
                      <a:pPr marL="0" marR="0" lvl="0" indent="0" algn="ctr" defTabSz="914400" rtl="0" eaLnBrk="1" fontAlgn="base" latinLnBrk="0" hangingPunct="1">
                        <a:lnSpc>
                          <a:spcPct val="9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華康儷粗圓(P)" pitchFamily="34" charset="-120"/>
                          <a:ea typeface="華康儷粗圓(P)" pitchFamily="34" charset="-120"/>
                        </a:rPr>
                        <a:t>採計方式</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華康儷粗圓(P)" pitchFamily="34" charset="-120"/>
                          <a:ea typeface="華康儷粗圓(P)" pitchFamily="34" charset="-120"/>
                        </a:rPr>
                        <a:t>學測佔甄選總成績比例</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華康儷粗圓(P)" pitchFamily="34" charset="-120"/>
                          <a:ea typeface="華康儷粗圓(P)" pitchFamily="34" charset="-120"/>
                        </a:rPr>
                        <a:t>第二階段</a:t>
                      </a:r>
                    </a:p>
                    <a:p>
                      <a:pPr marL="0" marR="0" lvl="0" indent="0" algn="ctr" defTabSz="914400" rtl="0" eaLnBrk="1" fontAlgn="base" latinLnBrk="0" hangingPunct="1">
                        <a:lnSpc>
                          <a:spcPct val="9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華康儷粗圓(P)" pitchFamily="34" charset="-120"/>
                          <a:ea typeface="華康儷粗圓(P)" pitchFamily="34" charset="-120"/>
                        </a:rPr>
                        <a:t>指定項目</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華康儷粗圓(P)" pitchFamily="34" charset="-120"/>
                          <a:ea typeface="華康儷粗圓(P)" pitchFamily="34" charset="-120"/>
                        </a:rPr>
                        <a:t>第二階段指定項目</a:t>
                      </a:r>
                    </a:p>
                    <a:p>
                      <a:pPr marL="0" marR="0" lvl="0" indent="0" algn="ctr" defTabSz="914400" rtl="0" eaLnBrk="1" fontAlgn="base" latinLnBrk="0" hangingPunct="1">
                        <a:lnSpc>
                          <a:spcPct val="9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華康儷粗圓(P)" pitchFamily="34" charset="-120"/>
                          <a:ea typeface="華康儷粗圓(P)" pitchFamily="34" charset="-120"/>
                        </a:rPr>
                        <a:t>佔甄選總成績比例</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82588">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altLang="zh-TW" sz="2400" b="0" i="0" u="none" strike="noStrike" cap="none" normalizeH="0" baseline="0" smtClean="0">
                          <a:ln>
                            <a:noFill/>
                          </a:ln>
                          <a:solidFill>
                            <a:srgbClr val="000000"/>
                          </a:solidFill>
                          <a:effectLst/>
                          <a:latin typeface="Arial Black" pitchFamily="34" charset="0"/>
                          <a:ea typeface="華康儷粗黑" pitchFamily="49" charset="-120"/>
                        </a:rPr>
                        <a:t>A</a:t>
                      </a:r>
                      <a:endParaRPr kumimoji="0" lang="zh-TW" altLang="zh-TW" sz="2400" b="0" i="0" u="none" strike="noStrike" cap="none" normalizeH="0" baseline="0" smtClean="0">
                        <a:ln>
                          <a:noFill/>
                        </a:ln>
                        <a:solidFill>
                          <a:srgbClr val="000000"/>
                        </a:solidFill>
                        <a:effectLst/>
                        <a:latin typeface="Arial Black" pitchFamily="34" charset="0"/>
                        <a:ea typeface="華康儷粗黑" pitchFamily="49" charset="-12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FFFF"/>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華康儷粗圓(P)" pitchFamily="34" charset="-120"/>
                          <a:ea typeface="華康儷粗圓(P)" pitchFamily="34" charset="-120"/>
                        </a:rPr>
                        <a:t>國</a:t>
                      </a:r>
                      <a:r>
                        <a:rPr kumimoji="0" lang="en-US" sz="2000" b="0" i="0" u="none" strike="noStrike" cap="none" normalizeH="0" baseline="0" smtClean="0">
                          <a:ln>
                            <a:noFill/>
                          </a:ln>
                          <a:solidFill>
                            <a:srgbClr val="000000"/>
                          </a:solidFill>
                          <a:effectLst/>
                          <a:latin typeface="華康儷粗圓(P)" pitchFamily="34" charset="-120"/>
                          <a:ea typeface="華康儷粗圓(P)" pitchFamily="34" charset="-120"/>
                        </a:rPr>
                        <a:t>*</a:t>
                      </a:r>
                      <a:r>
                        <a:rPr kumimoji="0" lang="en-US" altLang="zh-TW" sz="2000" b="0" i="0" u="none" strike="noStrike" cap="none" normalizeH="0" baseline="0" smtClean="0">
                          <a:ln>
                            <a:noFill/>
                          </a:ln>
                          <a:solidFill>
                            <a:srgbClr val="000000"/>
                          </a:solidFill>
                          <a:effectLst/>
                          <a:latin typeface="華康儷粗圓(P)" pitchFamily="34" charset="-120"/>
                          <a:ea typeface="華康儷粗圓(P)" pitchFamily="34" charset="-120"/>
                        </a:rPr>
                        <a:t>1.50 </a:t>
                      </a:r>
                      <a:endParaRPr kumimoji="0" lang="zh-TW" altLang="zh-TW" sz="2000" b="0" i="0" u="none" strike="noStrike" cap="none" normalizeH="0" baseline="0" smtClean="0">
                        <a:ln>
                          <a:noFill/>
                        </a:ln>
                        <a:solidFill>
                          <a:srgbClr val="000000"/>
                        </a:solidFill>
                        <a:effectLst/>
                        <a:latin typeface="華康儷粗圓(P)" pitchFamily="34" charset="-120"/>
                        <a:ea typeface="華康儷粗圓(P)" pitchFamily="34" charset="-12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FFFF"/>
                    </a:solidFill>
                  </a:tcPr>
                </a:tc>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華康儷粗圓(P)" pitchFamily="34" charset="-120"/>
                          <a:ea typeface="華康儷粗圓(P)" pitchFamily="34" charset="-120"/>
                        </a:rPr>
                        <a:t>40%</a:t>
                      </a:r>
                      <a:endParaRPr kumimoji="0" lang="zh-TW" altLang="zh-TW" sz="2000" b="0" i="0" u="none" strike="noStrike" cap="none" normalizeH="0" baseline="0" smtClean="0">
                        <a:ln>
                          <a:noFill/>
                        </a:ln>
                        <a:solidFill>
                          <a:srgbClr val="000000"/>
                        </a:solidFill>
                        <a:effectLst/>
                        <a:latin typeface="華康儷粗圓(P)" pitchFamily="34" charset="-120"/>
                        <a:ea typeface="華康儷粗圓(P)" pitchFamily="34" charset="-12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FFFF"/>
                    </a:solidFill>
                  </a:tcPr>
                </a:tc>
                <a:tc>
                  <a:txBody>
                    <a:bodyPr/>
                    <a:lstStyle/>
                    <a:p>
                      <a:pPr marL="0" marR="0" lvl="0" indent="0" algn="l" defTabSz="914400" rtl="0" eaLnBrk="1" fontAlgn="base" latinLnBrk="0" hangingPunct="1">
                        <a:lnSpc>
                          <a:spcPct val="9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華康儷粗圓(P)" pitchFamily="34" charset="-120"/>
                          <a:ea typeface="華康儷粗圓(P)" pitchFamily="34" charset="-120"/>
                        </a:rPr>
                        <a:t>審查資料</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FFFF"/>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華康儷粗圓(P)" pitchFamily="34" charset="-120"/>
                          <a:ea typeface="華康儷粗圓(P)" pitchFamily="34" charset="-120"/>
                        </a:rPr>
                        <a:t>10% </a:t>
                      </a:r>
                      <a:endParaRPr kumimoji="0" lang="zh-TW" altLang="zh-TW" sz="2000" b="0" i="0" u="none" strike="noStrike" cap="none" normalizeH="0" baseline="0" smtClean="0">
                        <a:ln>
                          <a:noFill/>
                        </a:ln>
                        <a:solidFill>
                          <a:srgbClr val="000000"/>
                        </a:solidFill>
                        <a:effectLst/>
                        <a:latin typeface="華康儷粗圓(P)" pitchFamily="34" charset="-120"/>
                        <a:ea typeface="華康儷粗圓(P)" pitchFamily="34" charset="-12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FFFF"/>
                    </a:solidFill>
                  </a:tcPr>
                </a:tc>
              </a:tr>
              <a:tr h="384175">
                <a:tc vMerge="1">
                  <a:txBody>
                    <a:bodyPr/>
                    <a:lstStyle/>
                    <a:p>
                      <a:endParaRPr lang="zh-TW" altLang="en-US"/>
                    </a:p>
                  </a:txBody>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華康儷粗圓(P)" pitchFamily="34" charset="-120"/>
                          <a:ea typeface="華康儷粗圓(P)" pitchFamily="34" charset="-120"/>
                        </a:rPr>
                        <a:t>英</a:t>
                      </a:r>
                      <a:r>
                        <a:rPr kumimoji="0" lang="en-US" sz="2000" b="0" i="0" u="none" strike="noStrike" cap="none" normalizeH="0" baseline="0" smtClean="0">
                          <a:ln>
                            <a:noFill/>
                          </a:ln>
                          <a:solidFill>
                            <a:srgbClr val="000000"/>
                          </a:solidFill>
                          <a:effectLst/>
                          <a:latin typeface="華康儷粗圓(P)" pitchFamily="34" charset="-120"/>
                          <a:ea typeface="華康儷粗圓(P)" pitchFamily="34" charset="-120"/>
                        </a:rPr>
                        <a:t>*</a:t>
                      </a:r>
                      <a:r>
                        <a:rPr kumimoji="0" lang="en-US" altLang="zh-TW" sz="2000" b="0" i="0" u="none" strike="noStrike" cap="none" normalizeH="0" baseline="0" smtClean="0">
                          <a:ln>
                            <a:noFill/>
                          </a:ln>
                          <a:solidFill>
                            <a:srgbClr val="000000"/>
                          </a:solidFill>
                          <a:effectLst/>
                          <a:latin typeface="華康儷粗圓(P)" pitchFamily="34" charset="-120"/>
                          <a:ea typeface="華康儷粗圓(P)" pitchFamily="34" charset="-120"/>
                        </a:rPr>
                        <a:t>2.00 </a:t>
                      </a:r>
                      <a:endParaRPr kumimoji="0" lang="zh-TW" altLang="zh-TW" sz="2000" b="0" i="0" u="none" strike="noStrike" cap="none" normalizeH="0" baseline="0" smtClean="0">
                        <a:ln>
                          <a:noFill/>
                        </a:ln>
                        <a:solidFill>
                          <a:srgbClr val="000000"/>
                        </a:solidFill>
                        <a:effectLst/>
                        <a:latin typeface="華康儷粗圓(P)" pitchFamily="34" charset="-120"/>
                        <a:ea typeface="華康儷粗圓(P)" pitchFamily="34" charset="-12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FFFF"/>
                    </a:solidFill>
                  </a:tcPr>
                </a:tc>
                <a:tc vMerge="1">
                  <a:txBody>
                    <a:bodyPr/>
                    <a:lstStyle/>
                    <a:p>
                      <a:endParaRPr lang="zh-TW" altLang="en-US"/>
                    </a:p>
                  </a:txBody>
                  <a:tcPr/>
                </a:tc>
                <a:tc>
                  <a:txBody>
                    <a:bodyPr/>
                    <a:lstStyle/>
                    <a:p>
                      <a:pPr marL="0" marR="0" lvl="0" indent="0" algn="l" defTabSz="914400" rtl="0" eaLnBrk="1" fontAlgn="base" latinLnBrk="0" hangingPunct="1">
                        <a:lnSpc>
                          <a:spcPct val="9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華康儷粗圓(P)" pitchFamily="34" charset="-120"/>
                          <a:ea typeface="華康儷粗圓(P)" pitchFamily="34" charset="-120"/>
                        </a:rPr>
                        <a:t>面試</a:t>
                      </a:r>
                      <a:r>
                        <a:rPr kumimoji="0" lang="en-US" sz="2000" b="0" i="0" u="none" strike="noStrike" cap="none" normalizeH="0" baseline="0" smtClean="0">
                          <a:ln>
                            <a:noFill/>
                          </a:ln>
                          <a:solidFill>
                            <a:srgbClr val="000000"/>
                          </a:solidFill>
                          <a:effectLst/>
                          <a:latin typeface="華康儷粗圓(P)" pitchFamily="34" charset="-120"/>
                          <a:ea typeface="華康儷粗圓(P)" pitchFamily="34" charset="-120"/>
                        </a:rPr>
                        <a:t> </a:t>
                      </a:r>
                      <a:endParaRPr kumimoji="0" lang="zh-TW" altLang="en-US" sz="2000" b="0" i="0" u="none" strike="noStrike" cap="none" normalizeH="0" baseline="0" smtClean="0">
                        <a:ln>
                          <a:noFill/>
                        </a:ln>
                        <a:solidFill>
                          <a:srgbClr val="000000"/>
                        </a:solidFill>
                        <a:effectLst/>
                        <a:latin typeface="華康儷粗圓(P)" pitchFamily="34" charset="-120"/>
                        <a:ea typeface="華康儷粗圓(P)" pitchFamily="34" charset="-12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FFFF"/>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華康儷粗圓(P)" pitchFamily="34" charset="-120"/>
                          <a:ea typeface="華康儷粗圓(P)" pitchFamily="34" charset="-120"/>
                        </a:rPr>
                        <a:t>50% </a:t>
                      </a:r>
                      <a:endParaRPr kumimoji="0" lang="zh-TW" altLang="zh-TW" sz="2000" b="0" i="0" u="none" strike="noStrike" cap="none" normalizeH="0" baseline="0" smtClean="0">
                        <a:ln>
                          <a:noFill/>
                        </a:ln>
                        <a:solidFill>
                          <a:srgbClr val="000000"/>
                        </a:solidFill>
                        <a:effectLst/>
                        <a:latin typeface="華康儷粗圓(P)" pitchFamily="34" charset="-120"/>
                        <a:ea typeface="華康儷粗圓(P)" pitchFamily="34" charset="-12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FFFF"/>
                    </a:solidFill>
                  </a:tcPr>
                </a:tc>
              </a:tr>
              <a:tr h="382588">
                <a:tc rowSpan="3">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altLang="zh-TW" sz="2400" b="0" i="0" u="none" strike="noStrike" cap="none" normalizeH="0" baseline="0" smtClean="0">
                          <a:ln>
                            <a:noFill/>
                          </a:ln>
                          <a:solidFill>
                            <a:srgbClr val="000000"/>
                          </a:solidFill>
                          <a:effectLst/>
                          <a:latin typeface="Arial Black" pitchFamily="34" charset="0"/>
                          <a:ea typeface="華康儷粗黑" pitchFamily="49" charset="-120"/>
                        </a:rPr>
                        <a:t>B</a:t>
                      </a:r>
                      <a:endParaRPr kumimoji="0" lang="zh-TW" altLang="zh-TW" sz="2400" b="0" i="0" u="none" strike="noStrike" cap="none" normalizeH="0" baseline="0" smtClean="0">
                        <a:ln>
                          <a:noFill/>
                        </a:ln>
                        <a:solidFill>
                          <a:srgbClr val="000000"/>
                        </a:solidFill>
                        <a:effectLst/>
                        <a:latin typeface="Arial Black" pitchFamily="34" charset="0"/>
                        <a:ea typeface="華康儷粗黑" pitchFamily="49" charset="-12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BF63A"/>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華康儷粗圓(P)" pitchFamily="34" charset="-120"/>
                          <a:ea typeface="華康儷粗圓(P)" pitchFamily="34" charset="-120"/>
                        </a:rPr>
                        <a:t>國</a:t>
                      </a:r>
                      <a:r>
                        <a:rPr kumimoji="0" lang="en-US" sz="2000" b="0" i="0" u="none" strike="noStrike" cap="none" normalizeH="0" baseline="0" smtClean="0">
                          <a:ln>
                            <a:noFill/>
                          </a:ln>
                          <a:solidFill>
                            <a:srgbClr val="000000"/>
                          </a:solidFill>
                          <a:effectLst/>
                          <a:latin typeface="華康儷粗圓(P)" pitchFamily="34" charset="-120"/>
                          <a:ea typeface="華康儷粗圓(P)" pitchFamily="34" charset="-120"/>
                        </a:rPr>
                        <a:t>*</a:t>
                      </a:r>
                      <a:r>
                        <a:rPr kumimoji="0" lang="en-US" altLang="zh-TW" sz="2000" b="0" i="0" u="none" strike="noStrike" cap="none" normalizeH="0" baseline="0" smtClean="0">
                          <a:ln>
                            <a:noFill/>
                          </a:ln>
                          <a:solidFill>
                            <a:srgbClr val="000000"/>
                          </a:solidFill>
                          <a:effectLst/>
                          <a:latin typeface="華康儷粗圓(P)" pitchFamily="34" charset="-120"/>
                          <a:ea typeface="華康儷粗圓(P)" pitchFamily="34" charset="-120"/>
                        </a:rPr>
                        <a:t>1.25 </a:t>
                      </a:r>
                      <a:endParaRPr kumimoji="0" lang="zh-TW" altLang="zh-TW" sz="2000" b="0" i="0" u="none" strike="noStrike" cap="none" normalizeH="0" baseline="0" smtClean="0">
                        <a:ln>
                          <a:noFill/>
                        </a:ln>
                        <a:solidFill>
                          <a:srgbClr val="000000"/>
                        </a:solidFill>
                        <a:effectLst/>
                        <a:latin typeface="華康儷粗圓(P)" pitchFamily="34" charset="-120"/>
                        <a:ea typeface="華康儷粗圓(P)" pitchFamily="34" charset="-12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BF63A"/>
                    </a:solidFill>
                  </a:tcPr>
                </a:tc>
                <a:tc rowSpan="3">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華康儷粗圓(P)" pitchFamily="34" charset="-120"/>
                          <a:ea typeface="華康儷粗圓(P)" pitchFamily="34" charset="-120"/>
                        </a:rPr>
                        <a:t>25%</a:t>
                      </a:r>
                      <a:endParaRPr kumimoji="0" lang="zh-TW" altLang="zh-TW" sz="2000" b="0" i="0" u="none" strike="noStrike" cap="none" normalizeH="0" baseline="0" smtClean="0">
                        <a:ln>
                          <a:noFill/>
                        </a:ln>
                        <a:solidFill>
                          <a:srgbClr val="000000"/>
                        </a:solidFill>
                        <a:effectLst/>
                        <a:latin typeface="華康儷粗圓(P)" pitchFamily="34" charset="-120"/>
                        <a:ea typeface="華康儷粗圓(P)" pitchFamily="34" charset="-12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BF63A"/>
                    </a:solidFill>
                  </a:tcPr>
                </a:tc>
                <a:tc>
                  <a:txBody>
                    <a:bodyPr/>
                    <a:lstStyle/>
                    <a:p>
                      <a:pPr marL="0" marR="0" lvl="0" indent="0" algn="l" defTabSz="914400" rtl="0" eaLnBrk="1" fontAlgn="base" latinLnBrk="0" hangingPunct="1">
                        <a:lnSpc>
                          <a:spcPct val="9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華康儷粗圓(P)" pitchFamily="34" charset="-120"/>
                          <a:ea typeface="華康儷粗圓(P)" pitchFamily="34" charset="-120"/>
                        </a:rPr>
                        <a:t>英文綜合測驗</a:t>
                      </a:r>
                      <a:r>
                        <a:rPr kumimoji="0" lang="en-US" sz="2000" b="0" i="0" u="none" strike="noStrike" cap="none" normalizeH="0" baseline="0" smtClean="0">
                          <a:ln>
                            <a:noFill/>
                          </a:ln>
                          <a:solidFill>
                            <a:srgbClr val="000000"/>
                          </a:solidFill>
                          <a:effectLst/>
                          <a:latin typeface="華康儷粗圓(P)" pitchFamily="34" charset="-120"/>
                          <a:ea typeface="華康儷粗圓(P)" pitchFamily="34" charset="-120"/>
                        </a:rPr>
                        <a:t> </a:t>
                      </a:r>
                      <a:endParaRPr kumimoji="0" lang="zh-TW" altLang="en-US" sz="2000" b="0" i="0" u="none" strike="noStrike" cap="none" normalizeH="0" baseline="0" smtClean="0">
                        <a:ln>
                          <a:noFill/>
                        </a:ln>
                        <a:solidFill>
                          <a:srgbClr val="000000"/>
                        </a:solidFill>
                        <a:effectLst/>
                        <a:latin typeface="華康儷粗圓(P)" pitchFamily="34" charset="-120"/>
                        <a:ea typeface="華康儷粗圓(P)" pitchFamily="34" charset="-12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BF63A"/>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華康儷粗圓(P)" pitchFamily="34" charset="-120"/>
                          <a:ea typeface="華康儷粗圓(P)" pitchFamily="34" charset="-120"/>
                        </a:rPr>
                        <a:t>25% </a:t>
                      </a:r>
                      <a:endParaRPr kumimoji="0" lang="zh-TW" altLang="zh-TW" sz="2000" b="0" i="0" u="none" strike="noStrike" cap="none" normalizeH="0" baseline="0" smtClean="0">
                        <a:ln>
                          <a:noFill/>
                        </a:ln>
                        <a:solidFill>
                          <a:srgbClr val="000000"/>
                        </a:solidFill>
                        <a:effectLst/>
                        <a:latin typeface="華康儷粗圓(P)" pitchFamily="34" charset="-120"/>
                        <a:ea typeface="華康儷粗圓(P)" pitchFamily="34" charset="-12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BF63A"/>
                    </a:solidFill>
                  </a:tcPr>
                </a:tc>
              </a:tr>
              <a:tr h="384175">
                <a:tc vMerge="1">
                  <a:txBody>
                    <a:bodyPr/>
                    <a:lstStyle/>
                    <a:p>
                      <a:endParaRPr lang="zh-TW" altLang="en-US"/>
                    </a:p>
                  </a:txBody>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華康儷粗圓(P)" pitchFamily="34" charset="-120"/>
                          <a:ea typeface="華康儷粗圓(P)" pitchFamily="34" charset="-120"/>
                        </a:rPr>
                        <a:t>英</a:t>
                      </a:r>
                      <a:r>
                        <a:rPr kumimoji="0" lang="en-US" sz="2000" b="0" i="0" u="none" strike="noStrike" cap="none" normalizeH="0" baseline="0" smtClean="0">
                          <a:ln>
                            <a:noFill/>
                          </a:ln>
                          <a:solidFill>
                            <a:srgbClr val="000000"/>
                          </a:solidFill>
                          <a:effectLst/>
                          <a:latin typeface="華康儷粗圓(P)" pitchFamily="34" charset="-120"/>
                          <a:ea typeface="華康儷粗圓(P)" pitchFamily="34" charset="-120"/>
                        </a:rPr>
                        <a:t>*</a:t>
                      </a:r>
                      <a:r>
                        <a:rPr kumimoji="0" lang="en-US" altLang="zh-TW" sz="2000" b="0" i="0" u="none" strike="noStrike" cap="none" normalizeH="0" baseline="0" smtClean="0">
                          <a:ln>
                            <a:noFill/>
                          </a:ln>
                          <a:solidFill>
                            <a:srgbClr val="000000"/>
                          </a:solidFill>
                          <a:effectLst/>
                          <a:latin typeface="華康儷粗圓(P)" pitchFamily="34" charset="-120"/>
                          <a:ea typeface="華康儷粗圓(P)" pitchFamily="34" charset="-120"/>
                        </a:rPr>
                        <a:t>2.00 </a:t>
                      </a:r>
                      <a:endParaRPr kumimoji="0" lang="zh-TW" altLang="zh-TW" sz="2000" b="0" i="0" u="none" strike="noStrike" cap="none" normalizeH="0" baseline="0" smtClean="0">
                        <a:ln>
                          <a:noFill/>
                        </a:ln>
                        <a:solidFill>
                          <a:srgbClr val="000000"/>
                        </a:solidFill>
                        <a:effectLst/>
                        <a:latin typeface="華康儷粗圓(P)" pitchFamily="34" charset="-120"/>
                        <a:ea typeface="華康儷粗圓(P)" pitchFamily="34" charset="-12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BF63A"/>
                    </a:solidFill>
                  </a:tcPr>
                </a:tc>
                <a:tc vMerge="1">
                  <a:txBody>
                    <a:bodyPr/>
                    <a:lstStyle/>
                    <a:p>
                      <a:endParaRPr lang="zh-TW" altLang="en-US"/>
                    </a:p>
                  </a:txBody>
                  <a:tcPr/>
                </a:tc>
                <a:tc>
                  <a:txBody>
                    <a:bodyPr/>
                    <a:lstStyle/>
                    <a:p>
                      <a:pPr marL="0" marR="0" lvl="0" indent="0" algn="l" defTabSz="914400" rtl="0" eaLnBrk="1" fontAlgn="base" latinLnBrk="0" hangingPunct="1">
                        <a:lnSpc>
                          <a:spcPct val="9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華康儷粗圓(P)" pitchFamily="34" charset="-120"/>
                          <a:ea typeface="華康儷粗圓(P)" pitchFamily="34" charset="-120"/>
                        </a:rPr>
                        <a:t>英文作文與翻譯</a:t>
                      </a:r>
                      <a:r>
                        <a:rPr kumimoji="0" lang="en-US" sz="2000" b="0" i="0" u="none" strike="noStrike" cap="none" normalizeH="0" baseline="0" smtClean="0">
                          <a:ln>
                            <a:noFill/>
                          </a:ln>
                          <a:solidFill>
                            <a:srgbClr val="000000"/>
                          </a:solidFill>
                          <a:effectLst/>
                          <a:latin typeface="華康儷粗圓(P)" pitchFamily="34" charset="-120"/>
                          <a:ea typeface="華康儷粗圓(P)" pitchFamily="34" charset="-120"/>
                        </a:rPr>
                        <a:t> </a:t>
                      </a:r>
                      <a:endParaRPr kumimoji="0" lang="zh-TW" altLang="en-US" sz="2000" b="0" i="0" u="none" strike="noStrike" cap="none" normalizeH="0" baseline="0" smtClean="0">
                        <a:ln>
                          <a:noFill/>
                        </a:ln>
                        <a:solidFill>
                          <a:srgbClr val="000000"/>
                        </a:solidFill>
                        <a:effectLst/>
                        <a:latin typeface="華康儷粗圓(P)" pitchFamily="34" charset="-120"/>
                        <a:ea typeface="華康儷粗圓(P)" pitchFamily="34" charset="-12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BF63A"/>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華康儷粗圓(P)" pitchFamily="34" charset="-120"/>
                          <a:ea typeface="華康儷粗圓(P)" pitchFamily="34" charset="-120"/>
                        </a:rPr>
                        <a:t>25% </a:t>
                      </a:r>
                      <a:endParaRPr kumimoji="0" lang="zh-TW" altLang="zh-TW" sz="2000" b="0" i="0" u="none" strike="noStrike" cap="none" normalizeH="0" baseline="0" smtClean="0">
                        <a:ln>
                          <a:noFill/>
                        </a:ln>
                        <a:solidFill>
                          <a:srgbClr val="000000"/>
                        </a:solidFill>
                        <a:effectLst/>
                        <a:latin typeface="華康儷粗圓(P)" pitchFamily="34" charset="-120"/>
                        <a:ea typeface="華康儷粗圓(P)" pitchFamily="34" charset="-12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BF63A"/>
                    </a:solidFill>
                  </a:tcPr>
                </a:tc>
              </a:tr>
              <a:tr h="382588">
                <a:tc vMerge="1">
                  <a:txBody>
                    <a:bodyPr/>
                    <a:lstStyle/>
                    <a:p>
                      <a:endParaRPr lang="zh-TW" altLang="en-US"/>
                    </a:p>
                  </a:txBody>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華康儷粗圓(P)" pitchFamily="34" charset="-120"/>
                          <a:ea typeface="華康儷粗圓(P)" pitchFamily="34" charset="-120"/>
                        </a:rPr>
                        <a:t>社</a:t>
                      </a:r>
                      <a:r>
                        <a:rPr kumimoji="0" lang="en-US" sz="2000" b="0" i="0" u="none" strike="noStrike" cap="none" normalizeH="0" baseline="0" smtClean="0">
                          <a:ln>
                            <a:noFill/>
                          </a:ln>
                          <a:solidFill>
                            <a:srgbClr val="000000"/>
                          </a:solidFill>
                          <a:effectLst/>
                          <a:latin typeface="華康儷粗圓(P)" pitchFamily="34" charset="-120"/>
                          <a:ea typeface="華康儷粗圓(P)" pitchFamily="34" charset="-120"/>
                        </a:rPr>
                        <a:t>*</a:t>
                      </a:r>
                      <a:r>
                        <a:rPr kumimoji="0" lang="en-US" altLang="zh-TW" sz="2000" b="0" i="0" u="none" strike="noStrike" cap="none" normalizeH="0" baseline="0" smtClean="0">
                          <a:ln>
                            <a:noFill/>
                          </a:ln>
                          <a:solidFill>
                            <a:srgbClr val="000000"/>
                          </a:solidFill>
                          <a:effectLst/>
                          <a:latin typeface="華康儷粗圓(P)" pitchFamily="34" charset="-120"/>
                          <a:ea typeface="華康儷粗圓(P)" pitchFamily="34" charset="-120"/>
                        </a:rPr>
                        <a:t>1.00 </a:t>
                      </a:r>
                      <a:endParaRPr kumimoji="0" lang="zh-TW" altLang="zh-TW" sz="2000" b="0" i="0" u="none" strike="noStrike" cap="none" normalizeH="0" baseline="0" smtClean="0">
                        <a:ln>
                          <a:noFill/>
                        </a:ln>
                        <a:solidFill>
                          <a:srgbClr val="000000"/>
                        </a:solidFill>
                        <a:effectLst/>
                        <a:latin typeface="華康儷粗圓(P)" pitchFamily="34" charset="-120"/>
                        <a:ea typeface="華康儷粗圓(P)" pitchFamily="34" charset="-12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BF63A"/>
                    </a:solidFill>
                  </a:tcPr>
                </a:tc>
                <a:tc vMerge="1">
                  <a:txBody>
                    <a:bodyPr/>
                    <a:lstStyle/>
                    <a:p>
                      <a:endParaRPr lang="zh-TW" altLang="en-US"/>
                    </a:p>
                  </a:txBody>
                  <a:tcPr/>
                </a:tc>
                <a:tc>
                  <a:txBody>
                    <a:bodyPr/>
                    <a:lstStyle/>
                    <a:p>
                      <a:pPr marL="0" marR="0" lvl="0" indent="0" algn="l" defTabSz="914400" rtl="0" eaLnBrk="1" fontAlgn="base" latinLnBrk="0" hangingPunct="1">
                        <a:lnSpc>
                          <a:spcPct val="9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華康儷粗圓(P)" pitchFamily="34" charset="-120"/>
                          <a:ea typeface="華康儷粗圓(P)" pitchFamily="34" charset="-120"/>
                        </a:rPr>
                        <a:t>英文口試</a:t>
                      </a:r>
                      <a:r>
                        <a:rPr kumimoji="0" lang="en-US" sz="2000" b="0" i="0" u="none" strike="noStrike" cap="none" normalizeH="0" baseline="0" smtClean="0">
                          <a:ln>
                            <a:noFill/>
                          </a:ln>
                          <a:solidFill>
                            <a:srgbClr val="000000"/>
                          </a:solidFill>
                          <a:effectLst/>
                          <a:latin typeface="華康儷粗圓(P)" pitchFamily="34" charset="-120"/>
                          <a:ea typeface="華康儷粗圓(P)" pitchFamily="34" charset="-120"/>
                        </a:rPr>
                        <a:t> </a:t>
                      </a:r>
                      <a:endParaRPr kumimoji="0" lang="zh-TW" altLang="en-US" sz="2000" b="0" i="0" u="none" strike="noStrike" cap="none" normalizeH="0" baseline="0" smtClean="0">
                        <a:ln>
                          <a:noFill/>
                        </a:ln>
                        <a:solidFill>
                          <a:srgbClr val="000000"/>
                        </a:solidFill>
                        <a:effectLst/>
                        <a:latin typeface="華康儷粗圓(P)" pitchFamily="34" charset="-120"/>
                        <a:ea typeface="華康儷粗圓(P)" pitchFamily="34" charset="-12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BF63A"/>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華康儷粗圓(P)" pitchFamily="34" charset="-120"/>
                          <a:ea typeface="華康儷粗圓(P)" pitchFamily="34" charset="-120"/>
                        </a:rPr>
                        <a:t>25% </a:t>
                      </a:r>
                      <a:endParaRPr kumimoji="0" lang="zh-TW" altLang="zh-TW" sz="2000" b="0" i="0" u="none" strike="noStrike" cap="none" normalizeH="0" baseline="0" smtClean="0">
                        <a:ln>
                          <a:noFill/>
                        </a:ln>
                        <a:solidFill>
                          <a:srgbClr val="000000"/>
                        </a:solidFill>
                        <a:effectLst/>
                        <a:latin typeface="華康儷粗圓(P)" pitchFamily="34" charset="-120"/>
                        <a:ea typeface="華康儷粗圓(P)" pitchFamily="34" charset="-12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BF63A"/>
                    </a:solidFill>
                  </a:tcPr>
                </a:tc>
              </a:tr>
              <a:tr h="382588">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zh-TW" altLang="en-US" sz="2400" b="0" i="0" u="none" strike="noStrike" cap="none" normalizeH="0" baseline="0" smtClean="0">
                          <a:ln>
                            <a:noFill/>
                          </a:ln>
                          <a:solidFill>
                            <a:srgbClr val="000000"/>
                          </a:solidFill>
                          <a:effectLst/>
                          <a:latin typeface="Arial Black" pitchFamily="34" charset="0"/>
                          <a:ea typeface="華康儷粗黑" pitchFamily="49" charset="-120"/>
                        </a:rPr>
                        <a:t>C</a:t>
                      </a:r>
                      <a:endParaRPr kumimoji="0" lang="zh-TW" altLang="zh-TW" sz="2400" b="0" i="0" u="none" strike="noStrike" cap="none" normalizeH="0" baseline="0" smtClean="0">
                        <a:ln>
                          <a:noFill/>
                        </a:ln>
                        <a:solidFill>
                          <a:srgbClr val="000000"/>
                        </a:solidFill>
                        <a:effectLst/>
                        <a:latin typeface="Arial Black" pitchFamily="34" charset="0"/>
                        <a:ea typeface="華康儷粗黑" pitchFamily="49" charset="-12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FF"/>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華康中特圓體" pitchFamily="49" charset="-120"/>
                          <a:ea typeface="華康儷粗圓(P)" pitchFamily="34" charset="-120"/>
                        </a:rPr>
                        <a:t>無 </a:t>
                      </a:r>
                      <a:endParaRPr kumimoji="0" lang="zh-TW" altLang="zh-TW" sz="2000" b="0" i="0" u="none" strike="noStrike" cap="none" normalizeH="0" baseline="0" smtClean="0">
                        <a:ln>
                          <a:noFill/>
                        </a:ln>
                        <a:solidFill>
                          <a:srgbClr val="000000"/>
                        </a:solidFill>
                        <a:effectLst/>
                        <a:latin typeface="華康儷粗圓(P)" pitchFamily="34" charset="-120"/>
                        <a:ea typeface="華康儷粗圓(P)" pitchFamily="34" charset="-12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FF"/>
                    </a:solidFill>
                  </a:tcPr>
                </a:tc>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華康儷粗圓(P)" pitchFamily="34" charset="-120"/>
                          <a:ea typeface="華康儷粗圓(P)" pitchFamily="34" charset="-120"/>
                        </a:rPr>
                        <a:t>0%</a:t>
                      </a:r>
                      <a:endParaRPr kumimoji="0" lang="zh-TW" altLang="zh-TW" sz="2000" b="0" i="0" u="none" strike="noStrike" cap="none" normalizeH="0" baseline="0" smtClean="0">
                        <a:ln>
                          <a:noFill/>
                        </a:ln>
                        <a:solidFill>
                          <a:srgbClr val="000000"/>
                        </a:solidFill>
                        <a:effectLst/>
                        <a:latin typeface="華康儷粗圓(P)" pitchFamily="34" charset="-120"/>
                        <a:ea typeface="華康儷粗圓(P)" pitchFamily="34" charset="-12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FF"/>
                    </a:solidFill>
                  </a:tcPr>
                </a:tc>
                <a:tc>
                  <a:txBody>
                    <a:bodyPr/>
                    <a:lstStyle/>
                    <a:p>
                      <a:pPr marL="0" marR="0" lvl="0" indent="0" algn="l" defTabSz="914400" rtl="0" eaLnBrk="1" fontAlgn="base" latinLnBrk="0" hangingPunct="1">
                        <a:lnSpc>
                          <a:spcPct val="9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華康儷粗圓(P)" pitchFamily="34" charset="-120"/>
                          <a:ea typeface="華康儷粗圓(P)" pitchFamily="34" charset="-120"/>
                        </a:rPr>
                        <a:t>審查資料</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FF"/>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華康儷粗圓(P)" pitchFamily="34" charset="-120"/>
                          <a:ea typeface="華康儷粗圓(P)" pitchFamily="34" charset="-120"/>
                        </a:rPr>
                        <a:t>50% </a:t>
                      </a:r>
                      <a:endParaRPr kumimoji="0" lang="zh-TW" altLang="zh-TW" sz="2000" b="0" i="0" u="none" strike="noStrike" cap="none" normalizeH="0" baseline="0" smtClean="0">
                        <a:ln>
                          <a:noFill/>
                        </a:ln>
                        <a:solidFill>
                          <a:srgbClr val="000000"/>
                        </a:solidFill>
                        <a:effectLst/>
                        <a:latin typeface="華康儷粗圓(P)" pitchFamily="34" charset="-120"/>
                        <a:ea typeface="華康儷粗圓(P)" pitchFamily="34" charset="-12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FF"/>
                    </a:solidFill>
                  </a:tcPr>
                </a:tc>
              </a:tr>
              <a:tr h="382588">
                <a:tc vMerge="1">
                  <a:txBody>
                    <a:bodyPr/>
                    <a:lstStyle/>
                    <a:p>
                      <a:endParaRPr lang="zh-TW" altLang="en-US"/>
                    </a:p>
                  </a:txBody>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華康中特圓體" pitchFamily="49" charset="-120"/>
                          <a:ea typeface="華康儷粗圓(P)" pitchFamily="34" charset="-120"/>
                        </a:rPr>
                        <a:t>無 </a:t>
                      </a:r>
                      <a:endParaRPr kumimoji="0" lang="zh-TW" altLang="zh-TW" sz="2000" b="0" i="0" u="none" strike="noStrike" cap="none" normalizeH="0" baseline="0" smtClean="0">
                        <a:ln>
                          <a:noFill/>
                        </a:ln>
                        <a:solidFill>
                          <a:srgbClr val="000000"/>
                        </a:solidFill>
                        <a:effectLst/>
                        <a:latin typeface="華康儷粗圓(P)" pitchFamily="34" charset="-120"/>
                        <a:ea typeface="華康儷粗圓(P)" pitchFamily="34" charset="-12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FF"/>
                    </a:solidFill>
                  </a:tcPr>
                </a:tc>
                <a:tc vMerge="1">
                  <a:txBody>
                    <a:bodyPr/>
                    <a:lstStyle/>
                    <a:p>
                      <a:endParaRPr lang="zh-TW" altLang="en-US"/>
                    </a:p>
                  </a:txBody>
                  <a:tcPr/>
                </a:tc>
                <a:tc>
                  <a:txBody>
                    <a:bodyPr/>
                    <a:lstStyle/>
                    <a:p>
                      <a:pPr marL="0" marR="0" lvl="0" indent="0" algn="l" defTabSz="914400" rtl="0" eaLnBrk="1" fontAlgn="base" latinLnBrk="0" hangingPunct="1">
                        <a:lnSpc>
                          <a:spcPct val="9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華康儷粗圓(P)" pitchFamily="34" charset="-120"/>
                          <a:ea typeface="華康儷粗圓(P)" pitchFamily="34" charset="-120"/>
                        </a:rPr>
                        <a:t>英文口試</a:t>
                      </a:r>
                      <a:r>
                        <a:rPr kumimoji="0" lang="en-US" sz="2000" b="0" i="0" u="none" strike="noStrike" cap="none" normalizeH="0" baseline="0" smtClean="0">
                          <a:ln>
                            <a:noFill/>
                          </a:ln>
                          <a:solidFill>
                            <a:srgbClr val="000000"/>
                          </a:solidFill>
                          <a:effectLst/>
                          <a:latin typeface="華康儷粗圓(P)" pitchFamily="34" charset="-120"/>
                          <a:ea typeface="華康儷粗圓(P)" pitchFamily="34" charset="-120"/>
                        </a:rPr>
                        <a:t> </a:t>
                      </a:r>
                      <a:endParaRPr kumimoji="0" lang="zh-TW" altLang="en-US" sz="2000" b="0" i="0" u="none" strike="noStrike" cap="none" normalizeH="0" baseline="0" smtClean="0">
                        <a:ln>
                          <a:noFill/>
                        </a:ln>
                        <a:solidFill>
                          <a:srgbClr val="000000"/>
                        </a:solidFill>
                        <a:effectLst/>
                        <a:latin typeface="華康儷粗圓(P)" pitchFamily="34" charset="-120"/>
                        <a:ea typeface="華康儷粗圓(P)" pitchFamily="34" charset="-12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FF"/>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華康儷粗圓(P)" pitchFamily="34" charset="-120"/>
                          <a:ea typeface="華康儷粗圓(P)" pitchFamily="34" charset="-120"/>
                        </a:rPr>
                        <a:t>50% </a:t>
                      </a:r>
                      <a:endParaRPr kumimoji="0" lang="zh-TW" altLang="zh-TW" sz="2000" b="0" i="0" u="none" strike="noStrike" cap="none" normalizeH="0" baseline="0" smtClean="0">
                        <a:ln>
                          <a:noFill/>
                        </a:ln>
                        <a:solidFill>
                          <a:srgbClr val="000000"/>
                        </a:solidFill>
                        <a:effectLst/>
                        <a:latin typeface="華康儷粗圓(P)" pitchFamily="34" charset="-120"/>
                        <a:ea typeface="華康儷粗圓(P)" pitchFamily="34" charset="-12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FF"/>
                    </a:solidFill>
                  </a:tcPr>
                </a:tc>
              </a:tr>
            </a:tbl>
          </a:graphicData>
        </a:graphic>
      </p:graphicFrame>
      <p:sp>
        <p:nvSpPr>
          <p:cNvPr id="2" name="投影片編號版面配置區 1"/>
          <p:cNvSpPr txBox="1">
            <a:spLocks noGrp="1"/>
          </p:cNvSpPr>
          <p:nvPr/>
        </p:nvSpPr>
        <p:spPr>
          <a:xfrm>
            <a:off x="8737600" y="6356350"/>
            <a:ext cx="2844800" cy="365125"/>
          </a:xfrm>
          <a:prstGeom prst="rect">
            <a:avLst/>
          </a:prstGeom>
          <a:noFill/>
        </p:spPr>
        <p:txBody>
          <a:bodyPr anchor="ctr">
            <a:normAutofit/>
          </a:bodyPr>
          <a:lstStyle/>
          <a:p>
            <a:pPr algn="r" fontAlgn="auto">
              <a:spcBef>
                <a:spcPts val="0"/>
              </a:spcBef>
              <a:spcAft>
                <a:spcPts val="0"/>
              </a:spcAft>
              <a:defRPr/>
            </a:pPr>
            <a:fld id="{A417F94B-A6E8-481E-9E10-0B4AFB4A5D0D}" type="slidenum">
              <a:rPr kumimoji="0" lang="en-US" altLang="zh-TW" sz="1200">
                <a:solidFill>
                  <a:schemeClr val="tx1">
                    <a:tint val="75000"/>
                  </a:schemeClr>
                </a:solidFill>
                <a:latin typeface="+mn-lt"/>
                <a:ea typeface="+mn-ea"/>
              </a:rPr>
              <a:pPr algn="r" fontAlgn="auto">
                <a:spcBef>
                  <a:spcPts val="0"/>
                </a:spcBef>
                <a:spcAft>
                  <a:spcPts val="0"/>
                </a:spcAft>
                <a:defRPr/>
              </a:pPr>
              <a:t>26</a:t>
            </a:fld>
            <a:endParaRPr kumimoji="0" lang="en-US" altLang="zh-TW" sz="1200">
              <a:solidFill>
                <a:schemeClr val="tx1">
                  <a:tint val="75000"/>
                </a:schemeClr>
              </a:solidFill>
              <a:latin typeface="+mn-lt"/>
              <a:ea typeface="+mn-ea"/>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標題 1"/>
          <p:cNvSpPr>
            <a:spLocks noGrp="1"/>
          </p:cNvSpPr>
          <p:nvPr>
            <p:ph type="title"/>
          </p:nvPr>
        </p:nvSpPr>
        <p:spPr>
          <a:xfrm>
            <a:off x="985838" y="203200"/>
            <a:ext cx="10544175" cy="990600"/>
          </a:xfrm>
        </p:spPr>
        <p:txBody>
          <a:bodyPr/>
          <a:lstStyle/>
          <a:p>
            <a:pPr eaLnBrk="1" hangingPunct="1"/>
            <a:r>
              <a:rPr lang="zh-TW" altLang="en-US" sz="3800" smtClean="0">
                <a:latin typeface="華康儷粗黑" pitchFamily="49" charset="-120"/>
                <a:ea typeface="華康儷粗黑" pitchFamily="49" charset="-120"/>
              </a:rPr>
              <a:t>從第二階段指定項目甄試重點來看</a:t>
            </a:r>
            <a:r>
              <a:rPr lang="en-US" altLang="zh-TW" sz="3800" smtClean="0">
                <a:latin typeface="華康儷粗黑" pitchFamily="49" charset="-120"/>
                <a:ea typeface="華康儷粗黑" pitchFamily="49" charset="-120"/>
              </a:rPr>
              <a:t>..</a:t>
            </a:r>
            <a:r>
              <a:rPr lang="zh-TW" altLang="en-US" sz="3800" smtClean="0">
                <a:latin typeface="華康儷粗黑" pitchFamily="49" charset="-120"/>
                <a:ea typeface="華康儷粗黑" pitchFamily="49" charset="-120"/>
              </a:rPr>
              <a:t>高中學習？</a:t>
            </a:r>
          </a:p>
        </p:txBody>
      </p:sp>
      <p:grpSp>
        <p:nvGrpSpPr>
          <p:cNvPr id="51202" name="群組 10"/>
          <p:cNvGrpSpPr>
            <a:grpSpLocks/>
          </p:cNvGrpSpPr>
          <p:nvPr/>
        </p:nvGrpSpPr>
        <p:grpSpPr bwMode="auto">
          <a:xfrm>
            <a:off x="782638" y="1060450"/>
            <a:ext cx="10912475" cy="4097338"/>
            <a:chOff x="347481" y="1709190"/>
            <a:chExt cx="8445954" cy="3415951"/>
          </a:xfrm>
        </p:grpSpPr>
        <p:sp>
          <p:nvSpPr>
            <p:cNvPr id="4" name="Text Box 3"/>
            <p:cNvSpPr txBox="1">
              <a:spLocks noChangeArrowheads="1"/>
            </p:cNvSpPr>
            <p:nvPr/>
          </p:nvSpPr>
          <p:spPr bwMode="auto">
            <a:xfrm>
              <a:off x="612648" y="1916832"/>
              <a:ext cx="3455296" cy="698648"/>
            </a:xfrm>
            <a:prstGeom prst="rect">
              <a:avLst/>
            </a:prstGeom>
            <a:gradFill flip="none" rotWithShape="1">
              <a:gsLst>
                <a:gs pos="0">
                  <a:schemeClr val="accent2">
                    <a:lumMod val="60000"/>
                    <a:lumOff val="40000"/>
                    <a:tint val="66000"/>
                    <a:satMod val="160000"/>
                  </a:schemeClr>
                </a:gs>
                <a:gs pos="50000">
                  <a:schemeClr val="accent2">
                    <a:lumMod val="60000"/>
                    <a:lumOff val="40000"/>
                    <a:tint val="44500"/>
                    <a:satMod val="160000"/>
                  </a:schemeClr>
                </a:gs>
                <a:gs pos="100000">
                  <a:schemeClr val="accent2">
                    <a:lumMod val="60000"/>
                    <a:lumOff val="40000"/>
                    <a:tint val="23500"/>
                    <a:satMod val="160000"/>
                  </a:schemeClr>
                </a:gs>
              </a:gsLst>
              <a:lin ang="2700000" scaled="1"/>
              <a:tileRect/>
            </a:gradFill>
            <a:ln w="19050">
              <a:noFill/>
              <a:miter lim="800000"/>
              <a:headEnd/>
              <a:tailEnd/>
            </a:ln>
            <a:effectLst>
              <a:glow rad="228600">
                <a:schemeClr val="accent2">
                  <a:satMod val="175000"/>
                  <a:alpha val="40000"/>
                </a:schemeClr>
              </a:glow>
            </a:effectLst>
            <a:scene3d>
              <a:camera prst="orthographicFront"/>
              <a:lightRig rig="threePt" dir="t"/>
            </a:scene3d>
            <a:sp3d>
              <a:bevelT/>
            </a:sp3d>
          </p:spPr>
          <p:txBody>
            <a:bodyPr>
              <a:spAutoFit/>
            </a:bodyPr>
            <a:lstStyle/>
            <a:p>
              <a:pPr>
                <a:defRPr/>
              </a:pPr>
              <a:r>
                <a:rPr lang="zh-TW" altLang="en-US" sz="2400">
                  <a:latin typeface="華康儷粗圓(P)" pitchFamily="34" charset="-120"/>
                  <a:ea typeface="華康儷粗圓(P)" pitchFamily="34" charset="-120"/>
                </a:rPr>
                <a:t>筆試、小論文、實驗、實作</a:t>
              </a:r>
              <a:r>
                <a:rPr lang="en-US" altLang="zh-TW" sz="2400">
                  <a:latin typeface="華康儷粗圓(P)" pitchFamily="34" charset="-120"/>
                  <a:ea typeface="華康儷粗圓(P)" pitchFamily="34" charset="-120"/>
                </a:rPr>
                <a:t>..</a:t>
              </a:r>
              <a:r>
                <a:rPr lang="en-US" altLang="zh-TW" sz="2400">
                  <a:latin typeface="華康儷粗黑" pitchFamily="49" charset="-120"/>
                  <a:ea typeface="華康儷粗黑" pitchFamily="49" charset="-120"/>
                </a:rPr>
                <a:t> </a:t>
              </a:r>
            </a:p>
          </p:txBody>
        </p:sp>
        <p:sp>
          <p:nvSpPr>
            <p:cNvPr id="5" name="AutoShape 4"/>
            <p:cNvSpPr>
              <a:spLocks noChangeArrowheads="1"/>
            </p:cNvSpPr>
            <p:nvPr/>
          </p:nvSpPr>
          <p:spPr bwMode="auto">
            <a:xfrm>
              <a:off x="4932040" y="2060848"/>
              <a:ext cx="3323492" cy="669924"/>
            </a:xfrm>
            <a:prstGeom prst="wedgeRectCallout">
              <a:avLst>
                <a:gd name="adj1" fmla="val -73500"/>
                <a:gd name="adj2" fmla="val -25394"/>
              </a:avLst>
            </a:prstGeom>
            <a:gradFill flip="none" rotWithShape="1">
              <a:gsLst>
                <a:gs pos="0">
                  <a:schemeClr val="accent2">
                    <a:lumMod val="60000"/>
                    <a:lumOff val="40000"/>
                    <a:tint val="66000"/>
                    <a:satMod val="160000"/>
                  </a:schemeClr>
                </a:gs>
                <a:gs pos="50000">
                  <a:schemeClr val="accent2">
                    <a:lumMod val="60000"/>
                    <a:lumOff val="40000"/>
                    <a:tint val="44500"/>
                    <a:satMod val="160000"/>
                  </a:schemeClr>
                </a:gs>
                <a:gs pos="100000">
                  <a:schemeClr val="accent2">
                    <a:lumMod val="60000"/>
                    <a:lumOff val="40000"/>
                    <a:tint val="23500"/>
                    <a:satMod val="160000"/>
                  </a:schemeClr>
                </a:gs>
              </a:gsLst>
              <a:lin ang="2700000" scaled="1"/>
              <a:tileRect/>
            </a:gradFill>
            <a:ln w="12700" cap="sq">
              <a:noFill/>
              <a:miter lim="800000"/>
              <a:headEnd type="none" w="sm" len="sm"/>
              <a:tailEnd type="none" w="sm" len="sm"/>
            </a:ln>
            <a:effectLst>
              <a:glow rad="139700">
                <a:schemeClr val="accent2">
                  <a:satMod val="175000"/>
                  <a:alpha val="40000"/>
                </a:schemeClr>
              </a:glow>
              <a:softEdge rad="635000"/>
            </a:effectLst>
            <a:scene3d>
              <a:camera prst="orthographicFront"/>
              <a:lightRig rig="threePt" dir="t"/>
            </a:scene3d>
            <a:sp3d>
              <a:bevelT/>
            </a:sp3d>
          </p:spPr>
          <p:txBody>
            <a:bodyPr anchor="ctr" anchorCtr="1"/>
            <a:lstStyle/>
            <a:p>
              <a:pPr algn="ctr">
                <a:defRPr/>
              </a:pPr>
              <a:r>
                <a:rPr kumimoji="0" lang="zh-TW" altLang="en-US" sz="3200">
                  <a:latin typeface="華康儷粗圓(P)" pitchFamily="34" charset="-120"/>
                  <a:ea typeface="華康儷粗圓(P)" pitchFamily="34" charset="-120"/>
                </a:rPr>
                <a:t>筆試及操作能力</a:t>
              </a:r>
            </a:p>
          </p:txBody>
        </p:sp>
        <p:sp>
          <p:nvSpPr>
            <p:cNvPr id="6" name="Text Box 5"/>
            <p:cNvSpPr txBox="1">
              <a:spLocks noChangeArrowheads="1"/>
            </p:cNvSpPr>
            <p:nvPr/>
          </p:nvSpPr>
          <p:spPr bwMode="auto">
            <a:xfrm>
              <a:off x="612648" y="3156670"/>
              <a:ext cx="3455296" cy="383130"/>
            </a:xfrm>
            <a:prstGeom prst="rect">
              <a:avLst/>
            </a:prstGeom>
            <a:gradFill flip="none" rotWithShape="1">
              <a:gsLst>
                <a:gs pos="0">
                  <a:srgbClr val="75FD6B">
                    <a:tint val="66000"/>
                    <a:satMod val="160000"/>
                  </a:srgbClr>
                </a:gs>
                <a:gs pos="50000">
                  <a:srgbClr val="75FD6B">
                    <a:tint val="44500"/>
                    <a:satMod val="160000"/>
                  </a:srgbClr>
                </a:gs>
                <a:gs pos="100000">
                  <a:srgbClr val="75FD6B">
                    <a:tint val="23500"/>
                    <a:satMod val="160000"/>
                  </a:srgbClr>
                </a:gs>
              </a:gsLst>
              <a:lin ang="2700000" scaled="1"/>
              <a:tileRect/>
            </a:gradFill>
            <a:ln w="19050">
              <a:noFill/>
              <a:miter lim="800000"/>
              <a:headEnd/>
              <a:tailEnd/>
            </a:ln>
            <a:effectLst>
              <a:glow rad="228600">
                <a:schemeClr val="accent1">
                  <a:satMod val="175000"/>
                  <a:alpha val="40000"/>
                </a:schemeClr>
              </a:glow>
            </a:effectLst>
            <a:scene3d>
              <a:camera prst="orthographicFront"/>
              <a:lightRig rig="threePt" dir="t"/>
            </a:scene3d>
            <a:sp3d>
              <a:bevelT/>
            </a:sp3d>
          </p:spPr>
          <p:txBody>
            <a:bodyPr>
              <a:spAutoFit/>
            </a:bodyPr>
            <a:lstStyle/>
            <a:p>
              <a:pPr>
                <a:defRPr/>
              </a:pPr>
              <a:r>
                <a:rPr lang="zh-TW" altLang="en-US" sz="2400">
                  <a:latin typeface="華康儷粗圓(P)" pitchFamily="34" charset="-120"/>
                  <a:ea typeface="華康儷粗圓(P)" pitchFamily="34" charset="-120"/>
                </a:rPr>
                <a:t>個別面試、團體面試</a:t>
              </a:r>
              <a:r>
                <a:rPr lang="en-US" altLang="zh-TW" sz="2400">
                  <a:latin typeface="華康儷粗圓(P)" pitchFamily="34" charset="-120"/>
                  <a:ea typeface="華康儷粗圓(P)" pitchFamily="34" charset="-120"/>
                </a:rPr>
                <a:t>..</a:t>
              </a:r>
            </a:p>
          </p:txBody>
        </p:sp>
        <p:sp>
          <p:nvSpPr>
            <p:cNvPr id="7" name="Text Box 6"/>
            <p:cNvSpPr txBox="1">
              <a:spLocks noChangeArrowheads="1"/>
            </p:cNvSpPr>
            <p:nvPr/>
          </p:nvSpPr>
          <p:spPr bwMode="auto">
            <a:xfrm>
              <a:off x="539552" y="4002809"/>
              <a:ext cx="3456384" cy="924019"/>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w="19050">
              <a:noFill/>
              <a:miter lim="800000"/>
              <a:headEnd/>
              <a:tailEnd/>
            </a:ln>
            <a:effectLst>
              <a:glow rad="228600">
                <a:schemeClr val="accent6">
                  <a:satMod val="175000"/>
                  <a:alpha val="40000"/>
                </a:schemeClr>
              </a:glow>
            </a:effectLst>
            <a:scene3d>
              <a:camera prst="orthographicFront"/>
              <a:lightRig rig="threePt" dir="t"/>
            </a:scene3d>
            <a:sp3d>
              <a:bevelT/>
            </a:sp3d>
          </p:spPr>
          <p:txBody>
            <a:bodyPr>
              <a:spAutoFit/>
            </a:bodyPr>
            <a:lstStyle/>
            <a:p>
              <a:pPr>
                <a:defRPr/>
              </a:pPr>
              <a:r>
                <a:rPr lang="zh-TW" altLang="en-US" sz="2400">
                  <a:latin typeface="華康儷粗圓(P)" pitchFamily="34" charset="-120"/>
                  <a:ea typeface="華康儷粗圓(P)" pitchFamily="34" charset="-120"/>
                </a:rPr>
                <a:t>資料審查：相關成績、競賽、檢定、作品、証書</a:t>
              </a:r>
              <a:r>
                <a:rPr lang="en-US" altLang="zh-TW" sz="2400">
                  <a:latin typeface="華康POP1體W7(P)"/>
                  <a:ea typeface="華康儷粗圓(P)" pitchFamily="34" charset="-120"/>
                </a:rPr>
                <a:t>…</a:t>
              </a:r>
              <a:r>
                <a:rPr lang="zh-TW" altLang="en-US" sz="2400">
                  <a:latin typeface="華康儷粗圓(P)" pitchFamily="34" charset="-120"/>
                  <a:ea typeface="華康儷粗圓(P)" pitchFamily="34" charset="-120"/>
                </a:rPr>
                <a:t>等資料</a:t>
              </a:r>
              <a:r>
                <a:rPr lang="en-US" altLang="zh-TW" sz="2400">
                  <a:latin typeface="華康儷粗圓(P)" pitchFamily="34" charset="-120"/>
                  <a:ea typeface="華康儷粗圓(P)" pitchFamily="34" charset="-120"/>
                </a:rPr>
                <a:t>..</a:t>
              </a:r>
              <a:endParaRPr lang="zh-TW" altLang="en-US" sz="2400">
                <a:latin typeface="華康儷粗圓(P)" pitchFamily="34" charset="-120"/>
                <a:ea typeface="華康儷粗圓(P)" pitchFamily="34" charset="-120"/>
              </a:endParaRPr>
            </a:p>
          </p:txBody>
        </p:sp>
        <p:sp>
          <p:nvSpPr>
            <p:cNvPr id="8" name="AutoShape 7"/>
            <p:cNvSpPr>
              <a:spLocks noChangeArrowheads="1"/>
            </p:cNvSpPr>
            <p:nvPr/>
          </p:nvSpPr>
          <p:spPr bwMode="auto">
            <a:xfrm>
              <a:off x="4932040" y="3140968"/>
              <a:ext cx="3744416" cy="721840"/>
            </a:xfrm>
            <a:prstGeom prst="wedgeRectCallout">
              <a:avLst>
                <a:gd name="adj1" fmla="val -72398"/>
                <a:gd name="adj2" fmla="val -24477"/>
              </a:avLst>
            </a:prstGeom>
            <a:gradFill flip="none" rotWithShape="1">
              <a:gsLst>
                <a:gs pos="0">
                  <a:srgbClr val="75FD6B">
                    <a:tint val="66000"/>
                    <a:satMod val="160000"/>
                  </a:srgbClr>
                </a:gs>
                <a:gs pos="50000">
                  <a:srgbClr val="75FD6B">
                    <a:tint val="44500"/>
                    <a:satMod val="160000"/>
                  </a:srgbClr>
                </a:gs>
                <a:gs pos="100000">
                  <a:srgbClr val="75FD6B">
                    <a:tint val="23500"/>
                    <a:satMod val="160000"/>
                  </a:srgbClr>
                </a:gs>
              </a:gsLst>
              <a:lin ang="2700000" scaled="1"/>
              <a:tileRect/>
            </a:gradFill>
            <a:ln w="12700" cap="sq">
              <a:noFill/>
              <a:miter lim="800000"/>
              <a:headEnd type="none" w="sm" len="sm"/>
              <a:tailEnd type="none" w="sm" len="sm"/>
            </a:ln>
            <a:effectLst>
              <a:glow rad="139700">
                <a:schemeClr val="accent1">
                  <a:satMod val="175000"/>
                  <a:alpha val="40000"/>
                </a:schemeClr>
              </a:glow>
            </a:effectLst>
            <a:scene3d>
              <a:camera prst="orthographicFront"/>
              <a:lightRig rig="threePt" dir="t"/>
            </a:scene3d>
            <a:sp3d>
              <a:bevelT/>
            </a:sp3d>
          </p:spPr>
          <p:txBody>
            <a:bodyPr anchor="ctr" anchorCtr="1"/>
            <a:lstStyle/>
            <a:p>
              <a:pPr algn="ctr">
                <a:defRPr/>
              </a:pPr>
              <a:r>
                <a:rPr kumimoji="0" lang="zh-TW" altLang="en-US" sz="2800">
                  <a:latin typeface="華康儷粗圓(P)" pitchFamily="34" charset="-120"/>
                  <a:ea typeface="華康儷粗圓(P)" pitchFamily="34" charset="-120"/>
                </a:rPr>
                <a:t>口語表達與面試評估</a:t>
              </a:r>
            </a:p>
          </p:txBody>
        </p:sp>
        <p:sp>
          <p:nvSpPr>
            <p:cNvPr id="9" name="AutoShape 8"/>
            <p:cNvSpPr>
              <a:spLocks noChangeArrowheads="1"/>
            </p:cNvSpPr>
            <p:nvPr/>
          </p:nvSpPr>
          <p:spPr bwMode="auto">
            <a:xfrm>
              <a:off x="4860032" y="4221088"/>
              <a:ext cx="3816424" cy="721889"/>
            </a:xfrm>
            <a:prstGeom prst="wedgeRectCallout">
              <a:avLst>
                <a:gd name="adj1" fmla="val -72398"/>
                <a:gd name="adj2" fmla="val -30421"/>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w="12700" cap="sq">
              <a:noFill/>
              <a:miter lim="800000"/>
              <a:headEnd type="none" w="sm" len="sm"/>
              <a:tailEnd type="none" w="sm" len="sm"/>
            </a:ln>
            <a:effectLst>
              <a:glow rad="139700">
                <a:schemeClr val="accent6">
                  <a:satMod val="175000"/>
                  <a:alpha val="40000"/>
                </a:schemeClr>
              </a:glow>
            </a:effectLst>
            <a:scene3d>
              <a:camera prst="orthographicFront"/>
              <a:lightRig rig="threePt" dir="t"/>
            </a:scene3d>
            <a:sp3d>
              <a:bevelT/>
            </a:sp3d>
          </p:spPr>
          <p:txBody>
            <a:bodyPr anchor="ctr" anchorCtr="1"/>
            <a:lstStyle/>
            <a:p>
              <a:pPr>
                <a:defRPr/>
              </a:pPr>
              <a:r>
                <a:rPr lang="zh-TW" altLang="en-US" sz="2400">
                  <a:ea typeface="華康儷粗圓(P)" pitchFamily="34" charset="-120"/>
                </a:rPr>
                <a:t>過往相關領域各種學習、行動表現</a:t>
              </a:r>
              <a:endParaRPr kumimoji="0" lang="zh-TW" altLang="en-US" sz="2400">
                <a:latin typeface="華康儷粗黑" pitchFamily="49" charset="-120"/>
                <a:ea typeface="華康儷粗圓(P)" pitchFamily="34" charset="-120"/>
              </a:endParaRPr>
            </a:p>
          </p:txBody>
        </p:sp>
      </p:grpSp>
      <p:sp>
        <p:nvSpPr>
          <p:cNvPr id="50179" name="Rectangle 10"/>
          <p:cNvSpPr>
            <a:spLocks noChangeArrowheads="1"/>
          </p:cNvSpPr>
          <p:nvPr/>
        </p:nvSpPr>
        <p:spPr bwMode="auto">
          <a:xfrm>
            <a:off x="1774825" y="4576763"/>
            <a:ext cx="8424863" cy="647700"/>
          </a:xfrm>
          <a:prstGeom prst="rect">
            <a:avLst/>
          </a:prstGeom>
          <a:noFill/>
          <a:ln w="9525">
            <a:noFill/>
            <a:miter lim="800000"/>
            <a:headEnd/>
            <a:tailEnd/>
          </a:ln>
        </p:spPr>
        <p:txBody>
          <a:bodyPr/>
          <a:lstStyle/>
          <a:p>
            <a:pPr marL="469900" indent="-469900">
              <a:spcBef>
                <a:spcPct val="20000"/>
              </a:spcBef>
              <a:buClr>
                <a:schemeClr val="accent2"/>
              </a:buClr>
            </a:pPr>
            <a:endParaRPr lang="zh-TW" altLang="en-US" sz="3000" b="1">
              <a:solidFill>
                <a:srgbClr val="FFFF00"/>
              </a:solidFill>
              <a:latin typeface="華康POP1體W7(P)" pitchFamily="82" charset="-120"/>
              <a:ea typeface="華康POP1體W7(P)" pitchFamily="82" charset="-120"/>
            </a:endParaRPr>
          </a:p>
        </p:txBody>
      </p:sp>
      <p:sp>
        <p:nvSpPr>
          <p:cNvPr id="50180" name="Rectangle 10"/>
          <p:cNvSpPr>
            <a:spLocks noChangeArrowheads="1"/>
          </p:cNvSpPr>
          <p:nvPr/>
        </p:nvSpPr>
        <p:spPr bwMode="auto">
          <a:xfrm>
            <a:off x="901700" y="5826125"/>
            <a:ext cx="10904538" cy="647700"/>
          </a:xfrm>
          <a:prstGeom prst="rect">
            <a:avLst/>
          </a:prstGeom>
          <a:noFill/>
          <a:ln w="9525">
            <a:noFill/>
            <a:miter lim="800000"/>
            <a:headEnd/>
            <a:tailEnd/>
          </a:ln>
        </p:spPr>
        <p:txBody>
          <a:bodyPr/>
          <a:lstStyle/>
          <a:p>
            <a:pPr marL="1600200" lvl="3" indent="-228600">
              <a:spcBef>
                <a:spcPct val="20000"/>
              </a:spcBef>
              <a:buClr>
                <a:schemeClr val="accent2"/>
              </a:buClr>
              <a:buFont typeface="Wingdings" pitchFamily="2" charset="2"/>
              <a:buNone/>
            </a:pPr>
            <a:endParaRPr lang="zh-TW" altLang="en-US" sz="3200" b="1">
              <a:solidFill>
                <a:srgbClr val="FF0000"/>
              </a:solidFill>
              <a:latin typeface="華康POP1體W7(P)" pitchFamily="82" charset="-120"/>
              <a:ea typeface="華康POP1體W7(P)" pitchFamily="82" charset="-120"/>
            </a:endParaRPr>
          </a:p>
        </p:txBody>
      </p:sp>
      <p:sp>
        <p:nvSpPr>
          <p:cNvPr id="51225" name="Text Box 25"/>
          <p:cNvSpPr txBox="1">
            <a:spLocks noChangeArrowheads="1"/>
          </p:cNvSpPr>
          <p:nvPr/>
        </p:nvSpPr>
        <p:spPr bwMode="auto">
          <a:xfrm>
            <a:off x="1697038" y="5170488"/>
            <a:ext cx="9507537" cy="1465262"/>
          </a:xfrm>
          <a:prstGeom prst="rect">
            <a:avLst/>
          </a:prstGeom>
          <a:solidFill>
            <a:srgbClr val="FF0000"/>
          </a:solidFill>
          <a:ln w="9525">
            <a:noFill/>
            <a:miter lim="800000"/>
            <a:headEnd/>
            <a:tailEnd/>
          </a:ln>
        </p:spPr>
        <p:txBody>
          <a:bodyPr>
            <a:spAutoFit/>
          </a:bodyPr>
          <a:lstStyle/>
          <a:p>
            <a:pPr algn="ctr">
              <a:spcBef>
                <a:spcPct val="50000"/>
              </a:spcBef>
            </a:pPr>
            <a:r>
              <a:rPr lang="zh-TW" altLang="en-US" sz="3600">
                <a:solidFill>
                  <a:schemeClr val="bg1"/>
                </a:solidFill>
                <a:ea typeface="華康儷粗圓(P)" pitchFamily="34" charset="-120"/>
              </a:rPr>
              <a:t>不侷限於學業表現，還包括個人學習歷程展現</a:t>
            </a:r>
          </a:p>
          <a:p>
            <a:pPr algn="ctr">
              <a:spcBef>
                <a:spcPct val="50000"/>
              </a:spcBef>
            </a:pPr>
            <a:r>
              <a:rPr lang="zh-TW" altLang="en-US" sz="3600">
                <a:solidFill>
                  <a:schemeClr val="bg1"/>
                </a:solidFill>
                <a:ea typeface="華康儷粗圓(P)" pitchFamily="34" charset="-120"/>
              </a:rPr>
              <a:t>的多元能力、特質和興趣</a:t>
            </a:r>
            <a:r>
              <a:rPr lang="en-US" altLang="zh-TW" sz="3600">
                <a:solidFill>
                  <a:schemeClr val="bg1"/>
                </a:solidFill>
                <a:ea typeface="華康儷粗圓(P)" pitchFamily="34" charset="-120"/>
              </a:rPr>
              <a:t>…</a:t>
            </a:r>
            <a:r>
              <a:rPr lang="zh-TW" altLang="en-US" sz="3600">
                <a:solidFill>
                  <a:schemeClr val="bg1"/>
                </a:solidFill>
                <a:ea typeface="華康儷粗圓(P)" pitchFamily="34" charset="-120"/>
              </a:rPr>
              <a:t>的長期累積</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0177"/>
                                        </p:tgtEl>
                                        <p:attrNameLst>
                                          <p:attrName>style.visibility</p:attrName>
                                        </p:attrNameLst>
                                      </p:cBhvr>
                                      <p:to>
                                        <p:strVal val="visible"/>
                                      </p:to>
                                    </p:set>
                                    <p:animEffect transition="in" filter="blinds(horizontal)">
                                      <p:cBhvr>
                                        <p:cTn id="7" dur="500"/>
                                        <p:tgtEl>
                                          <p:spTgt spid="5017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120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12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7" grpId="0"/>
      <p:bldP spid="5122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p:cNvSpPr>
          <p:nvPr>
            <p:ph type="title"/>
          </p:nvPr>
        </p:nvSpPr>
        <p:spPr>
          <a:xfrm>
            <a:off x="808038" y="644525"/>
            <a:ext cx="10736262" cy="1325563"/>
          </a:xfrm>
        </p:spPr>
        <p:txBody>
          <a:bodyPr/>
          <a:lstStyle/>
          <a:p>
            <a:r>
              <a:rPr lang="en-US" altLang="zh-TW" smtClean="0">
                <a:latin typeface="Arial Black" pitchFamily="34" charset="0"/>
                <a:ea typeface="華康儷粗黑" pitchFamily="49" charset="-120"/>
              </a:rPr>
              <a:t>Q</a:t>
            </a:r>
            <a:r>
              <a:rPr lang="zh-TW" altLang="en-US" smtClean="0">
                <a:latin typeface="Arial Black" pitchFamily="34" charset="0"/>
                <a:ea typeface="華康儷粗黑" pitchFamily="49" charset="-120"/>
              </a:rPr>
              <a:t>：</a:t>
            </a:r>
            <a:r>
              <a:rPr lang="zh-TW" altLang="en-US" smtClean="0">
                <a:latin typeface="華康儷粗黑" pitchFamily="49" charset="-120"/>
                <a:ea typeface="華康儷粗黑" pitchFamily="49" charset="-120"/>
              </a:rPr>
              <a:t>選擇申請入學，是否就一定要參加一</a:t>
            </a:r>
            <a:br>
              <a:rPr lang="zh-TW" altLang="en-US" smtClean="0">
                <a:latin typeface="華康儷粗黑" pitchFamily="49" charset="-120"/>
                <a:ea typeface="華康儷粗黑" pitchFamily="49" charset="-120"/>
              </a:rPr>
            </a:br>
            <a:r>
              <a:rPr lang="zh-TW" altLang="en-US" smtClean="0">
                <a:latin typeface="華康儷粗黑" pitchFamily="49" charset="-120"/>
                <a:ea typeface="華康儷粗黑" pitchFamily="49" charset="-120"/>
              </a:rPr>
              <a:t>    大堆活動？</a:t>
            </a:r>
          </a:p>
        </p:txBody>
      </p:sp>
      <p:sp>
        <p:nvSpPr>
          <p:cNvPr id="51202" name="Rectangle 3"/>
          <p:cNvSpPr>
            <a:spLocks noGrp="1"/>
          </p:cNvSpPr>
          <p:nvPr>
            <p:ph type="body" idx="1"/>
          </p:nvPr>
        </p:nvSpPr>
        <p:spPr>
          <a:xfrm>
            <a:off x="911225" y="2163763"/>
            <a:ext cx="10515600" cy="3997325"/>
          </a:xfrm>
        </p:spPr>
        <p:txBody>
          <a:bodyPr/>
          <a:lstStyle/>
          <a:p>
            <a:pPr>
              <a:buFont typeface="Arial" charset="0"/>
              <a:buNone/>
            </a:pPr>
            <a:r>
              <a:rPr lang="en-US" altLang="zh-TW" sz="3600" smtClean="0">
                <a:solidFill>
                  <a:srgbClr val="393EFD"/>
                </a:solidFill>
                <a:latin typeface="Arial Black" pitchFamily="34" charset="0"/>
                <a:ea typeface="華康儷粗圓" pitchFamily="49" charset="-120"/>
              </a:rPr>
              <a:t>A</a:t>
            </a:r>
            <a:r>
              <a:rPr lang="zh-TW" altLang="en-US" sz="3600" smtClean="0">
                <a:solidFill>
                  <a:srgbClr val="393EFD"/>
                </a:solidFill>
                <a:latin typeface="Arial Black" pitchFamily="34" charset="0"/>
                <a:ea typeface="華康儷粗圓" pitchFamily="49" charset="-120"/>
              </a:rPr>
              <a:t>：</a:t>
            </a:r>
            <a:r>
              <a:rPr lang="zh-TW" altLang="en-US" sz="3600" smtClean="0">
                <a:solidFill>
                  <a:srgbClr val="393EFD"/>
                </a:solidFill>
                <a:latin typeface="華康儷粗圓" pitchFamily="49" charset="-120"/>
                <a:ea typeface="華康儷粗圓" pitchFamily="49" charset="-120"/>
              </a:rPr>
              <a:t>不一定。重點在</a:t>
            </a:r>
            <a:r>
              <a:rPr lang="zh-TW" altLang="en-US" sz="3600" smtClean="0">
                <a:solidFill>
                  <a:srgbClr val="FF1F1F"/>
                </a:solidFill>
                <a:latin typeface="華康儷粗圓" pitchFamily="49" charset="-120"/>
                <a:ea typeface="華康儷粗圓" pitchFamily="49" charset="-120"/>
              </a:rPr>
              <a:t>相關領域</a:t>
            </a:r>
            <a:r>
              <a:rPr lang="zh-TW" altLang="en-US" sz="3600" smtClean="0">
                <a:solidFill>
                  <a:srgbClr val="393EFD"/>
                </a:solidFill>
                <a:latin typeface="華康儷粗圓" pitchFamily="49" charset="-120"/>
                <a:ea typeface="華康儷粗圓" pitchFamily="49" charset="-120"/>
              </a:rPr>
              <a:t>的學習歷程或經驗等</a:t>
            </a:r>
          </a:p>
          <a:p>
            <a:pPr>
              <a:buFont typeface="Arial" charset="0"/>
              <a:buNone/>
            </a:pPr>
            <a:r>
              <a:rPr lang="zh-TW" altLang="en-US" sz="3600" smtClean="0">
                <a:solidFill>
                  <a:srgbClr val="393EFD"/>
                </a:solidFill>
                <a:latin typeface="華康儷粗圓" pitchFamily="49" charset="-120"/>
                <a:ea typeface="華康儷粗圓" pitchFamily="49" charset="-120"/>
              </a:rPr>
              <a:t>    具體事件的累積。</a:t>
            </a:r>
          </a:p>
        </p:txBody>
      </p:sp>
      <p:pic>
        <p:nvPicPr>
          <p:cNvPr id="51203" name="Picture 5" descr="top-20110308-ab-01_04"/>
          <p:cNvPicPr>
            <a:picLocks noChangeAspect="1" noChangeArrowheads="1" noCrop="1"/>
          </p:cNvPicPr>
          <p:nvPr/>
        </p:nvPicPr>
        <p:blipFill>
          <a:blip r:embed="rId2"/>
          <a:srcRect/>
          <a:stretch>
            <a:fillRect/>
          </a:stretch>
        </p:blipFill>
        <p:spPr bwMode="auto">
          <a:xfrm>
            <a:off x="5565775" y="3168650"/>
            <a:ext cx="5984875" cy="3235325"/>
          </a:xfrm>
          <a:prstGeom prst="rect">
            <a:avLst/>
          </a:prstGeom>
          <a:noFill/>
          <a:ln w="9525">
            <a:noFill/>
            <a:miter lim="800000"/>
            <a:headEnd/>
            <a:tailEnd/>
          </a:ln>
        </p:spPr>
      </p:pic>
      <p:pic>
        <p:nvPicPr>
          <p:cNvPr id="51206" name="Picture 6" descr="633911329145569126"/>
          <p:cNvPicPr>
            <a:picLocks noChangeAspect="1" noChangeArrowheads="1"/>
          </p:cNvPicPr>
          <p:nvPr/>
        </p:nvPicPr>
        <p:blipFill>
          <a:blip r:embed="rId3"/>
          <a:srcRect/>
          <a:stretch>
            <a:fillRect/>
          </a:stretch>
        </p:blipFill>
        <p:spPr bwMode="auto">
          <a:xfrm>
            <a:off x="2235200" y="3762375"/>
            <a:ext cx="2846388" cy="26479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0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20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51203"/>
                                        </p:tgtEl>
                                        <p:attrNameLst>
                                          <p:attrName>style.visibility</p:attrName>
                                        </p:attrNameLst>
                                      </p:cBhvr>
                                      <p:to>
                                        <p:strVal val="visible"/>
                                      </p:to>
                                    </p:set>
                                    <p:animEffect transition="in" filter="blinds(horizontal)">
                                      <p:cBhvr>
                                        <p:cTn id="13" dur="500"/>
                                        <p:tgtEl>
                                          <p:spTgt spid="5120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51206"/>
                                        </p:tgtEl>
                                        <p:attrNameLst>
                                          <p:attrName>style.visibility</p:attrName>
                                        </p:attrNameLst>
                                      </p:cBhvr>
                                      <p:to>
                                        <p:strVal val="visible"/>
                                      </p:to>
                                    </p:set>
                                    <p:anim calcmode="lin" valueType="num">
                                      <p:cBhvr additive="base">
                                        <p:cTn id="18" dur="500" fill="hold"/>
                                        <p:tgtEl>
                                          <p:spTgt spid="51206"/>
                                        </p:tgtEl>
                                        <p:attrNameLst>
                                          <p:attrName>ppt_x</p:attrName>
                                        </p:attrNameLst>
                                      </p:cBhvr>
                                      <p:tavLst>
                                        <p:tav tm="0">
                                          <p:val>
                                            <p:strVal val="#ppt_x"/>
                                          </p:val>
                                        </p:tav>
                                        <p:tav tm="100000">
                                          <p:val>
                                            <p:strVal val="#ppt_x"/>
                                          </p:val>
                                        </p:tav>
                                      </p:tavLst>
                                    </p:anim>
                                    <p:anim calcmode="lin" valueType="num">
                                      <p:cBhvr additive="base">
                                        <p:cTn id="19" dur="500" fill="hold"/>
                                        <p:tgtEl>
                                          <p:spTgt spid="5120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Picture 4" descr="11298f7a451%5B1%5D"/>
          <p:cNvPicPr>
            <a:picLocks noChangeAspect="1" noChangeArrowheads="1"/>
          </p:cNvPicPr>
          <p:nvPr>
            <p:ph type="body" idx="1"/>
          </p:nvPr>
        </p:nvPicPr>
        <p:blipFill>
          <a:blip r:embed="rId2"/>
          <a:srcRect/>
          <a:stretch>
            <a:fillRect/>
          </a:stretch>
        </p:blipFill>
        <p:spPr>
          <a:xfrm>
            <a:off x="0" y="1944688"/>
            <a:ext cx="12192000" cy="4632325"/>
          </a:xfrm>
        </p:spPr>
      </p:pic>
      <p:sp>
        <p:nvSpPr>
          <p:cNvPr id="52226" name="標題 3"/>
          <p:cNvSpPr>
            <a:spLocks/>
          </p:cNvSpPr>
          <p:nvPr/>
        </p:nvSpPr>
        <p:spPr bwMode="auto">
          <a:xfrm>
            <a:off x="900113" y="-206375"/>
            <a:ext cx="11291887" cy="1422400"/>
          </a:xfrm>
          <a:prstGeom prst="rect">
            <a:avLst/>
          </a:prstGeom>
          <a:noFill/>
          <a:ln w="9525">
            <a:noFill/>
            <a:miter lim="800000"/>
            <a:headEnd/>
            <a:tailEnd/>
          </a:ln>
        </p:spPr>
        <p:txBody>
          <a:bodyPr anchor="ctr"/>
          <a:lstStyle/>
          <a:p>
            <a:pPr>
              <a:lnSpc>
                <a:spcPct val="90000"/>
              </a:lnSpc>
              <a:spcBef>
                <a:spcPct val="20000"/>
              </a:spcBef>
            </a:pPr>
            <a:r>
              <a:rPr kumimoji="0" lang="zh-TW" altLang="en-US" sz="3600" b="1">
                <a:latin typeface="華康儷粗黑" pitchFamily="49" charset="-120"/>
                <a:ea typeface="華康儷粗黑" pitchFamily="49" charset="-120"/>
              </a:rPr>
              <a:t/>
            </a:r>
            <a:br>
              <a:rPr kumimoji="0" lang="zh-TW" altLang="en-US" sz="3600" b="1">
                <a:latin typeface="華康儷粗黑" pitchFamily="49" charset="-120"/>
                <a:ea typeface="華康儷粗黑" pitchFamily="49" charset="-120"/>
              </a:rPr>
            </a:br>
            <a:r>
              <a:rPr kumimoji="0" lang="zh-TW" altLang="en-US" sz="3600" b="1">
                <a:latin typeface="華康儷粗黑" pitchFamily="49" charset="-120"/>
                <a:ea typeface="華康儷粗黑" pitchFamily="49" charset="-120"/>
              </a:rPr>
              <a:t/>
            </a:r>
            <a:br>
              <a:rPr kumimoji="0" lang="zh-TW" altLang="en-US" sz="3600" b="1">
                <a:latin typeface="華康儷粗黑" pitchFamily="49" charset="-120"/>
                <a:ea typeface="華康儷粗黑" pitchFamily="49" charset="-120"/>
              </a:rPr>
            </a:br>
            <a:r>
              <a:rPr lang="zh-TW" altLang="en-US" sz="4400">
                <a:latin typeface="Calibri Light"/>
              </a:rPr>
              <a:t/>
            </a:r>
            <a:br>
              <a:rPr lang="zh-TW" altLang="en-US" sz="4400">
                <a:latin typeface="Calibri Light"/>
              </a:rPr>
            </a:br>
            <a:r>
              <a:rPr lang="zh-TW" altLang="en-US" sz="3600">
                <a:latin typeface="Calibri Light"/>
                <a:ea typeface="華康儷粗圓" pitchFamily="49" charset="-120"/>
              </a:rPr>
              <a:t>凡走過必留下痕跡</a:t>
            </a:r>
            <a:r>
              <a:rPr lang="en-US" altLang="zh-TW" sz="3600">
                <a:latin typeface="Calibri Light"/>
                <a:ea typeface="華康儷粗圓" pitchFamily="49" charset="-120"/>
              </a:rPr>
              <a:t>…</a:t>
            </a:r>
            <a:r>
              <a:rPr kumimoji="0" lang="en-US" altLang="zh-TW" sz="3600">
                <a:latin typeface="華康儷粗圓(P)" pitchFamily="34" charset="-120"/>
                <a:ea typeface="華康儷粗圓(P)" pitchFamily="34" charset="-120"/>
              </a:rPr>
              <a:t/>
            </a:r>
            <a:br>
              <a:rPr kumimoji="0" lang="en-US" altLang="zh-TW" sz="3600">
                <a:latin typeface="華康儷粗圓(P)" pitchFamily="34" charset="-120"/>
                <a:ea typeface="華康儷粗圓(P)" pitchFamily="34" charset="-120"/>
              </a:rPr>
            </a:br>
            <a:r>
              <a:rPr kumimoji="0" lang="zh-TW" altLang="en-US" sz="3600">
                <a:latin typeface="華康儷粗圓(P)" pitchFamily="34" charset="-120"/>
                <a:ea typeface="華康儷粗圓(P)" pitchFamily="34" charset="-120"/>
              </a:rPr>
              <a:t>所以，</a:t>
            </a:r>
            <a:r>
              <a:rPr kumimoji="0" lang="zh-TW" altLang="en-US" sz="3600">
                <a:solidFill>
                  <a:srgbClr val="0000FF"/>
                </a:solidFill>
                <a:latin typeface="華康儷粗圓(P)" pitchFamily="34" charset="-120"/>
                <a:ea typeface="華康儷粗圓(P)" pitchFamily="34" charset="-120"/>
              </a:rPr>
              <a:t>唸書雖然還是很重要</a:t>
            </a:r>
            <a:r>
              <a:rPr kumimoji="0" lang="en-US" altLang="zh-TW" sz="3600">
                <a:solidFill>
                  <a:srgbClr val="0000FF"/>
                </a:solidFill>
                <a:ea typeface="華康儷粗圓(P)" pitchFamily="34" charset="-120"/>
              </a:rPr>
              <a:t>…</a:t>
            </a:r>
            <a:r>
              <a:rPr kumimoji="0" lang="en-US" altLang="zh-TW" sz="3600">
                <a:solidFill>
                  <a:srgbClr val="0000FF"/>
                </a:solidFill>
                <a:latin typeface="華康儷粗圓(P)" pitchFamily="34" charset="-120"/>
                <a:ea typeface="華康儷粗圓(P)" pitchFamily="34" charset="-120"/>
              </a:rPr>
              <a:t>.</a:t>
            </a:r>
          </a:p>
          <a:p>
            <a:pPr>
              <a:lnSpc>
                <a:spcPct val="90000"/>
              </a:lnSpc>
              <a:spcBef>
                <a:spcPct val="20000"/>
              </a:spcBef>
            </a:pPr>
            <a:r>
              <a:rPr kumimoji="0" lang="zh-TW" altLang="en-US" sz="3600">
                <a:solidFill>
                  <a:srgbClr val="0000FF"/>
                </a:solidFill>
                <a:latin typeface="華康儷粗圓(P)" pitchFamily="34" charset="-120"/>
                <a:ea typeface="華康儷粗圓(P)" pitchFamily="34" charset="-120"/>
              </a:rPr>
              <a:t>但也要好好去探索自我，留下學習的足跡！</a:t>
            </a:r>
            <a:r>
              <a:rPr kumimoji="0" lang="en-US" altLang="zh-TW" sz="3600" b="1">
                <a:latin typeface="華康儷粗黑" pitchFamily="49" charset="-120"/>
                <a:ea typeface="華康儷粗黑" pitchFamily="49" charset="-120"/>
              </a:rPr>
              <a:t/>
            </a:r>
            <a:br>
              <a:rPr kumimoji="0" lang="en-US" altLang="zh-TW" sz="3600" b="1">
                <a:latin typeface="華康儷粗黑" pitchFamily="49" charset="-120"/>
                <a:ea typeface="華康儷粗黑" pitchFamily="49" charset="-120"/>
              </a:rPr>
            </a:br>
            <a:endParaRPr kumimoji="0" lang="zh-TW" altLang="en-US" sz="3600" b="1">
              <a:latin typeface="華康儷粗黑" pitchFamily="49" charset="-120"/>
              <a:ea typeface="華康儷粗黑" pitchFamily="49"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2226">
                                            <p:txEl>
                                              <p:pRg st="0" end="0"/>
                                            </p:txEl>
                                          </p:spTgt>
                                        </p:tgtEl>
                                        <p:attrNameLst>
                                          <p:attrName>style.visibility</p:attrName>
                                        </p:attrNameLst>
                                      </p:cBhvr>
                                      <p:to>
                                        <p:strVal val="visible"/>
                                      </p:to>
                                    </p:set>
                                    <p:animEffect transition="in" filter="blinds(horizontal)">
                                      <p:cBhvr>
                                        <p:cTn id="7" dur="500"/>
                                        <p:tgtEl>
                                          <p:spTgt spid="522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2226">
                                            <p:txEl>
                                              <p:pRg st="1" end="1"/>
                                            </p:txEl>
                                          </p:spTgt>
                                        </p:tgtEl>
                                        <p:attrNameLst>
                                          <p:attrName>style.visibility</p:attrName>
                                        </p:attrNameLst>
                                      </p:cBhvr>
                                      <p:to>
                                        <p:strVal val="visible"/>
                                      </p:to>
                                    </p:set>
                                    <p:animEffect transition="in" filter="blinds(horizontal)">
                                      <p:cBhvr>
                                        <p:cTn id="12" dur="500"/>
                                        <p:tgtEl>
                                          <p:spTgt spid="5222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標題 1"/>
          <p:cNvSpPr>
            <a:spLocks noGrp="1"/>
          </p:cNvSpPr>
          <p:nvPr>
            <p:ph type="title" idx="4294967295"/>
          </p:nvPr>
        </p:nvSpPr>
        <p:spPr>
          <a:xfrm>
            <a:off x="682625" y="422275"/>
            <a:ext cx="10972800" cy="765175"/>
          </a:xfrm>
        </p:spPr>
        <p:txBody>
          <a:bodyPr/>
          <a:lstStyle/>
          <a:p>
            <a:pPr eaLnBrk="1" hangingPunct="1"/>
            <a:r>
              <a:rPr lang="zh-TW" altLang="en-US" smtClean="0">
                <a:latin typeface="華康儷粗黑" pitchFamily="49" charset="-120"/>
                <a:ea typeface="華康儷粗黑" pitchFamily="49" charset="-120"/>
              </a:rPr>
              <a:t>考慮個人申請的同學：</a:t>
            </a:r>
          </a:p>
        </p:txBody>
      </p:sp>
      <p:sp>
        <p:nvSpPr>
          <p:cNvPr id="3" name="內容版面配置區 2"/>
          <p:cNvSpPr>
            <a:spLocks noGrp="1"/>
          </p:cNvSpPr>
          <p:nvPr>
            <p:ph idx="4294967295"/>
          </p:nvPr>
        </p:nvSpPr>
        <p:spPr>
          <a:xfrm>
            <a:off x="639763" y="1428750"/>
            <a:ext cx="10972800" cy="5429250"/>
          </a:xfrm>
        </p:spPr>
        <p:txBody>
          <a:bodyPr/>
          <a:lstStyle/>
          <a:p>
            <a:pPr eaLnBrk="1" hangingPunct="1"/>
            <a:r>
              <a:rPr lang="zh-TW" altLang="en-US" smtClean="0">
                <a:solidFill>
                  <a:srgbClr val="393EFD"/>
                </a:solidFill>
                <a:latin typeface="華康儷粗圓(P)" pitchFamily="34" charset="-120"/>
                <a:ea typeface="華康儷粗圓(P)" pitchFamily="34" charset="-120"/>
              </a:rPr>
              <a:t>興趣、志向早定。</a:t>
            </a:r>
          </a:p>
          <a:p>
            <a:pPr eaLnBrk="1" hangingPunct="1"/>
            <a:r>
              <a:rPr lang="zh-TW" altLang="en-US" smtClean="0">
                <a:solidFill>
                  <a:srgbClr val="393EFD"/>
                </a:solidFill>
                <a:latin typeface="華康儷粗圓(P)" pitchFamily="34" charset="-120"/>
                <a:ea typeface="華康儷粗圓(P)" pitchFamily="34" charset="-120"/>
              </a:rPr>
              <a:t>指定項目甄試已有累積準備。</a:t>
            </a:r>
            <a:endParaRPr lang="en-US" altLang="en-US" smtClean="0">
              <a:solidFill>
                <a:srgbClr val="393EFD"/>
              </a:solidFill>
              <a:latin typeface="華康儷粗圓(P)" pitchFamily="34" charset="-120"/>
              <a:ea typeface="華康儷粗圓(P)" pitchFamily="34" charset="-120"/>
            </a:endParaRPr>
          </a:p>
          <a:p>
            <a:pPr eaLnBrk="1" hangingPunct="1">
              <a:buFont typeface="Arial" charset="0"/>
              <a:buNone/>
            </a:pPr>
            <a:endParaRPr lang="zh-TW" altLang="en-US" smtClean="0">
              <a:solidFill>
                <a:srgbClr val="393EFD"/>
              </a:solidFill>
              <a:latin typeface="華康儷粗圓(P)" pitchFamily="34" charset="-120"/>
              <a:ea typeface="華康儷粗圓(P)" pitchFamily="34" charset="-120"/>
            </a:endParaRPr>
          </a:p>
          <a:p>
            <a:pPr eaLnBrk="1" hangingPunct="1"/>
            <a:r>
              <a:rPr lang="zh-TW" altLang="en-US" smtClean="0">
                <a:solidFill>
                  <a:srgbClr val="FF3300"/>
                </a:solidFill>
                <a:latin typeface="華康儷粗圓(P)" pitchFamily="34" charset="-120"/>
                <a:ea typeface="華康儷粗圓(P)" pitchFamily="34" charset="-120"/>
              </a:rPr>
              <a:t>學科能力測驗成績出乎意料的好的人？！</a:t>
            </a:r>
          </a:p>
          <a:p>
            <a:pPr eaLnBrk="1" hangingPunct="1"/>
            <a:r>
              <a:rPr lang="zh-TW" altLang="en-US" smtClean="0">
                <a:solidFill>
                  <a:srgbClr val="FF3300"/>
                </a:solidFill>
                <a:latin typeface="華康儷粗圓(P)" pitchFamily="34" charset="-120"/>
                <a:ea typeface="華康儷粗圓(P)" pitchFamily="34" charset="-120"/>
              </a:rPr>
              <a:t>評估指定科目考試成績不樂觀的人？！</a:t>
            </a:r>
            <a:endParaRPr lang="en-US" altLang="en-US" smtClean="0">
              <a:solidFill>
                <a:srgbClr val="FF3300"/>
              </a:solidFill>
              <a:latin typeface="華康儷粗圓(P)" pitchFamily="34" charset="-120"/>
              <a:ea typeface="華康儷粗圓(P)" pitchFamily="34" charset="-120"/>
            </a:endParaRPr>
          </a:p>
          <a:p>
            <a:pPr eaLnBrk="1" hangingPunct="1"/>
            <a:r>
              <a:rPr lang="zh-TW" altLang="en-US" smtClean="0">
                <a:solidFill>
                  <a:srgbClr val="FF3300"/>
                </a:solidFill>
                <a:latin typeface="華康儷粗圓(P)" pitchFamily="34" charset="-120"/>
                <a:ea typeface="華康儷粗圓(P)" pitchFamily="34" charset="-120"/>
              </a:rPr>
              <a:t>想提早上大學，脫離苦海的人</a:t>
            </a:r>
            <a:r>
              <a:rPr lang="en-US" altLang="en-US" smtClean="0">
                <a:solidFill>
                  <a:srgbClr val="FF3300"/>
                </a:solidFill>
                <a:latin typeface="華康中圓體" pitchFamily="49" charset="-120"/>
                <a:ea typeface="華康儷粗圓(P)" pitchFamily="34" charset="-120"/>
              </a:rPr>
              <a:t>…</a:t>
            </a:r>
            <a:r>
              <a:rPr lang="en-US" altLang="en-US" smtClean="0">
                <a:solidFill>
                  <a:srgbClr val="FF3300"/>
                </a:solidFill>
                <a:latin typeface="華康儷粗圓(P)" pitchFamily="34" charset="-120"/>
                <a:ea typeface="華康儷粗圓(P)" pitchFamily="34" charset="-120"/>
              </a:rPr>
              <a:t> </a:t>
            </a:r>
            <a:r>
              <a:rPr lang="zh-TW" altLang="en-US" smtClean="0">
                <a:solidFill>
                  <a:srgbClr val="FF3300"/>
                </a:solidFill>
                <a:latin typeface="華康儷粗圓(P)" pitchFamily="34" charset="-120"/>
                <a:ea typeface="華康儷粗圓(P)" pitchFamily="34" charset="-120"/>
              </a:rPr>
              <a:t>？！</a:t>
            </a:r>
          </a:p>
          <a:p>
            <a:pPr eaLnBrk="1" hangingPunct="1"/>
            <a:endParaRPr lang="zh-TW" altLang="en-US" smtClean="0">
              <a:solidFill>
                <a:srgbClr val="FF99FF"/>
              </a:solidFill>
              <a:latin typeface="華康儷粗黑" pitchFamily="49" charset="-120"/>
              <a:ea typeface="華康儷粗黑" pitchFamily="49" charset="-120"/>
            </a:endParaRPr>
          </a:p>
        </p:txBody>
      </p:sp>
      <p:pic>
        <p:nvPicPr>
          <p:cNvPr id="53251" name="Picture 6" descr="gj1308557291015020435542"/>
          <p:cNvPicPr>
            <a:picLocks noChangeAspect="1" noChangeArrowheads="1"/>
          </p:cNvPicPr>
          <p:nvPr/>
        </p:nvPicPr>
        <p:blipFill>
          <a:blip r:embed="rId3"/>
          <a:srcRect/>
          <a:stretch>
            <a:fillRect/>
          </a:stretch>
        </p:blipFill>
        <p:spPr bwMode="auto">
          <a:xfrm>
            <a:off x="7575550" y="2965450"/>
            <a:ext cx="4054475" cy="3586163"/>
          </a:xfrm>
          <a:prstGeom prst="rect">
            <a:avLst/>
          </a:prstGeom>
          <a:noFill/>
          <a:ln w="9525">
            <a:noFill/>
            <a:miter lim="800000"/>
            <a:headEnd/>
            <a:tailEnd/>
          </a:ln>
        </p:spPr>
      </p:pic>
      <p:pic>
        <p:nvPicPr>
          <p:cNvPr id="53254" name="Picture 6" descr="ANd9GcT-JRwIcl0mVwrwquU-lmA3OHmocRlI6NeTBHnwE4AL9BYJKoZi"/>
          <p:cNvPicPr>
            <a:picLocks noChangeAspect="1" noChangeArrowheads="1"/>
          </p:cNvPicPr>
          <p:nvPr/>
        </p:nvPicPr>
        <p:blipFill>
          <a:blip r:embed="rId4"/>
          <a:srcRect/>
          <a:stretch>
            <a:fillRect/>
          </a:stretch>
        </p:blipFill>
        <p:spPr bwMode="auto">
          <a:xfrm>
            <a:off x="4062413" y="4910138"/>
            <a:ext cx="2667000" cy="17145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box(in)">
                                      <p:cBhvr>
                                        <p:cTn id="15" dur="500"/>
                                        <p:tgtEl>
                                          <p:spTgt spid="3">
                                            <p:txEl>
                                              <p:pRg st="3" end="3"/>
                                            </p:txEl>
                                          </p:spTgt>
                                        </p:tgtEl>
                                      </p:cBhvr>
                                    </p:animEffect>
                                  </p:childTnLst>
                                </p:cTn>
                              </p:par>
                              <p:par>
                                <p:cTn id="16" presetID="4" presetClass="entr" presetSubtype="16"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box(in)">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7" presetClass="entr" presetSubtype="0" fill="hold" nodeType="clickEffect">
                                  <p:stCondLst>
                                    <p:cond delay="0"/>
                                  </p:stCondLst>
                                  <p:iterate type="lt">
                                    <p:tmPct val="50000"/>
                                  </p:iterate>
                                  <p:childTnLst>
                                    <p:set>
                                      <p:cBhvr>
                                        <p:cTn id="22" dur="1" fill="hold">
                                          <p:stCondLst>
                                            <p:cond delay="0"/>
                                          </p:stCondLst>
                                        </p:cTn>
                                        <p:tgtEl>
                                          <p:spTgt spid="3">
                                            <p:txEl>
                                              <p:pRg st="5" end="5"/>
                                            </p:txEl>
                                          </p:spTgt>
                                        </p:tgtEl>
                                        <p:attrNameLst>
                                          <p:attrName>style.visibility</p:attrName>
                                        </p:attrNameLst>
                                      </p:cBhvr>
                                      <p:to>
                                        <p:strVal val="visible"/>
                                      </p:to>
                                    </p:set>
                                    <p:anim calcmode="discrete" valueType="clr">
                                      <p:cBhvr override="childStyle">
                                        <p:cTn id="23" dur="80"/>
                                        <p:tgtEl>
                                          <p:spTgt spid="3">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3">
                                            <p:txEl>
                                              <p:pRg st="5" end="5"/>
                                            </p:txEl>
                                          </p:spTgt>
                                        </p:tgtEl>
                                        <p:attrNameLst>
                                          <p:attrName>fillcolor</p:attrName>
                                        </p:attrNameLst>
                                      </p:cBhvr>
                                      <p:tavLst>
                                        <p:tav tm="0">
                                          <p:val>
                                            <p:clrVal>
                                              <a:schemeClr val="accent2"/>
                                            </p:clrVal>
                                          </p:val>
                                        </p:tav>
                                        <p:tav tm="50000">
                                          <p:val>
                                            <p:clrVal>
                                              <a:schemeClr val="hlink"/>
                                            </p:clrVal>
                                          </p:val>
                                        </p:tav>
                                      </p:tavLst>
                                    </p:anim>
                                    <p:set>
                                      <p:cBhvr>
                                        <p:cTn id="25" dur="80"/>
                                        <p:tgtEl>
                                          <p:spTgt spid="3">
                                            <p:txEl>
                                              <p:pRg st="5" end="5"/>
                                            </p:txEl>
                                          </p:spTgt>
                                        </p:tgtEl>
                                        <p:attrNameLst>
                                          <p:attrName>fill.type</p:attrName>
                                        </p:attrNameLst>
                                      </p:cBhvr>
                                      <p:to>
                                        <p:strVal val="solid"/>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53254"/>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53251"/>
                                        </p:tgtEl>
                                        <p:attrNameLst>
                                          <p:attrName>style.visibility</p:attrName>
                                        </p:attrNameLst>
                                      </p:cBhvr>
                                      <p:to>
                                        <p:strVal val="visible"/>
                                      </p:to>
                                    </p:set>
                                    <p:anim calcmode="lin" valueType="num">
                                      <p:cBhvr additive="base">
                                        <p:cTn id="34" dur="500" fill="hold"/>
                                        <p:tgtEl>
                                          <p:spTgt spid="53251"/>
                                        </p:tgtEl>
                                        <p:attrNameLst>
                                          <p:attrName>ppt_x</p:attrName>
                                        </p:attrNameLst>
                                      </p:cBhvr>
                                      <p:tavLst>
                                        <p:tav tm="0">
                                          <p:val>
                                            <p:strVal val="#ppt_x"/>
                                          </p:val>
                                        </p:tav>
                                        <p:tav tm="100000">
                                          <p:val>
                                            <p:strVal val="#ppt_x"/>
                                          </p:val>
                                        </p:tav>
                                      </p:tavLst>
                                    </p:anim>
                                    <p:anim calcmode="lin" valueType="num">
                                      <p:cBhvr additive="base">
                                        <p:cTn id="35" dur="500" fill="hold"/>
                                        <p:tgtEl>
                                          <p:spTgt spid="532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27025" y="255588"/>
            <a:ext cx="11864975" cy="1143000"/>
          </a:xfrm>
        </p:spPr>
        <p:txBody>
          <a:bodyPr/>
          <a:lstStyle/>
          <a:p>
            <a:pPr eaLnBrk="1" hangingPunct="1"/>
            <a:r>
              <a:rPr lang="zh-TW" altLang="en-US" sz="3200" smtClean="0">
                <a:solidFill>
                  <a:srgbClr val="0000FF"/>
                </a:solidFill>
                <a:latin typeface="華康儷粗黑" pitchFamily="49" charset="-120"/>
                <a:ea typeface="華康儷粗黑" pitchFamily="49" charset="-120"/>
              </a:rPr>
              <a:t>看到這裡</a:t>
            </a:r>
            <a:r>
              <a:rPr lang="en-US" altLang="zh-TW" sz="3200" smtClean="0">
                <a:solidFill>
                  <a:srgbClr val="0000FF"/>
                </a:solidFill>
                <a:latin typeface="華康POP1體W7(P)" pitchFamily="82" charset="-120"/>
                <a:ea typeface="華康儷粗黑" pitchFamily="49" charset="-120"/>
              </a:rPr>
              <a:t>…</a:t>
            </a:r>
            <a:r>
              <a:rPr lang="zh-TW" altLang="en-US" sz="3200" smtClean="0">
                <a:solidFill>
                  <a:srgbClr val="0000FF"/>
                </a:solidFill>
                <a:latin typeface="華康儷粗黑" pitchFamily="49" charset="-120"/>
                <a:ea typeface="華康儷粗黑" pitchFamily="49" charset="-120"/>
              </a:rPr>
              <a:t>爸媽一定ＯＳ：「怎摸這麼麻煩，指考最簡單了！」</a:t>
            </a:r>
          </a:p>
        </p:txBody>
      </p:sp>
      <p:sp>
        <p:nvSpPr>
          <p:cNvPr id="5" name="標題 4"/>
          <p:cNvSpPr txBox="1">
            <a:spLocks/>
          </p:cNvSpPr>
          <p:nvPr/>
        </p:nvSpPr>
        <p:spPr bwMode="auto">
          <a:xfrm>
            <a:off x="431800" y="1492250"/>
            <a:ext cx="3744913" cy="719138"/>
          </a:xfrm>
          <a:prstGeom prst="rect">
            <a:avLst/>
          </a:prstGeom>
          <a:noFill/>
          <a:ln w="9525">
            <a:noFill/>
            <a:miter lim="800000"/>
            <a:headEnd/>
            <a:tailEnd/>
          </a:ln>
        </p:spPr>
        <p:txBody>
          <a:bodyPr/>
          <a:lstStyle/>
          <a:p>
            <a:pPr algn="ctr"/>
            <a:r>
              <a:rPr kumimoji="0" lang="zh-TW" altLang="en-US" sz="4400">
                <a:latin typeface="華康儷粗黑" pitchFamily="49" charset="-120"/>
                <a:ea typeface="華康儷粗黑" pitchFamily="49" charset="-120"/>
              </a:rPr>
              <a:t>考試分發</a:t>
            </a:r>
          </a:p>
        </p:txBody>
      </p:sp>
      <p:grpSp>
        <p:nvGrpSpPr>
          <p:cNvPr id="12" name="群組 11"/>
          <p:cNvGrpSpPr>
            <a:grpSpLocks/>
          </p:cNvGrpSpPr>
          <p:nvPr/>
        </p:nvGrpSpPr>
        <p:grpSpPr bwMode="auto">
          <a:xfrm>
            <a:off x="652463" y="2530475"/>
            <a:ext cx="5416550" cy="3863975"/>
            <a:chOff x="307462" y="2543613"/>
            <a:chExt cx="5416666" cy="4072371"/>
          </a:xfrm>
        </p:grpSpPr>
        <p:sp>
          <p:nvSpPr>
            <p:cNvPr id="6" name="Text Box 8"/>
            <p:cNvSpPr txBox="1">
              <a:spLocks noChangeArrowheads="1"/>
            </p:cNvSpPr>
            <p:nvPr/>
          </p:nvSpPr>
          <p:spPr bwMode="auto">
            <a:xfrm>
              <a:off x="323528" y="2564904"/>
              <a:ext cx="3960440" cy="1085646"/>
            </a:xfrm>
            <a:prstGeom prst="rect">
              <a:avLst/>
            </a:prstGeom>
            <a:gradFill flip="none" rotWithShape="1">
              <a:gsLst>
                <a:gs pos="0">
                  <a:srgbClr val="00FFFF">
                    <a:tint val="66000"/>
                    <a:satMod val="160000"/>
                  </a:srgbClr>
                </a:gs>
                <a:gs pos="50000">
                  <a:srgbClr val="00FFFF">
                    <a:tint val="44500"/>
                    <a:satMod val="160000"/>
                  </a:srgbClr>
                </a:gs>
                <a:gs pos="100000">
                  <a:srgbClr val="00FFFF">
                    <a:tint val="23500"/>
                    <a:satMod val="160000"/>
                  </a:srgbClr>
                </a:gs>
              </a:gsLst>
              <a:lin ang="2700000" scaled="1"/>
              <a:tileRect/>
            </a:gradFill>
            <a:ln w="19050">
              <a:noFill/>
              <a:miter lim="800000"/>
              <a:headEnd/>
              <a:tailEnd/>
            </a:ln>
            <a:scene3d>
              <a:camera prst="orthographicFront"/>
              <a:lightRig rig="threePt" dir="t"/>
            </a:scene3d>
            <a:sp3d>
              <a:bevelT/>
            </a:sp3d>
          </p:spPr>
          <p:txBody>
            <a:bodyPr anchor="ctr" anchorCtr="1">
              <a:spAutoFit/>
            </a:bodyPr>
            <a:lstStyle/>
            <a:p>
              <a:pPr algn="ctr">
                <a:defRPr/>
              </a:pPr>
              <a:r>
                <a:rPr lang="ja-JP" altLang="en-US" sz="2800">
                  <a:solidFill>
                    <a:srgbClr val="FF0066"/>
                  </a:solidFill>
                  <a:latin typeface="華康儷粗黑" pitchFamily="49" charset="-120"/>
                  <a:ea typeface="華康儷粗黑" pitchFamily="49" charset="-120"/>
                  <a:cs typeface="微軟正黑體"/>
                </a:rPr>
                <a:t>指定科目考試</a:t>
              </a:r>
              <a:r>
                <a:rPr lang="en-US" altLang="zh-TW" sz="2800">
                  <a:solidFill>
                    <a:srgbClr val="FF0066"/>
                  </a:solidFill>
                  <a:latin typeface="華康儷粗黑" pitchFamily="49" charset="-120"/>
                  <a:ea typeface="華康儷粗黑" pitchFamily="49" charset="-120"/>
                  <a:cs typeface="微軟正黑體"/>
                </a:rPr>
                <a:t>(</a:t>
              </a:r>
              <a:r>
                <a:rPr lang="zh-TW" altLang="en-US" sz="2800">
                  <a:solidFill>
                    <a:srgbClr val="FF0066"/>
                  </a:solidFill>
                  <a:latin typeface="華康儷粗黑" pitchFamily="49" charset="-120"/>
                  <a:ea typeface="華康儷粗黑" pitchFamily="49" charset="-120"/>
                  <a:cs typeface="微軟正黑體"/>
                </a:rPr>
                <a:t>共</a:t>
              </a:r>
              <a:r>
                <a:rPr lang="en-US" altLang="zh-TW" sz="2800">
                  <a:solidFill>
                    <a:srgbClr val="FF0066"/>
                  </a:solidFill>
                  <a:latin typeface="華康儷粗黑" pitchFamily="49" charset="-120"/>
                  <a:ea typeface="華康儷粗黑" pitchFamily="49" charset="-120"/>
                  <a:cs typeface="微軟正黑體"/>
                </a:rPr>
                <a:t>10</a:t>
              </a:r>
              <a:r>
                <a:rPr lang="zh-TW" altLang="en-US" sz="2800">
                  <a:solidFill>
                    <a:srgbClr val="FF0066"/>
                  </a:solidFill>
                  <a:latin typeface="華康儷粗黑" pitchFamily="49" charset="-120"/>
                  <a:ea typeface="華康儷粗黑" pitchFamily="49" charset="-120"/>
                  <a:cs typeface="微軟正黑體"/>
                </a:rPr>
                <a:t>科</a:t>
              </a:r>
              <a:r>
                <a:rPr lang="en-US" altLang="zh-TW" sz="2800">
                  <a:solidFill>
                    <a:srgbClr val="FF0066"/>
                  </a:solidFill>
                  <a:latin typeface="華康儷粗黑" pitchFamily="49" charset="-120"/>
                  <a:ea typeface="華康儷粗黑" pitchFamily="49" charset="-120"/>
                  <a:cs typeface="微軟正黑體"/>
                </a:rPr>
                <a:t>)</a:t>
              </a:r>
              <a:endParaRPr lang="zh-TW" altLang="ja-JP" sz="2800">
                <a:solidFill>
                  <a:srgbClr val="FF0066"/>
                </a:solidFill>
                <a:latin typeface="華康儷粗黑" pitchFamily="49" charset="-120"/>
                <a:ea typeface="華康儷粗黑" pitchFamily="49" charset="-120"/>
                <a:cs typeface="微軟正黑體"/>
              </a:endParaRPr>
            </a:p>
            <a:p>
              <a:pPr algn="ctr">
                <a:defRPr/>
              </a:pPr>
              <a:r>
                <a:rPr lang="zh-TW" altLang="en-US" sz="2800">
                  <a:solidFill>
                    <a:srgbClr val="FF0066"/>
                  </a:solidFill>
                  <a:latin typeface="華康儷粗黑" pitchFamily="49" charset="-120"/>
                  <a:ea typeface="華康儷粗黑" pitchFamily="49" charset="-120"/>
                  <a:cs typeface="微軟正黑體"/>
                </a:rPr>
                <a:t>校系採計</a:t>
              </a:r>
              <a:r>
                <a:rPr lang="en-US" altLang="zh-TW" sz="2800">
                  <a:solidFill>
                    <a:srgbClr val="FF0066"/>
                  </a:solidFill>
                  <a:latin typeface="華康儷粗黑" pitchFamily="49" charset="-120"/>
                  <a:ea typeface="華康儷粗黑" pitchFamily="49" charset="-120"/>
                  <a:cs typeface="微軟正黑體"/>
                </a:rPr>
                <a:t>3~</a:t>
              </a:r>
              <a:r>
                <a:rPr lang="zh-TW" altLang="en-US" sz="2800">
                  <a:solidFill>
                    <a:srgbClr val="FF0066"/>
                  </a:solidFill>
                  <a:latin typeface="華康儷粗黑" pitchFamily="49" charset="-120"/>
                  <a:ea typeface="華康儷粗黑" pitchFamily="49" charset="-120"/>
                  <a:cs typeface="微軟正黑體"/>
                </a:rPr>
                <a:t>５科</a:t>
              </a:r>
            </a:p>
          </p:txBody>
        </p:sp>
        <p:sp>
          <p:nvSpPr>
            <p:cNvPr id="55320" name="圓角矩形圖說文字 7"/>
            <p:cNvSpPr>
              <a:spLocks noChangeArrowheads="1"/>
            </p:cNvSpPr>
            <p:nvPr/>
          </p:nvSpPr>
          <p:spPr bwMode="auto">
            <a:xfrm>
              <a:off x="3276237" y="4005113"/>
              <a:ext cx="2447891" cy="1368754"/>
            </a:xfrm>
            <a:prstGeom prst="wedgeRoundRectCallout">
              <a:avLst>
                <a:gd name="adj1" fmla="val -20833"/>
                <a:gd name="adj2" fmla="val -77537"/>
                <a:gd name="adj3" fmla="val 16667"/>
              </a:avLst>
            </a:prstGeom>
            <a:solidFill>
              <a:srgbClr val="FFFF99"/>
            </a:solidFill>
            <a:ln w="12700" algn="ctr">
              <a:solidFill>
                <a:srgbClr val="507E32"/>
              </a:solidFill>
              <a:miter lim="800000"/>
              <a:headEnd/>
              <a:tailEnd/>
            </a:ln>
          </p:spPr>
          <p:txBody>
            <a:bodyPr anchor="ctr"/>
            <a:lstStyle/>
            <a:p>
              <a:pPr marL="342900" indent="-342900" algn="ctr"/>
              <a:r>
                <a:rPr kumimoji="0" lang="zh-TW" altLang="en-US" sz="2400">
                  <a:solidFill>
                    <a:srgbClr val="1308EA"/>
                  </a:solidFill>
                  <a:latin typeface="微軟正黑體"/>
                  <a:ea typeface="華康儷粗圓(P)" pitchFamily="34" charset="-120"/>
                  <a:cs typeface="微軟正黑體"/>
                </a:rPr>
                <a:t>各校系採計不同科目及成績加權比例</a:t>
              </a:r>
              <a:endParaRPr kumimoji="0" lang="zh-TW" altLang="en-US" sz="2400">
                <a:solidFill>
                  <a:srgbClr val="FFFFFF"/>
                </a:solidFill>
                <a:latin typeface="Calibri" pitchFamily="34" charset="0"/>
                <a:ea typeface="華康儷粗圓(P)" pitchFamily="34" charset="-120"/>
                <a:cs typeface="微軟正黑體"/>
              </a:endParaRPr>
            </a:p>
          </p:txBody>
        </p:sp>
        <p:sp>
          <p:nvSpPr>
            <p:cNvPr id="55321" name="AutoShape 5"/>
            <p:cNvSpPr>
              <a:spLocks noChangeArrowheads="1"/>
            </p:cNvSpPr>
            <p:nvPr/>
          </p:nvSpPr>
          <p:spPr bwMode="auto">
            <a:xfrm>
              <a:off x="1331640" y="3645024"/>
              <a:ext cx="792088" cy="2376264"/>
            </a:xfrm>
            <a:prstGeom prst="downArrow">
              <a:avLst>
                <a:gd name="adj1" fmla="val 50000"/>
                <a:gd name="adj2" fmla="val 91208"/>
              </a:avLst>
            </a:prstGeom>
            <a:solidFill>
              <a:srgbClr val="FF99FF"/>
            </a:solidFill>
            <a:ln w="12700" cap="sq">
              <a:noFill/>
              <a:miter lim="800000"/>
              <a:headEnd type="none" w="sm" len="sm"/>
              <a:tailEnd type="none" w="sm" len="sm"/>
            </a:ln>
          </p:spPr>
          <p:txBody>
            <a:bodyPr vert="eaVert" wrap="none" anchor="ctr"/>
            <a:lstStyle/>
            <a:p>
              <a:endParaRPr lang="zh-TW" altLang="en-US"/>
            </a:p>
          </p:txBody>
        </p:sp>
        <p:sp>
          <p:nvSpPr>
            <p:cNvPr id="10" name="Text Box 8"/>
            <p:cNvSpPr txBox="1">
              <a:spLocks noChangeArrowheads="1"/>
            </p:cNvSpPr>
            <p:nvPr/>
          </p:nvSpPr>
          <p:spPr bwMode="auto">
            <a:xfrm>
              <a:off x="395536" y="4293150"/>
              <a:ext cx="2771800" cy="586364"/>
            </a:xfrm>
            <a:prstGeom prst="rect">
              <a:avLst/>
            </a:prstGeom>
            <a:gradFill flip="none" rotWithShape="1">
              <a:gsLst>
                <a:gs pos="0">
                  <a:srgbClr val="00FFFF">
                    <a:tint val="66000"/>
                    <a:satMod val="160000"/>
                  </a:srgbClr>
                </a:gs>
                <a:gs pos="50000">
                  <a:srgbClr val="00FFFF">
                    <a:tint val="44500"/>
                    <a:satMod val="160000"/>
                  </a:srgbClr>
                </a:gs>
                <a:gs pos="100000">
                  <a:srgbClr val="00FFFF">
                    <a:tint val="23500"/>
                    <a:satMod val="160000"/>
                  </a:srgbClr>
                </a:gs>
              </a:gsLst>
              <a:lin ang="2700000" scaled="1"/>
              <a:tileRect/>
            </a:gradFill>
            <a:ln w="19050">
              <a:noFill/>
              <a:miter lim="800000"/>
              <a:headEnd/>
              <a:tailEnd/>
            </a:ln>
            <a:scene3d>
              <a:camera prst="orthographicFront"/>
              <a:lightRig rig="threePt" dir="t"/>
            </a:scene3d>
            <a:sp3d>
              <a:bevelT/>
            </a:sp3d>
          </p:spPr>
          <p:txBody>
            <a:bodyPr anchor="ctr" anchorCtr="1">
              <a:spAutoFit/>
            </a:bodyPr>
            <a:lstStyle/>
            <a:p>
              <a:pPr algn="ctr">
                <a:defRPr/>
              </a:pPr>
              <a:r>
                <a:rPr lang="zh-TW" altLang="en-US" sz="2800">
                  <a:solidFill>
                    <a:srgbClr val="FF0066"/>
                  </a:solidFill>
                  <a:latin typeface="華康儷粗黑" pitchFamily="49" charset="-120"/>
                  <a:ea typeface="華康儷粗黑" pitchFamily="49" charset="-120"/>
                  <a:cs typeface="微軟正黑體"/>
                </a:rPr>
                <a:t>填</a:t>
              </a:r>
              <a:r>
                <a:rPr lang="en-US" altLang="zh-TW" sz="2800">
                  <a:solidFill>
                    <a:srgbClr val="FF0066"/>
                  </a:solidFill>
                  <a:latin typeface="華康儷粗黑" pitchFamily="49" charset="-120"/>
                  <a:ea typeface="華康儷粗黑" pitchFamily="49" charset="-120"/>
                  <a:cs typeface="微軟正黑體"/>
                </a:rPr>
                <a:t>100</a:t>
              </a:r>
              <a:r>
                <a:rPr lang="zh-TW" altLang="en-US" sz="2800">
                  <a:solidFill>
                    <a:srgbClr val="FF0066"/>
                  </a:solidFill>
                  <a:latin typeface="華康儷粗黑" pitchFamily="49" charset="-120"/>
                  <a:ea typeface="華康儷粗黑" pitchFamily="49" charset="-120"/>
                  <a:cs typeface="微軟正黑體"/>
                </a:rPr>
                <a:t>個志願</a:t>
              </a:r>
            </a:p>
          </p:txBody>
        </p:sp>
        <p:sp>
          <p:nvSpPr>
            <p:cNvPr id="11" name="Text Box 8"/>
            <p:cNvSpPr txBox="1">
              <a:spLocks noChangeArrowheads="1"/>
            </p:cNvSpPr>
            <p:nvPr/>
          </p:nvSpPr>
          <p:spPr bwMode="auto">
            <a:xfrm>
              <a:off x="395536" y="6021288"/>
              <a:ext cx="2771800" cy="584775"/>
            </a:xfrm>
            <a:prstGeom prst="rect">
              <a:avLst/>
            </a:prstGeom>
            <a:gradFill flip="none" rotWithShape="1">
              <a:gsLst>
                <a:gs pos="0">
                  <a:srgbClr val="00FFFF">
                    <a:tint val="66000"/>
                    <a:satMod val="160000"/>
                  </a:srgbClr>
                </a:gs>
                <a:gs pos="50000">
                  <a:srgbClr val="00FFFF">
                    <a:tint val="44500"/>
                    <a:satMod val="160000"/>
                  </a:srgbClr>
                </a:gs>
                <a:gs pos="100000">
                  <a:srgbClr val="00FFFF">
                    <a:tint val="23500"/>
                    <a:satMod val="160000"/>
                  </a:srgbClr>
                </a:gs>
              </a:gsLst>
              <a:lin ang="2700000" scaled="1"/>
              <a:tileRect/>
            </a:gradFill>
            <a:ln w="19050">
              <a:noFill/>
              <a:miter lim="800000"/>
              <a:headEnd/>
              <a:tailEnd/>
            </a:ln>
            <a:scene3d>
              <a:camera prst="orthographicFront"/>
              <a:lightRig rig="threePt" dir="t"/>
            </a:scene3d>
            <a:sp3d>
              <a:bevelT/>
            </a:sp3d>
          </p:spPr>
          <p:txBody>
            <a:bodyPr anchor="ctr" anchorCtr="1">
              <a:spAutoFit/>
            </a:bodyPr>
            <a:lstStyle/>
            <a:p>
              <a:pPr algn="ctr">
                <a:defRPr/>
              </a:pPr>
              <a:r>
                <a:rPr lang="zh-TW" altLang="en-US" sz="2800">
                  <a:solidFill>
                    <a:srgbClr val="FF0066"/>
                  </a:solidFill>
                  <a:latin typeface="華康儷粗黑" pitchFamily="49" charset="-120"/>
                  <a:ea typeface="華康儷粗黑" pitchFamily="49" charset="-120"/>
                  <a:cs typeface="微軟正黑體"/>
                </a:rPr>
                <a:t>等待獎落誰家</a:t>
              </a:r>
            </a:p>
          </p:txBody>
        </p:sp>
      </p:grpSp>
      <p:graphicFrame>
        <p:nvGraphicFramePr>
          <p:cNvPr id="52261" name="Group 37"/>
          <p:cNvGraphicFramePr>
            <a:graphicFrameLocks noGrp="1"/>
          </p:cNvGraphicFramePr>
          <p:nvPr/>
        </p:nvGraphicFramePr>
        <p:xfrm>
          <a:off x="6329363" y="1741488"/>
          <a:ext cx="4956175" cy="4805362"/>
        </p:xfrm>
        <a:graphic>
          <a:graphicData uri="http://schemas.openxmlformats.org/drawingml/2006/table">
            <a:tbl>
              <a:tblPr/>
              <a:tblGrid>
                <a:gridCol w="1512887"/>
                <a:gridCol w="3443288"/>
              </a:tblGrid>
              <a:tr h="442913">
                <a:tc>
                  <a:txBody>
                    <a:bodyPr/>
                    <a:lstStyle/>
                    <a:p>
                      <a:pPr marL="0" marR="0" lvl="0" indent="0" algn="l" defTabSz="914400" rtl="0" eaLnBrk="1" fontAlgn="base" latinLnBrk="0" hangingPunct="1">
                        <a:lnSpc>
                          <a:spcPct val="90000"/>
                        </a:lnSpc>
                        <a:spcBef>
                          <a:spcPts val="1000"/>
                        </a:spcBef>
                        <a:spcAft>
                          <a:spcPct val="0"/>
                        </a:spcAft>
                        <a:buClrTx/>
                        <a:buSzTx/>
                        <a:buFont typeface="Wingdings" pitchFamily="2" charset="2"/>
                        <a:buNone/>
                        <a:tabLst/>
                      </a:pPr>
                      <a:r>
                        <a:rPr kumimoji="1" lang="zh-TW" altLang="en-US" sz="2400" b="0" i="0" u="none" strike="noStrike" cap="none" normalizeH="0" baseline="0" smtClean="0">
                          <a:ln>
                            <a:noFill/>
                          </a:ln>
                          <a:solidFill>
                            <a:schemeClr val="tx1"/>
                          </a:solidFill>
                          <a:effectLst/>
                          <a:latin typeface="華康儷粗圓(P)" pitchFamily="34" charset="-120"/>
                          <a:ea typeface="華康儷粗圓(P)" pitchFamily="34" charset="-120"/>
                        </a:rPr>
                        <a:t>考試日期</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90000"/>
                        </a:lnSpc>
                        <a:spcBef>
                          <a:spcPts val="1000"/>
                        </a:spcBef>
                        <a:spcAft>
                          <a:spcPct val="0"/>
                        </a:spcAft>
                        <a:buClrTx/>
                        <a:buSzTx/>
                        <a:buFont typeface="Wingdings" pitchFamily="2" charset="2"/>
                        <a:buNone/>
                        <a:tabLst/>
                      </a:pPr>
                      <a:r>
                        <a:rPr kumimoji="1" lang="en-US" altLang="zh-TW" sz="2400" b="0" i="0" u="none" strike="noStrike" cap="none" normalizeH="0" baseline="0" smtClean="0">
                          <a:ln>
                            <a:noFill/>
                          </a:ln>
                          <a:solidFill>
                            <a:schemeClr val="tx1"/>
                          </a:solidFill>
                          <a:effectLst/>
                          <a:latin typeface="華康儷粗圓(P)" pitchFamily="34" charset="-120"/>
                          <a:ea typeface="華康儷粗圓(P)" pitchFamily="34" charset="-120"/>
                        </a:rPr>
                        <a:t>104/7/1-3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651125">
                <a:tc>
                  <a:txBody>
                    <a:bodyPr/>
                    <a:lstStyle/>
                    <a:p>
                      <a:pPr marL="0" marR="0" lvl="0" indent="0" algn="l" defTabSz="914400" rtl="0" eaLnBrk="1" fontAlgn="base" latinLnBrk="0" hangingPunct="1">
                        <a:lnSpc>
                          <a:spcPct val="90000"/>
                        </a:lnSpc>
                        <a:spcBef>
                          <a:spcPts val="1000"/>
                        </a:spcBef>
                        <a:spcAft>
                          <a:spcPct val="0"/>
                        </a:spcAft>
                        <a:buClrTx/>
                        <a:buSzTx/>
                        <a:buFont typeface="Wingdings" pitchFamily="2" charset="2"/>
                        <a:buNone/>
                        <a:tabLst/>
                      </a:pPr>
                      <a:r>
                        <a:rPr kumimoji="1" lang="zh-TW" altLang="en-US" sz="2400" b="0" i="0" u="none" strike="noStrike" cap="none" normalizeH="0" baseline="0" smtClean="0">
                          <a:ln>
                            <a:noFill/>
                          </a:ln>
                          <a:solidFill>
                            <a:schemeClr val="tx1"/>
                          </a:solidFill>
                          <a:effectLst/>
                          <a:latin typeface="華康儷粗圓(P)" pitchFamily="34" charset="-120"/>
                          <a:ea typeface="華康儷粗圓(P)" pitchFamily="34" charset="-120"/>
                        </a:rPr>
                        <a:t>考試科目</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457200" marR="0" lvl="0" indent="-457200" algn="l" defTabSz="914400" rtl="0" eaLnBrk="1" fontAlgn="base" latinLnBrk="0" hangingPunct="1">
                        <a:lnSpc>
                          <a:spcPct val="90000"/>
                        </a:lnSpc>
                        <a:spcBef>
                          <a:spcPts val="1000"/>
                        </a:spcBef>
                        <a:spcAft>
                          <a:spcPct val="0"/>
                        </a:spcAft>
                        <a:buClr>
                          <a:schemeClr val="tx1"/>
                        </a:buClr>
                        <a:buSzTx/>
                        <a:buFont typeface="Wingdings" pitchFamily="2" charset="2"/>
                        <a:buChar char="n"/>
                        <a:tabLst/>
                      </a:pPr>
                      <a:r>
                        <a:rPr kumimoji="1" lang="zh-TW" altLang="en-US" sz="2400" b="0" i="0" u="none" strike="noStrike" cap="none" normalizeH="0" baseline="0" smtClean="0">
                          <a:ln>
                            <a:noFill/>
                          </a:ln>
                          <a:solidFill>
                            <a:schemeClr val="tx1"/>
                          </a:solidFill>
                          <a:effectLst/>
                          <a:latin typeface="華康儷粗圓(P)" pitchFamily="34" charset="-120"/>
                          <a:ea typeface="華康儷粗圓(P)" pitchFamily="34" charset="-120"/>
                        </a:rPr>
                        <a:t>國文、英文、數學甲（自然組數學）、數學乙（社會組數學）、歷史、地理、公民與社會、物理、化學、生物</a:t>
                      </a:r>
                    </a:p>
                    <a:p>
                      <a:pPr marL="457200" marR="0" lvl="0" indent="-457200" algn="l" defTabSz="914400" rtl="0" eaLnBrk="1" fontAlgn="base" latinLnBrk="0" hangingPunct="1">
                        <a:lnSpc>
                          <a:spcPct val="90000"/>
                        </a:lnSpc>
                        <a:spcBef>
                          <a:spcPts val="1000"/>
                        </a:spcBef>
                        <a:spcAft>
                          <a:spcPct val="0"/>
                        </a:spcAft>
                        <a:buClr>
                          <a:schemeClr val="tx1"/>
                        </a:buClr>
                        <a:buSzTx/>
                        <a:buFont typeface="Wingdings" pitchFamily="2" charset="2"/>
                        <a:buChar char="n"/>
                        <a:tabLst/>
                      </a:pPr>
                      <a:r>
                        <a:rPr kumimoji="1" lang="zh-TW" altLang="en-US" sz="2400" b="0" i="0" u="none" strike="noStrike" cap="none" normalizeH="0" baseline="0" smtClean="0">
                          <a:ln>
                            <a:noFill/>
                          </a:ln>
                          <a:solidFill>
                            <a:srgbClr val="FF0000"/>
                          </a:solidFill>
                          <a:effectLst/>
                          <a:latin typeface="華康儷粗圓(P)" pitchFamily="34" charset="-120"/>
                          <a:ea typeface="華康儷粗圓(P)" pitchFamily="34" charset="-120"/>
                        </a:rPr>
                        <a:t>十科，自行選考</a:t>
                      </a:r>
                      <a:endParaRPr kumimoji="1" lang="en-US" altLang="zh-TW" sz="2400" b="0" i="0" u="none" strike="noStrike" cap="none" normalizeH="0" baseline="0" smtClean="0">
                        <a:ln>
                          <a:noFill/>
                        </a:ln>
                        <a:solidFill>
                          <a:srgbClr val="FF0000"/>
                        </a:solidFill>
                        <a:effectLst/>
                        <a:latin typeface="華康儷粗圓(P)" pitchFamily="34" charset="-120"/>
                        <a:ea typeface="華康儷粗圓(P)" pitchFamily="34"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788988">
                <a:tc>
                  <a:txBody>
                    <a:bodyPr/>
                    <a:lstStyle/>
                    <a:p>
                      <a:pPr marL="0" marR="0" lvl="0" indent="0" algn="l" defTabSz="914400" rtl="0" eaLnBrk="1" fontAlgn="base" latinLnBrk="0" hangingPunct="1">
                        <a:lnSpc>
                          <a:spcPct val="90000"/>
                        </a:lnSpc>
                        <a:spcBef>
                          <a:spcPts val="1000"/>
                        </a:spcBef>
                        <a:spcAft>
                          <a:spcPct val="0"/>
                        </a:spcAft>
                        <a:buClrTx/>
                        <a:buSzTx/>
                        <a:buFont typeface="Wingdings" pitchFamily="2" charset="2"/>
                        <a:buNone/>
                        <a:tabLst/>
                      </a:pPr>
                      <a:r>
                        <a:rPr kumimoji="1" lang="zh-TW" altLang="en-US" sz="2400" b="0" i="0" u="none" strike="noStrike" cap="none" normalizeH="0" baseline="0" smtClean="0">
                          <a:ln>
                            <a:noFill/>
                          </a:ln>
                          <a:solidFill>
                            <a:schemeClr val="tx1"/>
                          </a:solidFill>
                          <a:effectLst/>
                          <a:latin typeface="華康儷粗圓(P)" pitchFamily="34" charset="-120"/>
                          <a:ea typeface="華康儷粗圓(P)" pitchFamily="34" charset="-120"/>
                        </a:rPr>
                        <a:t>考試範圍</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90000"/>
                        </a:lnSpc>
                        <a:spcBef>
                          <a:spcPts val="1000"/>
                        </a:spcBef>
                        <a:spcAft>
                          <a:spcPct val="0"/>
                        </a:spcAft>
                        <a:buClrTx/>
                        <a:buSzTx/>
                        <a:buFont typeface="Wingdings" pitchFamily="2" charset="2"/>
                        <a:buNone/>
                        <a:tabLst/>
                      </a:pPr>
                      <a:r>
                        <a:rPr kumimoji="1" lang="zh-TW" altLang="en-US" sz="2400" b="0" i="0" u="none" strike="noStrike" cap="none" normalizeH="0" baseline="0" smtClean="0">
                          <a:ln>
                            <a:noFill/>
                          </a:ln>
                          <a:solidFill>
                            <a:schemeClr val="tx1"/>
                          </a:solidFill>
                          <a:effectLst/>
                          <a:latin typeface="華康儷粗圓(P)" pitchFamily="34" charset="-120"/>
                          <a:ea typeface="華康儷粗圓(P)" pitchFamily="34" charset="-120"/>
                        </a:rPr>
                        <a:t>高中三學年必修及選修課程</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922338">
                <a:tc>
                  <a:txBody>
                    <a:bodyPr/>
                    <a:lstStyle/>
                    <a:p>
                      <a:pPr marL="0" marR="0" lvl="0" indent="0" algn="l" defTabSz="914400" rtl="0" eaLnBrk="1" fontAlgn="base" latinLnBrk="0" hangingPunct="1">
                        <a:lnSpc>
                          <a:spcPct val="90000"/>
                        </a:lnSpc>
                        <a:spcBef>
                          <a:spcPts val="1000"/>
                        </a:spcBef>
                        <a:spcAft>
                          <a:spcPct val="0"/>
                        </a:spcAft>
                        <a:buClrTx/>
                        <a:buSzTx/>
                        <a:buFont typeface="Wingdings" pitchFamily="2" charset="2"/>
                        <a:buNone/>
                        <a:tabLst/>
                      </a:pPr>
                      <a:r>
                        <a:rPr kumimoji="1" lang="zh-TW" altLang="en-US" sz="2400" b="0" i="0" u="none" strike="noStrike" cap="none" normalizeH="0" baseline="0" smtClean="0">
                          <a:ln>
                            <a:noFill/>
                          </a:ln>
                          <a:solidFill>
                            <a:schemeClr val="tx1"/>
                          </a:solidFill>
                          <a:effectLst/>
                          <a:latin typeface="華康儷粗圓(P)" pitchFamily="34" charset="-120"/>
                          <a:ea typeface="華康儷粗圓(P)" pitchFamily="34" charset="-120"/>
                        </a:rPr>
                        <a:t>成績計算</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457200" marR="0" lvl="0" indent="-457200" algn="l" defTabSz="914400" rtl="0" eaLnBrk="1" fontAlgn="base" latinLnBrk="0" hangingPunct="1">
                        <a:lnSpc>
                          <a:spcPct val="90000"/>
                        </a:lnSpc>
                        <a:spcBef>
                          <a:spcPts val="1000"/>
                        </a:spcBef>
                        <a:spcAft>
                          <a:spcPct val="0"/>
                        </a:spcAft>
                        <a:buClr>
                          <a:schemeClr val="tx1"/>
                        </a:buClr>
                        <a:buSzTx/>
                        <a:buFont typeface="Wingdings" pitchFamily="2" charset="2"/>
                        <a:buChar char="n"/>
                        <a:tabLst/>
                      </a:pPr>
                      <a:r>
                        <a:rPr kumimoji="1" lang="zh-TW" altLang="en-US" sz="2400" b="0" i="0" u="none" strike="noStrike" cap="none" normalizeH="0" baseline="0" smtClean="0">
                          <a:ln>
                            <a:noFill/>
                          </a:ln>
                          <a:solidFill>
                            <a:schemeClr val="tx1"/>
                          </a:solidFill>
                          <a:effectLst/>
                          <a:latin typeface="華康儷粗圓(P)" pitchFamily="34" charset="-120"/>
                          <a:ea typeface="華康儷粗圓(P)" pitchFamily="34" charset="-120"/>
                        </a:rPr>
                        <a:t>答錯均不倒扣</a:t>
                      </a:r>
                    </a:p>
                    <a:p>
                      <a:pPr marL="457200" marR="0" lvl="0" indent="-457200" algn="l" defTabSz="914400" rtl="0" eaLnBrk="1" fontAlgn="base" latinLnBrk="0" hangingPunct="1">
                        <a:lnSpc>
                          <a:spcPct val="90000"/>
                        </a:lnSpc>
                        <a:spcBef>
                          <a:spcPts val="1000"/>
                        </a:spcBef>
                        <a:spcAft>
                          <a:spcPct val="0"/>
                        </a:spcAft>
                        <a:buClr>
                          <a:schemeClr val="tx1"/>
                        </a:buClr>
                        <a:buSzTx/>
                        <a:buFont typeface="Wingdings" pitchFamily="2" charset="2"/>
                        <a:buChar char="n"/>
                        <a:tabLst/>
                      </a:pPr>
                      <a:r>
                        <a:rPr kumimoji="1" lang="zh-TW" altLang="en-US" sz="2400" b="0" i="0" u="none" strike="noStrike" cap="none" normalizeH="0" baseline="0" smtClean="0">
                          <a:ln>
                            <a:noFill/>
                          </a:ln>
                          <a:solidFill>
                            <a:schemeClr val="tx1"/>
                          </a:solidFill>
                          <a:effectLst/>
                          <a:latin typeface="華康儷粗圓(P)" pitchFamily="34" charset="-120"/>
                          <a:ea typeface="華康儷粗圓(P)" pitchFamily="34" charset="-120"/>
                        </a:rPr>
                        <a:t>滿分為</a:t>
                      </a:r>
                      <a:r>
                        <a:rPr kumimoji="1" lang="en-US" altLang="zh-TW" sz="2400" b="0" i="0" u="none" strike="noStrike" cap="none" normalizeH="0" baseline="0" smtClean="0">
                          <a:ln>
                            <a:noFill/>
                          </a:ln>
                          <a:solidFill>
                            <a:schemeClr val="tx1"/>
                          </a:solidFill>
                          <a:effectLst/>
                          <a:latin typeface="華康儷粗圓(P)" pitchFamily="34" charset="-120"/>
                          <a:ea typeface="華康儷粗圓(P)" pitchFamily="34" charset="-120"/>
                        </a:rPr>
                        <a:t>100</a:t>
                      </a:r>
                      <a:r>
                        <a:rPr kumimoji="1" lang="zh-TW" altLang="en-US" sz="2400" b="0" i="0" u="none" strike="noStrike" cap="none" normalizeH="0" baseline="0" smtClean="0">
                          <a:ln>
                            <a:noFill/>
                          </a:ln>
                          <a:solidFill>
                            <a:schemeClr val="tx1"/>
                          </a:solidFill>
                          <a:effectLst/>
                          <a:latin typeface="華康儷粗圓(P)" pitchFamily="34" charset="-120"/>
                          <a:ea typeface="華康儷粗圓(P)" pitchFamily="34" charset="-120"/>
                        </a:rPr>
                        <a:t>分</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2"/>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522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p:cNvSpPr>
          <p:nvPr>
            <p:ph type="title"/>
          </p:nvPr>
        </p:nvSpPr>
        <p:spPr/>
        <p:txBody>
          <a:bodyPr/>
          <a:lstStyle/>
          <a:p>
            <a:r>
              <a:rPr lang="zh-TW" altLang="en-US" sz="4800" smtClean="0">
                <a:latin typeface="華康儷粗黑" pitchFamily="49" charset="-120"/>
                <a:ea typeface="華康儷粗黑" pitchFamily="49" charset="-120"/>
              </a:rPr>
              <a:t>考試分發入學制</a:t>
            </a:r>
          </a:p>
        </p:txBody>
      </p:sp>
      <p:sp>
        <p:nvSpPr>
          <p:cNvPr id="56322" name="Rectangle 3"/>
          <p:cNvSpPr>
            <a:spLocks noGrp="1"/>
          </p:cNvSpPr>
          <p:nvPr>
            <p:ph type="body" idx="1"/>
          </p:nvPr>
        </p:nvSpPr>
        <p:spPr/>
        <p:txBody>
          <a:bodyPr/>
          <a:lstStyle/>
          <a:p>
            <a:pPr marL="533400" indent="-533400">
              <a:buFont typeface="Arial" charset="0"/>
              <a:buNone/>
            </a:pPr>
            <a:r>
              <a:rPr lang="en-US" altLang="zh-TW" sz="3200" smtClean="0">
                <a:latin typeface="華康儷粗圓" pitchFamily="49" charset="-120"/>
                <a:ea typeface="華康儷粗圓" pitchFamily="49" charset="-120"/>
              </a:rPr>
              <a:t>1.</a:t>
            </a:r>
            <a:r>
              <a:rPr lang="zh-TW" altLang="en-US" sz="3200" smtClean="0">
                <a:latin typeface="華康儷粗圓" pitchFamily="49" charset="-120"/>
                <a:ea typeface="華康儷粗圓" pitchFamily="49" charset="-120"/>
              </a:rPr>
              <a:t>考試分發入學制，共有</a:t>
            </a:r>
            <a:r>
              <a:rPr lang="en-US" altLang="zh-TW" sz="3200" smtClean="0">
                <a:latin typeface="華康儷粗圓" pitchFamily="49" charset="-120"/>
                <a:ea typeface="華康儷粗圓" pitchFamily="49" charset="-120"/>
              </a:rPr>
              <a:t>10</a:t>
            </a:r>
            <a:r>
              <a:rPr lang="zh-TW" altLang="en-US" sz="3200" smtClean="0">
                <a:latin typeface="華康儷粗圓" pitchFamily="49" charset="-120"/>
                <a:ea typeface="華康儷粗圓" pitchFamily="49" charset="-120"/>
              </a:rPr>
              <a:t>個指考考科，同學自由選考</a:t>
            </a:r>
          </a:p>
          <a:p>
            <a:pPr marL="533400" indent="-533400">
              <a:buFont typeface="Arial" charset="0"/>
              <a:buNone/>
            </a:pPr>
            <a:r>
              <a:rPr lang="zh-TW" altLang="en-US" sz="3200" smtClean="0">
                <a:latin typeface="華康儷粗圓" pitchFamily="49" charset="-120"/>
                <a:ea typeface="華康儷粗圓" pitchFamily="49" charset="-120"/>
              </a:rPr>
              <a:t>  ，並根據選考科目來選填志願。</a:t>
            </a:r>
          </a:p>
          <a:p>
            <a:pPr marL="533400" indent="-533400">
              <a:buFont typeface="Arial" charset="0"/>
              <a:buNone/>
            </a:pPr>
            <a:r>
              <a:rPr lang="en-US" altLang="zh-TW" sz="3200" smtClean="0">
                <a:latin typeface="華康儷粗圓" pitchFamily="49" charset="-120"/>
                <a:ea typeface="華康儷粗圓" pitchFamily="49" charset="-120"/>
              </a:rPr>
              <a:t>2.</a:t>
            </a:r>
            <a:r>
              <a:rPr lang="zh-TW" altLang="en-US" sz="3200" smtClean="0">
                <a:latin typeface="華康儷粗圓" pitchFamily="49" charset="-120"/>
                <a:ea typeface="華康儷粗圓" pitchFamily="49" charset="-120"/>
              </a:rPr>
              <a:t>選考科目愈多，可選填志願也愈多，但負擔也愈重</a:t>
            </a:r>
            <a:r>
              <a:rPr lang="en-US" altLang="zh-TW" sz="3200" smtClean="0">
                <a:latin typeface="華康儷粗圓" pitchFamily="49" charset="-120"/>
                <a:ea typeface="華康儷粗圓" pitchFamily="49" charset="-120"/>
              </a:rPr>
              <a:t>(</a:t>
            </a:r>
            <a:r>
              <a:rPr lang="zh-TW" altLang="en-US" sz="3200" smtClean="0">
                <a:latin typeface="華康儷粗圓" pitchFamily="49" charset="-120"/>
                <a:ea typeface="華康儷粗圓" pitchFamily="49" charset="-120"/>
              </a:rPr>
              <a:t>可</a:t>
            </a:r>
          </a:p>
          <a:p>
            <a:pPr marL="533400" indent="-533400">
              <a:buFont typeface="Arial" charset="0"/>
              <a:buNone/>
            </a:pPr>
            <a:r>
              <a:rPr lang="zh-TW" altLang="en-US" sz="3200" smtClean="0">
                <a:latin typeface="華康儷粗圓" pitchFamily="49" charset="-120"/>
                <a:ea typeface="華康儷粗圓" pitchFamily="49" charset="-120"/>
              </a:rPr>
              <a:t>  能也考不好</a:t>
            </a:r>
            <a:r>
              <a:rPr lang="en-US" altLang="zh-TW" sz="3200" smtClean="0">
                <a:latin typeface="華康儷粗圓" pitchFamily="49" charset="-120"/>
                <a:ea typeface="華康儷粗圓" pitchFamily="49" charset="-120"/>
              </a:rPr>
              <a:t>)</a:t>
            </a:r>
            <a:r>
              <a:rPr lang="zh-TW" altLang="en-US" sz="3200" smtClean="0">
                <a:latin typeface="華康儷粗圓" pitchFamily="49" charset="-120"/>
                <a:ea typeface="華康儷粗圓" pitchFamily="49" charset="-120"/>
              </a:rPr>
              <a:t>；因此</a:t>
            </a:r>
            <a:r>
              <a:rPr lang="zh-TW" altLang="en-US" sz="3200" smtClean="0">
                <a:solidFill>
                  <a:srgbClr val="393EFD"/>
                </a:solidFill>
                <a:latin typeface="華康儷粗圓" pitchFamily="49" charset="-120"/>
                <a:ea typeface="華康儷粗圓" pitchFamily="49" charset="-120"/>
              </a:rPr>
              <a:t>選多不如選巧</a:t>
            </a:r>
            <a:r>
              <a:rPr lang="zh-TW" altLang="en-US" sz="3200" smtClean="0">
                <a:latin typeface="華康儷粗圓" pitchFamily="49" charset="-120"/>
                <a:ea typeface="華康儷粗圓" pitchFamily="49" charset="-120"/>
              </a:rPr>
              <a:t>。</a:t>
            </a:r>
          </a:p>
          <a:p>
            <a:pPr marL="533400" indent="-533400">
              <a:buFont typeface="Arial" charset="0"/>
              <a:buNone/>
            </a:pPr>
            <a:r>
              <a:rPr lang="en-US" altLang="zh-TW" sz="3200" smtClean="0">
                <a:latin typeface="華康儷粗圓" pitchFamily="49" charset="-120"/>
                <a:ea typeface="華康儷粗圓" pitchFamily="49" charset="-120"/>
              </a:rPr>
              <a:t>3.</a:t>
            </a:r>
            <a:r>
              <a:rPr lang="zh-TW" altLang="en-US" sz="3200" smtClean="0">
                <a:latin typeface="華康儷粗圓" pitchFamily="49" charset="-120"/>
                <a:ea typeface="華康儷粗圓" pitchFamily="49" charset="-120"/>
              </a:rPr>
              <a:t>所以</a:t>
            </a:r>
            <a:r>
              <a:rPr lang="zh-TW" altLang="en-US" sz="3200" smtClean="0">
                <a:solidFill>
                  <a:srgbClr val="0000FF"/>
                </a:solidFill>
                <a:latin typeface="華康儷粗圓" pitchFamily="49" charset="-120"/>
                <a:ea typeface="華康儷粗圓" pitchFamily="49" charset="-120"/>
              </a:rPr>
              <a:t>先根據自我了解找出適合的目標學群</a:t>
            </a:r>
            <a:r>
              <a:rPr lang="zh-TW" altLang="en-US" sz="3200" smtClean="0">
                <a:latin typeface="華康儷粗圓" pitchFamily="49" charset="-120"/>
                <a:ea typeface="華康儷粗圓" pitchFamily="49" charset="-120"/>
              </a:rPr>
              <a:t>，分析歸納這</a:t>
            </a:r>
          </a:p>
          <a:p>
            <a:pPr marL="533400" indent="-533400">
              <a:buFont typeface="Arial" charset="0"/>
              <a:buNone/>
            </a:pPr>
            <a:r>
              <a:rPr lang="zh-TW" altLang="en-US" sz="3200" smtClean="0">
                <a:latin typeface="華康儷粗圓" pitchFamily="49" charset="-120"/>
                <a:ea typeface="華康儷粗圓" pitchFamily="49" charset="-120"/>
              </a:rPr>
              <a:t>  些校系選考考科、加權、檢定等要求再來選考並加強因</a:t>
            </a:r>
          </a:p>
          <a:p>
            <a:pPr marL="533400" indent="-533400">
              <a:buFont typeface="Arial" charset="0"/>
              <a:buNone/>
            </a:pPr>
            <a:r>
              <a:rPr lang="zh-TW" altLang="en-US" sz="3200" smtClean="0">
                <a:latin typeface="華康儷粗圓" pitchFamily="49" charset="-120"/>
                <a:ea typeface="華康儷粗圓" pitchFamily="49" charset="-120"/>
              </a:rPr>
              <a:t>  應準備。</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632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632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6322">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632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6322">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6322">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632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標題 1"/>
          <p:cNvSpPr>
            <a:spLocks noGrp="1"/>
          </p:cNvSpPr>
          <p:nvPr>
            <p:ph type="title" idx="4294967295"/>
          </p:nvPr>
        </p:nvSpPr>
        <p:spPr>
          <a:xfrm>
            <a:off x="565150" y="600075"/>
            <a:ext cx="10972800" cy="765175"/>
          </a:xfrm>
        </p:spPr>
        <p:txBody>
          <a:bodyPr/>
          <a:lstStyle/>
          <a:p>
            <a:pPr eaLnBrk="1" hangingPunct="1"/>
            <a:r>
              <a:rPr lang="zh-TW" altLang="en-US" sz="4000" smtClean="0">
                <a:latin typeface="華康儷粗黑" pitchFamily="49" charset="-120"/>
                <a:ea typeface="華康儷粗黑" pitchFamily="49" charset="-120"/>
              </a:rPr>
              <a:t>考慮選擇考試分發的同學：</a:t>
            </a:r>
          </a:p>
        </p:txBody>
      </p:sp>
      <p:sp>
        <p:nvSpPr>
          <p:cNvPr id="57346" name="內容版面配置區 2"/>
          <p:cNvSpPr>
            <a:spLocks noGrp="1"/>
          </p:cNvSpPr>
          <p:nvPr>
            <p:ph idx="4294967295"/>
          </p:nvPr>
        </p:nvSpPr>
        <p:spPr>
          <a:xfrm>
            <a:off x="609600" y="1412875"/>
            <a:ext cx="10972800" cy="4713288"/>
          </a:xfrm>
        </p:spPr>
        <p:txBody>
          <a:bodyPr/>
          <a:lstStyle/>
          <a:p>
            <a:pPr eaLnBrk="1" hangingPunct="1"/>
            <a:r>
              <a:rPr lang="zh-TW" altLang="en-US" smtClean="0">
                <a:solidFill>
                  <a:srgbClr val="0000FF"/>
                </a:solidFill>
                <a:latin typeface="華康儷粗圓(P)" pitchFamily="34" charset="-120"/>
                <a:ea typeface="華康儷粗圓(P)" pitchFamily="34" charset="-120"/>
              </a:rPr>
              <a:t>學測未發揮個人水準，表現不如預期。</a:t>
            </a:r>
            <a:endParaRPr lang="en-US" altLang="en-US" smtClean="0">
              <a:solidFill>
                <a:srgbClr val="0000FF"/>
              </a:solidFill>
              <a:latin typeface="華康儷粗圓(P)" pitchFamily="34" charset="-120"/>
              <a:ea typeface="華康儷粗圓(P)" pitchFamily="34" charset="-120"/>
            </a:endParaRPr>
          </a:p>
          <a:p>
            <a:pPr eaLnBrk="1" hangingPunct="1"/>
            <a:r>
              <a:rPr lang="zh-TW" altLang="en-US" smtClean="0">
                <a:solidFill>
                  <a:srgbClr val="0000FF"/>
                </a:solidFill>
                <a:latin typeface="華康儷粗圓(P)" pitchFamily="34" charset="-120"/>
                <a:ea typeface="華康儷粗圓(P)" pitchFamily="34" charset="-120"/>
              </a:rPr>
              <a:t>評估自己不適合申請入學管道，如學術傾向高、高一二都在唸書、第二階段甄試項目經評估不利自己的同學等。</a:t>
            </a:r>
            <a:endParaRPr lang="en-US" altLang="zh-TW" smtClean="0">
              <a:solidFill>
                <a:srgbClr val="0000FF"/>
              </a:solidFill>
              <a:latin typeface="華康儷粗圓(P)" pitchFamily="34" charset="-120"/>
              <a:ea typeface="華康儷粗圓(P)" pitchFamily="34" charset="-120"/>
            </a:endParaRPr>
          </a:p>
          <a:p>
            <a:pPr eaLnBrk="1" hangingPunct="1"/>
            <a:r>
              <a:rPr lang="zh-TW" altLang="en-US" smtClean="0">
                <a:solidFill>
                  <a:srgbClr val="0000FF"/>
                </a:solidFill>
                <a:latin typeface="華康儷粗圓(P)" pitchFamily="34" charset="-120"/>
                <a:ea typeface="華康儷粗圓(P)" pitchFamily="34" charset="-120"/>
              </a:rPr>
              <a:t>興趣、性向依然不十分明確。</a:t>
            </a:r>
            <a:endParaRPr lang="en-US" altLang="en-US" smtClean="0">
              <a:solidFill>
                <a:srgbClr val="0000FF"/>
              </a:solidFill>
              <a:latin typeface="華康儷粗圓(P)" pitchFamily="34" charset="-120"/>
              <a:ea typeface="華康儷粗圓(P)" pitchFamily="34" charset="-120"/>
            </a:endParaRPr>
          </a:p>
          <a:p>
            <a:pPr eaLnBrk="1" hangingPunct="1">
              <a:buFont typeface="Arial" charset="0"/>
              <a:buNone/>
            </a:pPr>
            <a:endParaRPr lang="en-US" altLang="en-US" smtClean="0">
              <a:solidFill>
                <a:srgbClr val="0000FF"/>
              </a:solidFill>
              <a:latin typeface="華康儷粗圓(P)" pitchFamily="34" charset="-120"/>
              <a:ea typeface="華康儷粗圓(P)" pitchFamily="34" charset="-120"/>
            </a:endParaRPr>
          </a:p>
          <a:p>
            <a:pPr eaLnBrk="1" hangingPunct="1"/>
            <a:r>
              <a:rPr lang="zh-TW" altLang="en-US" smtClean="0">
                <a:solidFill>
                  <a:srgbClr val="0000FF"/>
                </a:solidFill>
                <a:latin typeface="華康儷粗圓(P)" pitchFamily="34" charset="-120"/>
                <a:ea typeface="華康儷粗圓(P)" pitchFamily="34" charset="-120"/>
              </a:rPr>
              <a:t>想要最後衝刺的黑馬們。</a:t>
            </a:r>
            <a:endParaRPr lang="en-US" altLang="en-US" smtClean="0">
              <a:solidFill>
                <a:srgbClr val="0000FF"/>
              </a:solidFill>
              <a:latin typeface="華康儷粗圓(P)" pitchFamily="34" charset="-120"/>
              <a:ea typeface="華康儷粗圓(P)" pitchFamily="34" charset="-120"/>
            </a:endParaRPr>
          </a:p>
        </p:txBody>
      </p:sp>
      <p:pic>
        <p:nvPicPr>
          <p:cNvPr id="57347" name="圖片 3"/>
          <p:cNvPicPr>
            <a:picLocks noChangeAspect="1"/>
          </p:cNvPicPr>
          <p:nvPr/>
        </p:nvPicPr>
        <p:blipFill>
          <a:blip r:embed="rId2"/>
          <a:srcRect/>
          <a:stretch>
            <a:fillRect/>
          </a:stretch>
        </p:blipFill>
        <p:spPr bwMode="auto">
          <a:xfrm rot="695722">
            <a:off x="7594600" y="3244850"/>
            <a:ext cx="3694113" cy="277177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734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734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734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7346">
                                            <p:txEl>
                                              <p:pRg st="4" end="4"/>
                                            </p:txEl>
                                          </p:spTgt>
                                        </p:tgtEl>
                                        <p:attrNameLst>
                                          <p:attrName>style.visibility</p:attrName>
                                        </p:attrNameLst>
                                      </p:cBhvr>
                                      <p:to>
                                        <p:strVal val="visible"/>
                                      </p:to>
                                    </p:set>
                                  </p:childTnLst>
                                </p:cTn>
                              </p:par>
                            </p:childTnLst>
                          </p:cTn>
                        </p:par>
                        <p:par>
                          <p:cTn id="19" fill="hold">
                            <p:stCondLst>
                              <p:cond delay="0"/>
                            </p:stCondLst>
                            <p:childTnLst>
                              <p:par>
                                <p:cTn id="20" presetID="55" presetClass="entr" presetSubtype="0" fill="hold" nodeType="afterEffect">
                                  <p:stCondLst>
                                    <p:cond delay="0"/>
                                  </p:stCondLst>
                                  <p:childTnLst>
                                    <p:set>
                                      <p:cBhvr>
                                        <p:cTn id="21" dur="1" fill="hold">
                                          <p:stCondLst>
                                            <p:cond delay="0"/>
                                          </p:stCondLst>
                                        </p:cTn>
                                        <p:tgtEl>
                                          <p:spTgt spid="57347"/>
                                        </p:tgtEl>
                                        <p:attrNameLst>
                                          <p:attrName>style.visibility</p:attrName>
                                        </p:attrNameLst>
                                      </p:cBhvr>
                                      <p:to>
                                        <p:strVal val="visible"/>
                                      </p:to>
                                    </p:set>
                                    <p:anim calcmode="lin" valueType="num">
                                      <p:cBhvr>
                                        <p:cTn id="22" dur="1000" fill="hold"/>
                                        <p:tgtEl>
                                          <p:spTgt spid="57347"/>
                                        </p:tgtEl>
                                        <p:attrNameLst>
                                          <p:attrName>ppt_w</p:attrName>
                                        </p:attrNameLst>
                                      </p:cBhvr>
                                      <p:tavLst>
                                        <p:tav tm="0">
                                          <p:val>
                                            <p:strVal val="#ppt_w*0.70"/>
                                          </p:val>
                                        </p:tav>
                                        <p:tav tm="100000">
                                          <p:val>
                                            <p:strVal val="#ppt_w"/>
                                          </p:val>
                                        </p:tav>
                                      </p:tavLst>
                                    </p:anim>
                                    <p:anim calcmode="lin" valueType="num">
                                      <p:cBhvr>
                                        <p:cTn id="23" dur="1000" fill="hold"/>
                                        <p:tgtEl>
                                          <p:spTgt spid="57347"/>
                                        </p:tgtEl>
                                        <p:attrNameLst>
                                          <p:attrName>ppt_h</p:attrName>
                                        </p:attrNameLst>
                                      </p:cBhvr>
                                      <p:tavLst>
                                        <p:tav tm="0">
                                          <p:val>
                                            <p:strVal val="#ppt_h"/>
                                          </p:val>
                                        </p:tav>
                                        <p:tav tm="100000">
                                          <p:val>
                                            <p:strVal val="#ppt_h"/>
                                          </p:val>
                                        </p:tav>
                                      </p:tavLst>
                                    </p:anim>
                                    <p:animEffect transition="in" filter="fade">
                                      <p:cBhvr>
                                        <p:cTn id="24" dur="1000"/>
                                        <p:tgtEl>
                                          <p:spTgt spid="573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圓角化對角線角落矩形 2"/>
          <p:cNvSpPr/>
          <p:nvPr/>
        </p:nvSpPr>
        <p:spPr>
          <a:xfrm>
            <a:off x="517525" y="204788"/>
            <a:ext cx="11393488" cy="969962"/>
          </a:xfrm>
          <a:prstGeom prst="round2Diag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kumimoji="0" lang="zh-TW" altLang="en-US" sz="4400">
                <a:solidFill>
                  <a:schemeClr val="tx1"/>
                </a:solidFill>
                <a:latin typeface="華康儷粗黑" pitchFamily="49" charset="-120"/>
                <a:ea typeface="華康儷粗黑" pitchFamily="49" charset="-120"/>
              </a:rPr>
              <a:t>大學多元入學各管道應對重點</a:t>
            </a:r>
          </a:p>
        </p:txBody>
      </p:sp>
      <p:pic>
        <p:nvPicPr>
          <p:cNvPr id="58370" name="Picture 2" descr="https://encrypted-tbn1.gstatic.com/images?q=tbn:ANd9GcTcjcb-1wyYaE82n6_g49NUx4VUXDbc6cJoCENPWM0YrTqc2leXug"/>
          <p:cNvPicPr>
            <a:picLocks noChangeAspect="1" noChangeArrowheads="1"/>
          </p:cNvPicPr>
          <p:nvPr/>
        </p:nvPicPr>
        <p:blipFill>
          <a:blip r:embed="rId2"/>
          <a:srcRect t="15668" b="25575"/>
          <a:stretch>
            <a:fillRect/>
          </a:stretch>
        </p:blipFill>
        <p:spPr bwMode="auto">
          <a:xfrm>
            <a:off x="9101138" y="276225"/>
            <a:ext cx="2224087" cy="1162050"/>
          </a:xfrm>
          <a:prstGeom prst="rect">
            <a:avLst/>
          </a:prstGeom>
          <a:noFill/>
          <a:ln w="9525">
            <a:noFill/>
            <a:miter lim="800000"/>
            <a:headEnd/>
            <a:tailEnd/>
          </a:ln>
        </p:spPr>
      </p:pic>
      <p:graphicFrame>
        <p:nvGraphicFramePr>
          <p:cNvPr id="58388" name="Group 20"/>
          <p:cNvGraphicFramePr>
            <a:graphicFrameLocks noGrp="1"/>
          </p:cNvGraphicFramePr>
          <p:nvPr/>
        </p:nvGraphicFramePr>
        <p:xfrm>
          <a:off x="442913" y="1398588"/>
          <a:ext cx="11523662" cy="5184775"/>
        </p:xfrm>
        <a:graphic>
          <a:graphicData uri="http://schemas.openxmlformats.org/drawingml/2006/table">
            <a:tbl>
              <a:tblPr/>
              <a:tblGrid>
                <a:gridCol w="788987"/>
                <a:gridCol w="2455863"/>
                <a:gridCol w="8278812"/>
              </a:tblGrid>
              <a:tr h="1176338">
                <a:tc rowSpan="3">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華康儷粗圓(P)" pitchFamily="34" charset="-120"/>
                          <a:ea typeface="華康儷粗圓(P)" pitchFamily="34" charset="-120"/>
                        </a:rPr>
                        <a:t>升</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華康儷粗圓(P)" pitchFamily="34" charset="-120"/>
                          <a:ea typeface="華康儷粗圓(P)" pitchFamily="34" charset="-120"/>
                        </a:rPr>
                        <a:t>學</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華康儷粗圓(P)" pitchFamily="34" charset="-120"/>
                          <a:ea typeface="華康儷粗圓(P)" pitchFamily="34" charset="-120"/>
                        </a:rPr>
                        <a:t>管</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華康儷粗圓(P)" pitchFamily="34" charset="-120"/>
                          <a:ea typeface="華康儷粗圓(P)" pitchFamily="34" charset="-120"/>
                        </a:rPr>
                        <a:t>道</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華康儷粗圓(P)" pitchFamily="34" charset="-120"/>
                          <a:ea typeface="華康儷粗圓(P)" pitchFamily="34" charset="-120"/>
                        </a:rPr>
                        <a:t>因</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華康儷粗圓(P)" pitchFamily="34" charset="-120"/>
                          <a:ea typeface="華康儷粗圓(P)" pitchFamily="34" charset="-120"/>
                        </a:rPr>
                        <a:t>應</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華康儷粗圓(P)" pitchFamily="34" charset="-120"/>
                          <a:ea typeface="華康儷粗圓(P)" pitchFamily="34" charset="-120"/>
                        </a:rPr>
                        <a:t>重</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華康儷粗圓(P)" pitchFamily="34" charset="-120"/>
                          <a:ea typeface="華康儷粗圓(P)" pitchFamily="34" charset="-120"/>
                        </a:rPr>
                        <a:t>點 </a:t>
                      </a:r>
                    </a:p>
                  </a:txBody>
                  <a:tcPr anchor="ctr" horzOverflow="overflow">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lnTlToBr>
                      <a:noFill/>
                    </a:lnTlToBr>
                    <a:lnBlToTr>
                      <a:noFill/>
                    </a:lnBlToTr>
                    <a:solidFill>
                      <a:srgbClr val="FFFFCC"/>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2400" b="0" i="0" u="none" strike="noStrike" cap="none" normalizeH="0" baseline="0" smtClean="0">
                          <a:ln>
                            <a:noFill/>
                          </a:ln>
                          <a:solidFill>
                            <a:srgbClr val="000000"/>
                          </a:solidFill>
                          <a:effectLst/>
                          <a:latin typeface="華康儷粗圓(P)" pitchFamily="34" charset="-120"/>
                          <a:ea typeface="華康儷粗圓(P)" pitchFamily="34" charset="-120"/>
                        </a:rPr>
                        <a:t>為參加</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1" lang="zh-TW" altLang="en-US" sz="2400" b="0" i="0" u="none" strike="noStrike" cap="none" normalizeH="0" baseline="0" smtClean="0">
                          <a:ln>
                            <a:noFill/>
                          </a:ln>
                          <a:solidFill>
                            <a:srgbClr val="0000FF"/>
                          </a:solidFill>
                          <a:effectLst/>
                          <a:latin typeface="華康儷粗圓(P)" pitchFamily="34" charset="-120"/>
                          <a:ea typeface="華康儷粗圓(P)" pitchFamily="34" charset="-120"/>
                        </a:rPr>
                        <a:t>「繁星推薦」</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1" lang="zh-TW" altLang="en-US" sz="2400" b="0" i="0" u="none" strike="noStrike" cap="none" normalizeH="0" baseline="0" smtClean="0">
                          <a:ln>
                            <a:noFill/>
                          </a:ln>
                          <a:solidFill>
                            <a:srgbClr val="000000"/>
                          </a:solidFill>
                          <a:effectLst/>
                          <a:latin typeface="華康儷粗圓(P)" pitchFamily="34" charset="-120"/>
                          <a:ea typeface="華康儷粗圓(P)" pitchFamily="34" charset="-120"/>
                        </a:rPr>
                        <a:t>　　　　做準備</a:t>
                      </a:r>
                      <a:endParaRPr kumimoji="1" lang="zh-TW" altLang="en-US" sz="24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endParaRPr>
                    </a:p>
                  </a:txBody>
                  <a:tcPr horzOverflow="overflow">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lnTlToBr>
                      <a:noFill/>
                    </a:lnTlToBr>
                    <a:lnBlToTr>
                      <a:noFill/>
                    </a:lnBlToTr>
                    <a:solidFill>
                      <a:srgbClr val="FFFFCC"/>
                    </a:solidFill>
                  </a:tcPr>
                </a:tc>
                <a:tc>
                  <a:txBody>
                    <a:bodyPr/>
                    <a:lstStyle/>
                    <a:p>
                      <a:pPr marL="457200" marR="0" lvl="0" indent="-457200" algn="l" defTabSz="914400" rtl="0" eaLnBrk="0" fontAlgn="base" latinLnBrk="0" hangingPunct="0">
                        <a:lnSpc>
                          <a:spcPct val="90000"/>
                        </a:lnSpc>
                        <a:spcBef>
                          <a:spcPts val="1000"/>
                        </a:spcBef>
                        <a:spcAft>
                          <a:spcPct val="0"/>
                        </a:spcAft>
                        <a:buClrTx/>
                        <a:buSzTx/>
                        <a:buFont typeface="Arial" charset="0"/>
                        <a:buNone/>
                        <a:tabLst>
                          <a:tab pos="228600" algn="l"/>
                        </a:tabLst>
                      </a:pPr>
                      <a:r>
                        <a:rPr kumimoji="1" lang="en-US" altLang="zh-TW" sz="2200" b="0" i="0" u="none" strike="noStrike" cap="none" normalizeH="0" baseline="0" smtClean="0">
                          <a:ln>
                            <a:noFill/>
                          </a:ln>
                          <a:solidFill>
                            <a:schemeClr val="tx1"/>
                          </a:solidFill>
                          <a:effectLst/>
                          <a:latin typeface="華康儷粗圓" pitchFamily="49" charset="-120"/>
                          <a:ea typeface="華康儷粗圓" pitchFamily="49" charset="-120"/>
                        </a:rPr>
                        <a:t>1.</a:t>
                      </a:r>
                      <a:r>
                        <a:rPr kumimoji="1" lang="zh-TW" altLang="en-US" sz="2200" b="0" i="0" u="none" strike="noStrike" cap="none" normalizeH="0" baseline="0" smtClean="0">
                          <a:ln>
                            <a:noFill/>
                          </a:ln>
                          <a:solidFill>
                            <a:srgbClr val="FF0000"/>
                          </a:solidFill>
                          <a:effectLst/>
                          <a:latin typeface="華康儷粗圓" pitchFamily="49" charset="-120"/>
                          <a:ea typeface="華康儷粗圓" pitchFamily="49" charset="-120"/>
                        </a:rPr>
                        <a:t>非常用功唸書，保持優異成績。</a:t>
                      </a:r>
                    </a:p>
                    <a:p>
                      <a:pPr marL="457200" marR="0" lvl="0" indent="-457200" algn="l" defTabSz="914400" rtl="0" eaLnBrk="0" fontAlgn="base" latinLnBrk="0" hangingPunct="0">
                        <a:lnSpc>
                          <a:spcPct val="90000"/>
                        </a:lnSpc>
                        <a:spcBef>
                          <a:spcPts val="1000"/>
                        </a:spcBef>
                        <a:spcAft>
                          <a:spcPct val="0"/>
                        </a:spcAft>
                        <a:buClrTx/>
                        <a:buSzTx/>
                        <a:buFont typeface="Arial" charset="0"/>
                        <a:buNone/>
                        <a:tabLst>
                          <a:tab pos="228600" algn="l"/>
                        </a:tabLst>
                      </a:pPr>
                      <a:r>
                        <a:rPr kumimoji="1" lang="en-US" altLang="zh-TW" sz="2200" b="0" i="0" u="none" strike="noStrike" cap="none" normalizeH="0" baseline="0" smtClean="0">
                          <a:ln>
                            <a:noFill/>
                          </a:ln>
                          <a:solidFill>
                            <a:schemeClr val="tx1"/>
                          </a:solidFill>
                          <a:effectLst/>
                          <a:latin typeface="華康儷粗圓" pitchFamily="49" charset="-120"/>
                          <a:ea typeface="華康儷粗圓" pitchFamily="49" charset="-120"/>
                        </a:rPr>
                        <a:t>2.</a:t>
                      </a:r>
                      <a:r>
                        <a:rPr kumimoji="1" lang="zh-TW" altLang="en-US" sz="2200" b="0" i="0" u="none" strike="noStrike" cap="none" normalizeH="0" baseline="0" smtClean="0">
                          <a:ln>
                            <a:noFill/>
                          </a:ln>
                          <a:solidFill>
                            <a:schemeClr val="tx1"/>
                          </a:solidFill>
                          <a:effectLst/>
                          <a:latin typeface="華康儷粗圓" pitchFamily="49" charset="-120"/>
                          <a:ea typeface="華康儷粗圓" pitchFamily="49" charset="-120"/>
                        </a:rPr>
                        <a:t>參閱繁星簡章：了解繁星管道大學校系的招生簡章內容，如「</a:t>
                      </a:r>
                    </a:p>
                    <a:p>
                      <a:pPr marL="457200" marR="0" lvl="0" indent="-457200" algn="l" defTabSz="914400" rtl="0" eaLnBrk="0" fontAlgn="base" latinLnBrk="0" hangingPunct="0">
                        <a:lnSpc>
                          <a:spcPct val="90000"/>
                        </a:lnSpc>
                        <a:spcBef>
                          <a:spcPts val="1000"/>
                        </a:spcBef>
                        <a:spcAft>
                          <a:spcPct val="0"/>
                        </a:spcAft>
                        <a:buClrTx/>
                        <a:buSzTx/>
                        <a:buFont typeface="Arial" charset="0"/>
                        <a:buNone/>
                        <a:tabLst>
                          <a:tab pos="228600" algn="l"/>
                        </a:tabLst>
                      </a:pPr>
                      <a:r>
                        <a:rPr kumimoji="1" lang="zh-TW" altLang="en-US" sz="2200" b="0" i="0" u="none" strike="noStrike" cap="none" normalizeH="0" baseline="0" smtClean="0">
                          <a:ln>
                            <a:noFill/>
                          </a:ln>
                          <a:solidFill>
                            <a:schemeClr val="tx1"/>
                          </a:solidFill>
                          <a:effectLst/>
                          <a:latin typeface="華康儷粗圓" pitchFamily="49" charset="-120"/>
                          <a:ea typeface="華康儷粗圓" pitchFamily="49" charset="-120"/>
                        </a:rPr>
                        <a:t>  學科能力測驗」檢定標準等等。</a:t>
                      </a:r>
                      <a:r>
                        <a:rPr kumimoji="1" lang="zh-TW" altLang="en-US" sz="2200" b="0" i="0" u="none" strike="noStrike" cap="none" normalizeH="0" baseline="0" smtClean="0">
                          <a:ln>
                            <a:noFill/>
                          </a:ln>
                          <a:solidFill>
                            <a:schemeClr val="tx1"/>
                          </a:solidFill>
                          <a:effectLst/>
                          <a:latin typeface="Calibri" pitchFamily="34" charset="0"/>
                          <a:ea typeface="新細明體" charset="-120"/>
                        </a:rPr>
                        <a:t> </a:t>
                      </a:r>
                    </a:p>
                  </a:txBody>
                  <a:tcPr horzOverflow="overflow">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lnTlToBr>
                      <a:noFill/>
                    </a:lnTlToBr>
                    <a:lnBlToTr>
                      <a:noFill/>
                    </a:lnBlToTr>
                    <a:solidFill>
                      <a:srgbClr val="FFFFCC"/>
                    </a:solidFill>
                  </a:tcPr>
                </a:tc>
              </a:tr>
              <a:tr h="1177925">
                <a:tc vMerge="1">
                  <a:txBody>
                    <a:bodyPr/>
                    <a:lstStyle/>
                    <a:p>
                      <a:endParaRPr lang="zh-TW" altLang="en-US"/>
                    </a:p>
                  </a:txBody>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2400" b="0" i="0" u="none" strike="noStrike" cap="none" normalizeH="0" baseline="0" smtClean="0">
                          <a:ln>
                            <a:noFill/>
                          </a:ln>
                          <a:solidFill>
                            <a:srgbClr val="000000"/>
                          </a:solidFill>
                          <a:effectLst/>
                          <a:latin typeface="華康儷粗圓(P)" pitchFamily="34" charset="-120"/>
                          <a:ea typeface="華康儷粗圓(P)" pitchFamily="34" charset="-120"/>
                        </a:rPr>
                        <a:t>為參加</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1" lang="zh-TW" altLang="en-US" sz="2400" b="0" i="0" u="none" strike="noStrike" cap="none" normalizeH="0" baseline="0" smtClean="0">
                          <a:ln>
                            <a:noFill/>
                          </a:ln>
                          <a:solidFill>
                            <a:srgbClr val="0000FF"/>
                          </a:solidFill>
                          <a:effectLst/>
                          <a:latin typeface="華康儷粗圓(P)" pitchFamily="34" charset="-120"/>
                          <a:ea typeface="華康儷粗圓(P)" pitchFamily="34" charset="-120"/>
                        </a:rPr>
                        <a:t>「個人申請」</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1" lang="zh-TW" altLang="en-US" sz="2400" b="0" i="0" u="none" strike="noStrike" cap="none" normalizeH="0" baseline="0" smtClean="0">
                          <a:ln>
                            <a:noFill/>
                          </a:ln>
                          <a:solidFill>
                            <a:srgbClr val="000000"/>
                          </a:solidFill>
                          <a:effectLst/>
                          <a:latin typeface="華康儷粗圓(P)" pitchFamily="34" charset="-120"/>
                          <a:ea typeface="華康儷粗圓(P)" pitchFamily="34" charset="-120"/>
                        </a:rPr>
                        <a:t>　　　　做準備</a:t>
                      </a:r>
                      <a:endParaRPr kumimoji="1" lang="zh-TW" altLang="en-US" sz="24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endParaRPr>
                    </a:p>
                  </a:txBody>
                  <a:tcPr horzOverflow="overflow">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lnTlToBr>
                      <a:noFill/>
                    </a:lnTlToBr>
                    <a:lnBlToTr>
                      <a:noFill/>
                    </a:lnBlToTr>
                    <a:solidFill>
                      <a:srgbClr val="FFFFCC"/>
                    </a:solidFill>
                  </a:tcPr>
                </a:tc>
                <a:tc>
                  <a:txBody>
                    <a:bodyPr/>
                    <a:lstStyle/>
                    <a:p>
                      <a:pPr marL="457200" marR="0" lvl="0" indent="-457200" algn="l" defTabSz="914400" rtl="0" eaLnBrk="0" fontAlgn="base" latinLnBrk="0" hangingPunct="0">
                        <a:lnSpc>
                          <a:spcPct val="90000"/>
                        </a:lnSpc>
                        <a:spcBef>
                          <a:spcPts val="1000"/>
                        </a:spcBef>
                        <a:spcAft>
                          <a:spcPct val="0"/>
                        </a:spcAft>
                        <a:buClrTx/>
                        <a:buSzTx/>
                        <a:buFont typeface="Arial" charset="0"/>
                        <a:buNone/>
                        <a:tabLst>
                          <a:tab pos="228600" algn="l"/>
                        </a:tabLst>
                      </a:pPr>
                      <a:r>
                        <a:rPr kumimoji="1" lang="en-US" altLang="zh-TW" sz="2200" b="0" i="0" u="none" strike="noStrike" cap="none" normalizeH="0" baseline="0" smtClean="0">
                          <a:ln>
                            <a:noFill/>
                          </a:ln>
                          <a:solidFill>
                            <a:schemeClr val="tx1"/>
                          </a:solidFill>
                          <a:effectLst/>
                          <a:latin typeface="華康儷粗圓" pitchFamily="49" charset="-120"/>
                          <a:ea typeface="華康儷粗圓" pitchFamily="49" charset="-120"/>
                        </a:rPr>
                        <a:t>1.</a:t>
                      </a:r>
                      <a:r>
                        <a:rPr kumimoji="1" lang="zh-TW" altLang="en-US" sz="2200" b="0" i="0" u="none" strike="noStrike" cap="none" normalizeH="0" baseline="0" smtClean="0">
                          <a:ln>
                            <a:noFill/>
                          </a:ln>
                          <a:solidFill>
                            <a:srgbClr val="FF0000"/>
                          </a:solidFill>
                          <a:effectLst/>
                          <a:latin typeface="華康儷粗圓" pitchFamily="49" charset="-120"/>
                          <a:ea typeface="華康儷粗圓" pitchFamily="49" charset="-120"/>
                        </a:rPr>
                        <a:t>基本上仍要用功唸書，維持一定的成績</a:t>
                      </a:r>
                      <a:r>
                        <a:rPr kumimoji="1" lang="zh-TW" altLang="en-US" sz="2200" b="0" i="0" u="none" strike="noStrike" cap="none" normalizeH="0" baseline="0" smtClean="0">
                          <a:ln>
                            <a:noFill/>
                          </a:ln>
                          <a:solidFill>
                            <a:schemeClr val="tx1"/>
                          </a:solidFill>
                          <a:effectLst/>
                          <a:latin typeface="華康儷粗圓" pitchFamily="49" charset="-120"/>
                          <a:ea typeface="華康儷粗圓" pitchFamily="49" charset="-120"/>
                        </a:rPr>
                        <a:t>。</a:t>
                      </a:r>
                    </a:p>
                    <a:p>
                      <a:pPr marL="457200" marR="0" lvl="0" indent="-457200" algn="l" defTabSz="914400" rtl="0" eaLnBrk="0" fontAlgn="base" latinLnBrk="0" hangingPunct="0">
                        <a:lnSpc>
                          <a:spcPct val="90000"/>
                        </a:lnSpc>
                        <a:spcBef>
                          <a:spcPts val="1000"/>
                        </a:spcBef>
                        <a:spcAft>
                          <a:spcPct val="0"/>
                        </a:spcAft>
                        <a:buClrTx/>
                        <a:buSzTx/>
                        <a:buFont typeface="Arial" charset="0"/>
                        <a:buNone/>
                        <a:tabLst>
                          <a:tab pos="228600" algn="l"/>
                        </a:tabLst>
                      </a:pPr>
                      <a:r>
                        <a:rPr kumimoji="1" lang="en-US" altLang="zh-TW" sz="2200" b="0" i="0" u="none" strike="noStrike" cap="none" normalizeH="0" baseline="0" smtClean="0">
                          <a:ln>
                            <a:noFill/>
                          </a:ln>
                          <a:solidFill>
                            <a:schemeClr val="tx1"/>
                          </a:solidFill>
                          <a:effectLst/>
                          <a:latin typeface="華康儷粗圓" pitchFamily="49" charset="-120"/>
                          <a:ea typeface="華康儷粗圓" pitchFamily="49" charset="-120"/>
                        </a:rPr>
                        <a:t>2.</a:t>
                      </a:r>
                      <a:r>
                        <a:rPr kumimoji="1" lang="zh-TW" altLang="en-US" sz="2200" b="0" i="0" u="none" strike="noStrike" cap="none" normalizeH="0" baseline="0" smtClean="0">
                          <a:ln>
                            <a:noFill/>
                          </a:ln>
                          <a:solidFill>
                            <a:srgbClr val="FF0000"/>
                          </a:solidFill>
                          <a:effectLst/>
                          <a:latin typeface="華康儷粗圓" pitchFamily="49" charset="-120"/>
                          <a:ea typeface="華康儷粗圓" pitchFamily="49" charset="-120"/>
                        </a:rPr>
                        <a:t>多元探索</a:t>
                      </a:r>
                      <a:r>
                        <a:rPr kumimoji="1" lang="zh-TW" altLang="en-US" sz="2200" b="0" i="0" u="none" strike="noStrike" cap="none" normalizeH="0" baseline="0" smtClean="0">
                          <a:ln>
                            <a:noFill/>
                          </a:ln>
                          <a:solidFill>
                            <a:schemeClr val="tx1"/>
                          </a:solidFill>
                          <a:effectLst/>
                          <a:latin typeface="華康儷粗圓" pitchFamily="49" charset="-120"/>
                          <a:ea typeface="華康儷粗圓" pitchFamily="49" charset="-120"/>
                        </a:rPr>
                        <a:t>，累積「學業表現」、「社團參與」、「競賽成果」</a:t>
                      </a:r>
                    </a:p>
                    <a:p>
                      <a:pPr marL="457200" marR="0" lvl="0" indent="-457200" algn="l" defTabSz="914400" rtl="0" eaLnBrk="0" fontAlgn="base" latinLnBrk="0" hangingPunct="0">
                        <a:lnSpc>
                          <a:spcPct val="90000"/>
                        </a:lnSpc>
                        <a:spcBef>
                          <a:spcPts val="1000"/>
                        </a:spcBef>
                        <a:spcAft>
                          <a:spcPct val="0"/>
                        </a:spcAft>
                        <a:buClrTx/>
                        <a:buSzTx/>
                        <a:buFont typeface="Arial" charset="0"/>
                        <a:buNone/>
                        <a:tabLst>
                          <a:tab pos="228600" algn="l"/>
                        </a:tabLst>
                      </a:pPr>
                      <a:r>
                        <a:rPr kumimoji="1" lang="zh-TW" altLang="en-US" sz="2200" b="0" i="0" u="none" strike="noStrike" cap="none" normalizeH="0" baseline="0" smtClean="0">
                          <a:ln>
                            <a:noFill/>
                          </a:ln>
                          <a:solidFill>
                            <a:schemeClr val="tx1"/>
                          </a:solidFill>
                          <a:effectLst/>
                          <a:latin typeface="華康儷粗圓" pitchFamily="49" charset="-120"/>
                          <a:ea typeface="華康儷粗圓" pitchFamily="49" charset="-120"/>
                        </a:rPr>
                        <a:t>  、「學生幹部」等等資料或紀錄。</a:t>
                      </a:r>
                    </a:p>
                    <a:p>
                      <a:pPr marL="457200" marR="0" lvl="0" indent="-457200" algn="l" defTabSz="914400" rtl="0" eaLnBrk="0" fontAlgn="base" latinLnBrk="0" hangingPunct="0">
                        <a:lnSpc>
                          <a:spcPct val="90000"/>
                        </a:lnSpc>
                        <a:spcBef>
                          <a:spcPts val="1000"/>
                        </a:spcBef>
                        <a:spcAft>
                          <a:spcPct val="0"/>
                        </a:spcAft>
                        <a:buClrTx/>
                        <a:buSzTx/>
                        <a:buFont typeface="Arial" charset="0"/>
                        <a:buNone/>
                        <a:tabLst>
                          <a:tab pos="228600" algn="l"/>
                        </a:tabLst>
                      </a:pPr>
                      <a:r>
                        <a:rPr kumimoji="1" lang="en-US" altLang="zh-TW" sz="2200" b="0" i="0" u="none" strike="noStrike" cap="none" normalizeH="0" baseline="0" smtClean="0">
                          <a:ln>
                            <a:noFill/>
                          </a:ln>
                          <a:solidFill>
                            <a:schemeClr val="tx1"/>
                          </a:solidFill>
                          <a:effectLst/>
                          <a:latin typeface="華康儷粗圓" pitchFamily="49" charset="-120"/>
                          <a:ea typeface="華康儷粗圓" pitchFamily="49" charset="-120"/>
                        </a:rPr>
                        <a:t>3.</a:t>
                      </a:r>
                      <a:r>
                        <a:rPr kumimoji="1" lang="zh-TW" altLang="en-US" sz="2200" b="0" i="0" u="none" strike="noStrike" cap="none" normalizeH="0" baseline="0" smtClean="0">
                          <a:ln>
                            <a:noFill/>
                          </a:ln>
                          <a:solidFill>
                            <a:schemeClr val="tx1"/>
                          </a:solidFill>
                          <a:effectLst/>
                          <a:latin typeface="華康儷粗圓" pitchFamily="49" charset="-120"/>
                          <a:ea typeface="華康儷粗圓" pitchFamily="49" charset="-120"/>
                        </a:rPr>
                        <a:t>參閱申請簡章：了解申請的校系之簡章內容，如第二階段甄試</a:t>
                      </a:r>
                    </a:p>
                    <a:p>
                      <a:pPr marL="457200" marR="0" lvl="0" indent="-457200" algn="l" defTabSz="914400" rtl="0" eaLnBrk="0" fontAlgn="base" latinLnBrk="0" hangingPunct="0">
                        <a:lnSpc>
                          <a:spcPct val="90000"/>
                        </a:lnSpc>
                        <a:spcBef>
                          <a:spcPts val="1000"/>
                        </a:spcBef>
                        <a:spcAft>
                          <a:spcPct val="0"/>
                        </a:spcAft>
                        <a:buClrTx/>
                        <a:buSzTx/>
                        <a:buFont typeface="Arial" charset="0"/>
                        <a:buNone/>
                        <a:tabLst>
                          <a:tab pos="228600" algn="l"/>
                        </a:tabLst>
                      </a:pPr>
                      <a:r>
                        <a:rPr kumimoji="1" lang="zh-TW" altLang="en-US" sz="2200" b="0" i="0" u="none" strike="noStrike" cap="none" normalizeH="0" baseline="0" smtClean="0">
                          <a:ln>
                            <a:noFill/>
                          </a:ln>
                          <a:solidFill>
                            <a:schemeClr val="tx1"/>
                          </a:solidFill>
                          <a:effectLst/>
                          <a:latin typeface="華康儷粗圓" pitchFamily="49" charset="-120"/>
                          <a:ea typeface="華康儷粗圓" pitchFamily="49" charset="-120"/>
                        </a:rPr>
                        <a:t>  項目。 </a:t>
                      </a:r>
                    </a:p>
                  </a:txBody>
                  <a:tcPr horzOverflow="overflow">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lnTlToBr>
                      <a:noFill/>
                    </a:lnTlToBr>
                    <a:lnBlToTr>
                      <a:noFill/>
                    </a:lnBlToTr>
                    <a:solidFill>
                      <a:srgbClr val="FFFFCC"/>
                    </a:solidFill>
                  </a:tcPr>
                </a:tc>
              </a:tr>
              <a:tr h="1825625">
                <a:tc vMerge="1">
                  <a:txBody>
                    <a:bodyPr/>
                    <a:lstStyle/>
                    <a:p>
                      <a:endParaRPr lang="zh-TW" altLang="en-US"/>
                    </a:p>
                  </a:txBody>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2400" b="0" i="0" u="none" strike="noStrike" cap="none" normalizeH="0" baseline="0" smtClean="0">
                          <a:ln>
                            <a:noFill/>
                          </a:ln>
                          <a:solidFill>
                            <a:srgbClr val="000000"/>
                          </a:solidFill>
                          <a:effectLst/>
                          <a:latin typeface="華康儷粗圓(P)" pitchFamily="34" charset="-120"/>
                          <a:ea typeface="華康儷粗圓(P)" pitchFamily="34" charset="-120"/>
                        </a:rPr>
                        <a:t>為參加</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1" lang="zh-TW" altLang="en-US" sz="2400" b="0" i="0" u="none" strike="noStrike" cap="none" normalizeH="0" baseline="0" smtClean="0">
                          <a:ln>
                            <a:noFill/>
                          </a:ln>
                          <a:solidFill>
                            <a:srgbClr val="0000FF"/>
                          </a:solidFill>
                          <a:effectLst/>
                          <a:latin typeface="華康儷粗圓(P)" pitchFamily="34" charset="-120"/>
                          <a:ea typeface="華康儷粗圓(P)" pitchFamily="34" charset="-120"/>
                        </a:rPr>
                        <a:t>「考試入學」</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1" lang="zh-TW" altLang="en-US" sz="2400" b="0" i="0" u="none" strike="noStrike" cap="none" normalizeH="0" baseline="0" smtClean="0">
                          <a:ln>
                            <a:noFill/>
                          </a:ln>
                          <a:solidFill>
                            <a:srgbClr val="000000"/>
                          </a:solidFill>
                          <a:effectLst/>
                          <a:latin typeface="華康儷粗圓(P)" pitchFamily="34" charset="-120"/>
                          <a:ea typeface="華康儷粗圓(P)" pitchFamily="34" charset="-120"/>
                        </a:rPr>
                        <a:t>　　　　做準備</a:t>
                      </a:r>
                      <a:endParaRPr kumimoji="1" lang="zh-TW" altLang="en-US" sz="24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endParaRPr>
                    </a:p>
                  </a:txBody>
                  <a:tcPr horzOverflow="overflow">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lnTlToBr>
                      <a:noFill/>
                    </a:lnTlToBr>
                    <a:lnBlToTr>
                      <a:noFill/>
                    </a:lnBlToTr>
                    <a:solidFill>
                      <a:srgbClr val="FFFFCC"/>
                    </a:solidFill>
                  </a:tcPr>
                </a:tc>
                <a:tc>
                  <a:txBody>
                    <a:bodyPr/>
                    <a:lstStyle/>
                    <a:p>
                      <a:pPr marL="457200" marR="0" lvl="0" indent="-457200" algn="l" defTabSz="914400" rtl="0" eaLnBrk="0" fontAlgn="base" latinLnBrk="0" hangingPunct="0">
                        <a:lnSpc>
                          <a:spcPct val="90000"/>
                        </a:lnSpc>
                        <a:spcBef>
                          <a:spcPts val="1000"/>
                        </a:spcBef>
                        <a:spcAft>
                          <a:spcPct val="0"/>
                        </a:spcAft>
                        <a:buClrTx/>
                        <a:buSzTx/>
                        <a:buFont typeface="Arial" charset="0"/>
                        <a:buNone/>
                        <a:tabLst>
                          <a:tab pos="228600" algn="l"/>
                        </a:tabLst>
                      </a:pPr>
                      <a:r>
                        <a:rPr kumimoji="1" lang="en-US" altLang="zh-TW" sz="2200" b="0" i="0" u="none" strike="noStrike" cap="none" normalizeH="0" baseline="0" smtClean="0">
                          <a:ln>
                            <a:noFill/>
                          </a:ln>
                          <a:solidFill>
                            <a:schemeClr val="tx1"/>
                          </a:solidFill>
                          <a:effectLst/>
                          <a:latin typeface="華康儷粗圓" pitchFamily="49" charset="-120"/>
                          <a:ea typeface="華康儷粗圓" pitchFamily="49" charset="-120"/>
                        </a:rPr>
                        <a:t>1.</a:t>
                      </a:r>
                      <a:r>
                        <a:rPr kumimoji="1" lang="zh-TW" altLang="en-US" sz="2200" b="0" i="0" u="none" strike="noStrike" cap="none" normalizeH="0" baseline="0" smtClean="0">
                          <a:ln>
                            <a:noFill/>
                          </a:ln>
                          <a:solidFill>
                            <a:srgbClr val="FF0000"/>
                          </a:solidFill>
                          <a:effectLst/>
                          <a:latin typeface="華康儷粗圓" pitchFamily="49" charset="-120"/>
                          <a:ea typeface="華康儷粗圓" pitchFamily="49" charset="-120"/>
                        </a:rPr>
                        <a:t>用功唸書，累積扎實的實力</a:t>
                      </a:r>
                      <a:r>
                        <a:rPr kumimoji="1" lang="zh-TW" altLang="en-US" sz="2200" b="0" i="0" u="none" strike="noStrike" cap="none" normalizeH="0" baseline="0" smtClean="0">
                          <a:ln>
                            <a:noFill/>
                          </a:ln>
                          <a:solidFill>
                            <a:schemeClr val="tx1"/>
                          </a:solidFill>
                          <a:effectLst/>
                          <a:latin typeface="華康儷粗圓" pitchFamily="49" charset="-120"/>
                          <a:ea typeface="華康儷粗圓" pitchFamily="49" charset="-120"/>
                        </a:rPr>
                        <a:t>。</a:t>
                      </a:r>
                    </a:p>
                    <a:p>
                      <a:pPr marL="457200" marR="0" lvl="0" indent="-457200" algn="l" defTabSz="914400" rtl="0" eaLnBrk="0" fontAlgn="base" latinLnBrk="0" hangingPunct="0">
                        <a:lnSpc>
                          <a:spcPct val="90000"/>
                        </a:lnSpc>
                        <a:spcBef>
                          <a:spcPts val="1000"/>
                        </a:spcBef>
                        <a:spcAft>
                          <a:spcPct val="0"/>
                        </a:spcAft>
                        <a:buClrTx/>
                        <a:buSzTx/>
                        <a:buFont typeface="Arial" charset="0"/>
                        <a:buNone/>
                        <a:tabLst>
                          <a:tab pos="228600" algn="l"/>
                        </a:tabLst>
                      </a:pPr>
                      <a:r>
                        <a:rPr kumimoji="1" lang="en-US" altLang="zh-TW" sz="2200" b="0" i="0" u="none" strike="noStrike" cap="none" normalizeH="0" baseline="0" smtClean="0">
                          <a:ln>
                            <a:noFill/>
                          </a:ln>
                          <a:solidFill>
                            <a:schemeClr val="tx1"/>
                          </a:solidFill>
                          <a:effectLst/>
                          <a:latin typeface="華康儷粗圓" pitchFamily="49" charset="-120"/>
                          <a:ea typeface="華康儷粗圓" pitchFamily="49" charset="-120"/>
                        </a:rPr>
                        <a:t>2.</a:t>
                      </a:r>
                      <a:r>
                        <a:rPr kumimoji="1" lang="zh-TW" altLang="en-US" sz="2200" b="0" i="0" u="none" strike="noStrike" cap="none" normalizeH="0" baseline="0" smtClean="0">
                          <a:ln>
                            <a:noFill/>
                          </a:ln>
                          <a:solidFill>
                            <a:srgbClr val="FF0000"/>
                          </a:solidFill>
                          <a:effectLst/>
                          <a:latin typeface="華康儷粗圓" pitchFamily="49" charset="-120"/>
                          <a:ea typeface="華康儷粗圓" pitchFamily="49" charset="-120"/>
                        </a:rPr>
                        <a:t>歸納出符合自己能力與志趣的目標學群之重點考科，加強學習</a:t>
                      </a:r>
                    </a:p>
                    <a:p>
                      <a:pPr marL="457200" marR="0" lvl="0" indent="-457200" algn="l" defTabSz="914400" rtl="0" eaLnBrk="0" fontAlgn="base" latinLnBrk="0" hangingPunct="0">
                        <a:lnSpc>
                          <a:spcPct val="90000"/>
                        </a:lnSpc>
                        <a:spcBef>
                          <a:spcPts val="1000"/>
                        </a:spcBef>
                        <a:spcAft>
                          <a:spcPct val="0"/>
                        </a:spcAft>
                        <a:buClrTx/>
                        <a:buSzTx/>
                        <a:buFont typeface="Arial" charset="0"/>
                        <a:buNone/>
                        <a:tabLst>
                          <a:tab pos="228600" algn="l"/>
                        </a:tabLst>
                      </a:pPr>
                      <a:r>
                        <a:rPr kumimoji="1" lang="en-US" altLang="zh-TW" sz="2200" b="0" i="0" u="none" strike="noStrike" cap="none" normalizeH="0" baseline="0" smtClean="0">
                          <a:ln>
                            <a:noFill/>
                          </a:ln>
                          <a:solidFill>
                            <a:schemeClr val="tx1"/>
                          </a:solidFill>
                          <a:effectLst/>
                          <a:latin typeface="華康儷粗圓" pitchFamily="49" charset="-120"/>
                          <a:ea typeface="華康儷粗圓" pitchFamily="49" charset="-120"/>
                        </a:rPr>
                        <a:t>3.</a:t>
                      </a:r>
                      <a:r>
                        <a:rPr kumimoji="1" lang="zh-TW" altLang="en-US" sz="2200" b="0" i="0" u="none" strike="noStrike" cap="none" normalizeH="0" baseline="0" smtClean="0">
                          <a:ln>
                            <a:noFill/>
                          </a:ln>
                          <a:solidFill>
                            <a:schemeClr val="tx1"/>
                          </a:solidFill>
                          <a:effectLst/>
                          <a:latin typeface="華康儷粗圓" pitchFamily="49" charset="-120"/>
                          <a:ea typeface="華康儷粗圓" pitchFamily="49" charset="-120"/>
                        </a:rPr>
                        <a:t>參閱指考簡章：如指考大學校系「學科能力測驗」之檢定標</a:t>
                      </a:r>
                    </a:p>
                    <a:p>
                      <a:pPr marL="457200" marR="0" lvl="0" indent="-457200" algn="l" defTabSz="914400" rtl="0" eaLnBrk="0" fontAlgn="base" latinLnBrk="0" hangingPunct="0">
                        <a:lnSpc>
                          <a:spcPct val="90000"/>
                        </a:lnSpc>
                        <a:spcBef>
                          <a:spcPts val="1000"/>
                        </a:spcBef>
                        <a:spcAft>
                          <a:spcPct val="0"/>
                        </a:spcAft>
                        <a:buClrTx/>
                        <a:buSzTx/>
                        <a:buFont typeface="Arial" charset="0"/>
                        <a:buNone/>
                        <a:tabLst>
                          <a:tab pos="228600" algn="l"/>
                        </a:tabLst>
                      </a:pPr>
                      <a:r>
                        <a:rPr kumimoji="1" lang="zh-TW" altLang="en-US" sz="2200" b="0" i="0" u="none" strike="noStrike" cap="none" normalizeH="0" baseline="0" smtClean="0">
                          <a:ln>
                            <a:noFill/>
                          </a:ln>
                          <a:solidFill>
                            <a:schemeClr val="tx1"/>
                          </a:solidFill>
                          <a:effectLst/>
                          <a:latin typeface="華康儷粗圓" pitchFamily="49" charset="-120"/>
                          <a:ea typeface="華康儷粗圓" pitchFamily="49" charset="-120"/>
                        </a:rPr>
                        <a:t>  準及「指定科目考試」之採計、加權、參酌方式。</a:t>
                      </a:r>
                      <a:endParaRPr kumimoji="1" lang="zh-TW" altLang="en-US" sz="2200" b="0" i="0" u="none" strike="noStrike" cap="none" normalizeH="0" baseline="0" smtClean="0">
                        <a:ln>
                          <a:noFill/>
                        </a:ln>
                        <a:solidFill>
                          <a:srgbClr val="FF3300"/>
                        </a:solidFill>
                        <a:effectLst/>
                        <a:latin typeface="華康儷粗圓" pitchFamily="49" charset="-120"/>
                        <a:ea typeface="華康儷粗圓" pitchFamily="49" charset="-120"/>
                      </a:endParaRPr>
                    </a:p>
                  </a:txBody>
                  <a:tcPr horzOverflow="overflow">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lnTlToBr>
                      <a:noFill/>
                    </a:lnTlToBr>
                    <a:lnBlToTr>
                      <a:noFill/>
                    </a:lnBlToTr>
                    <a:solidFill>
                      <a:srgbClr val="FFFFCC"/>
                    </a:solidFill>
                  </a:tcPr>
                </a:tc>
              </a:tr>
            </a:tbl>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p:cNvSpPr>
          <p:nvPr>
            <p:ph type="title"/>
          </p:nvPr>
        </p:nvSpPr>
        <p:spPr>
          <a:xfrm>
            <a:off x="1236663" y="690563"/>
            <a:ext cx="10515600" cy="1325562"/>
          </a:xfrm>
        </p:spPr>
        <p:txBody>
          <a:bodyPr/>
          <a:lstStyle/>
          <a:p>
            <a:r>
              <a:rPr lang="zh-TW" altLang="en-US" sz="5400" smtClean="0">
                <a:ea typeface="華康儷粗圓" pitchFamily="49" charset="-120"/>
              </a:rPr>
              <a:t>多元入學像</a:t>
            </a:r>
            <a:r>
              <a:rPr lang="en-US" altLang="zh-TW" sz="5400" smtClean="0">
                <a:ea typeface="華康儷粗圓" pitchFamily="49" charset="-120"/>
              </a:rPr>
              <a:t>buffet…</a:t>
            </a:r>
            <a:br>
              <a:rPr lang="en-US" altLang="zh-TW" sz="5400" smtClean="0">
                <a:ea typeface="華康儷粗圓" pitchFamily="49" charset="-120"/>
              </a:rPr>
            </a:br>
            <a:r>
              <a:rPr lang="zh-TW" altLang="en-US" sz="5400" smtClean="0">
                <a:ea typeface="華康儷粗圓" pitchFamily="49" charset="-120"/>
              </a:rPr>
              <a:t>你要知道自己想吃什麼</a:t>
            </a:r>
            <a:r>
              <a:rPr lang="en-US" altLang="zh-TW" sz="5400" smtClean="0">
                <a:ea typeface="華康儷粗圓" pitchFamily="49" charset="-120"/>
              </a:rPr>
              <a:t>...</a:t>
            </a:r>
          </a:p>
        </p:txBody>
      </p:sp>
      <p:pic>
        <p:nvPicPr>
          <p:cNvPr id="58370" name="Picture 9" descr="1434952333"/>
          <p:cNvPicPr>
            <a:picLocks noChangeAspect="1" noChangeArrowheads="1"/>
          </p:cNvPicPr>
          <p:nvPr/>
        </p:nvPicPr>
        <p:blipFill>
          <a:blip r:embed="rId2"/>
          <a:srcRect/>
          <a:stretch>
            <a:fillRect/>
          </a:stretch>
        </p:blipFill>
        <p:spPr bwMode="auto">
          <a:xfrm>
            <a:off x="6484938" y="2625725"/>
            <a:ext cx="4379912" cy="3600450"/>
          </a:xfrm>
          <a:prstGeom prst="rect">
            <a:avLst/>
          </a:prstGeom>
          <a:noFill/>
          <a:ln w="9525">
            <a:noFill/>
            <a:miter lim="800000"/>
            <a:headEnd/>
            <a:tailEnd/>
          </a:ln>
        </p:spPr>
      </p:pic>
      <p:pic>
        <p:nvPicPr>
          <p:cNvPr id="58373" name="Picture 5" descr="31402_19929"/>
          <p:cNvPicPr>
            <a:picLocks noChangeAspect="1" noChangeArrowheads="1"/>
          </p:cNvPicPr>
          <p:nvPr/>
        </p:nvPicPr>
        <p:blipFill>
          <a:blip r:embed="rId3"/>
          <a:srcRect/>
          <a:stretch>
            <a:fillRect/>
          </a:stretch>
        </p:blipFill>
        <p:spPr bwMode="auto">
          <a:xfrm>
            <a:off x="1492250" y="2482850"/>
            <a:ext cx="4267200" cy="36195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8373"/>
                                        </p:tgtEl>
                                        <p:attrNameLst>
                                          <p:attrName>style.visibility</p:attrName>
                                        </p:attrNameLst>
                                      </p:cBhvr>
                                      <p:to>
                                        <p:strVal val="visible"/>
                                      </p:to>
                                    </p:set>
                                    <p:animEffect transition="in" filter="blinds(horizontal)">
                                      <p:cBhvr>
                                        <p:cTn id="7" dur="1000"/>
                                        <p:tgtEl>
                                          <p:spTgt spid="5837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58370"/>
                                        </p:tgtEl>
                                        <p:attrNameLst>
                                          <p:attrName>style.visibility</p:attrName>
                                        </p:attrNameLst>
                                      </p:cBhvr>
                                      <p:to>
                                        <p:strVal val="visible"/>
                                      </p:to>
                                    </p:set>
                                    <p:animEffect transition="in" filter="checkerboard(across)">
                                      <p:cBhvr>
                                        <p:cTn id="12" dur="1000"/>
                                        <p:tgtEl>
                                          <p:spTgt spid="583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標題 3"/>
          <p:cNvSpPr>
            <a:spLocks noGrp="1"/>
          </p:cNvSpPr>
          <p:nvPr>
            <p:ph type="ctrTitle"/>
          </p:nvPr>
        </p:nvSpPr>
        <p:spPr>
          <a:xfrm>
            <a:off x="1570038" y="1177925"/>
            <a:ext cx="8064500" cy="1943100"/>
          </a:xfrm>
        </p:spPr>
        <p:txBody>
          <a:bodyPr/>
          <a:lstStyle/>
          <a:p>
            <a:pPr eaLnBrk="1" hangingPunct="1"/>
            <a:r>
              <a:rPr lang="zh-TW" altLang="en-US" sz="6600" smtClean="0">
                <a:ea typeface="華康儷粗黑" pitchFamily="49" charset="-120"/>
              </a:rPr>
              <a:t>選組輔導說明</a:t>
            </a:r>
          </a:p>
        </p:txBody>
      </p:sp>
      <p:sp>
        <p:nvSpPr>
          <p:cNvPr id="67586" name="Text Box 6"/>
          <p:cNvSpPr txBox="1">
            <a:spLocks noChangeArrowheads="1"/>
          </p:cNvSpPr>
          <p:nvPr/>
        </p:nvSpPr>
        <p:spPr bwMode="auto">
          <a:xfrm>
            <a:off x="7256463" y="6238875"/>
            <a:ext cx="4217987" cy="366713"/>
          </a:xfrm>
          <a:prstGeom prst="rect">
            <a:avLst/>
          </a:prstGeom>
          <a:solidFill>
            <a:schemeClr val="bg1"/>
          </a:solidFill>
          <a:ln w="9525">
            <a:noFill/>
            <a:miter lim="800000"/>
            <a:headEnd/>
            <a:tailEnd/>
          </a:ln>
        </p:spPr>
        <p:txBody>
          <a:bodyPr>
            <a:spAutoFit/>
          </a:bodyPr>
          <a:lstStyle/>
          <a:p>
            <a:pPr>
              <a:spcBef>
                <a:spcPct val="50000"/>
              </a:spcBef>
            </a:pPr>
            <a:r>
              <a:rPr lang="zh-TW" altLang="en-US">
                <a:solidFill>
                  <a:schemeClr val="bg1"/>
                </a:solidFill>
              </a:rPr>
              <a:t>                                                                </a:t>
            </a:r>
          </a:p>
        </p:txBody>
      </p:sp>
      <p:pic>
        <p:nvPicPr>
          <p:cNvPr id="67587" name="Picture 6" descr="700x300_s6_66056ef86a05fa879ec5755434dd0da1"/>
          <p:cNvPicPr>
            <a:picLocks noChangeAspect="1" noChangeArrowheads="1"/>
          </p:cNvPicPr>
          <p:nvPr/>
        </p:nvPicPr>
        <p:blipFill>
          <a:blip r:embed="rId2"/>
          <a:srcRect/>
          <a:stretch>
            <a:fillRect/>
          </a:stretch>
        </p:blipFill>
        <p:spPr bwMode="auto">
          <a:xfrm>
            <a:off x="5167313" y="3511550"/>
            <a:ext cx="6667500" cy="2857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3"/>
          <p:cNvSpPr>
            <a:spLocks noGrp="1"/>
          </p:cNvSpPr>
          <p:nvPr>
            <p:ph type="body" idx="1"/>
          </p:nvPr>
        </p:nvSpPr>
        <p:spPr>
          <a:xfrm>
            <a:off x="862013" y="425450"/>
            <a:ext cx="10515600" cy="723900"/>
          </a:xfrm>
        </p:spPr>
        <p:txBody>
          <a:bodyPr/>
          <a:lstStyle/>
          <a:p>
            <a:pPr>
              <a:buFont typeface="Arial" charset="0"/>
              <a:buNone/>
            </a:pPr>
            <a:r>
              <a:rPr lang="zh-TW" altLang="en-US" sz="3600" smtClean="0">
                <a:ea typeface="華康儷粗黑" pitchFamily="49" charset="-120"/>
              </a:rPr>
              <a:t>選組前的一個生涯觀念</a:t>
            </a:r>
            <a:r>
              <a:rPr lang="en-US" altLang="zh-TW" sz="3600" smtClean="0">
                <a:ea typeface="華康儷粗黑" pitchFamily="49" charset="-120"/>
              </a:rPr>
              <a:t>…</a:t>
            </a:r>
          </a:p>
          <a:p>
            <a:pPr lvl="4"/>
            <a:endParaRPr lang="en-US" altLang="zh-TW" sz="2400" smtClean="0">
              <a:ea typeface="華康儷粗黑" pitchFamily="49" charset="-120"/>
            </a:endParaRPr>
          </a:p>
        </p:txBody>
      </p:sp>
      <p:pic>
        <p:nvPicPr>
          <p:cNvPr id="66562" name="Picture 4" descr="careerplaning_01_pic_01"/>
          <p:cNvPicPr>
            <a:picLocks noChangeAspect="1" noChangeArrowheads="1"/>
          </p:cNvPicPr>
          <p:nvPr>
            <p:ph type="title"/>
          </p:nvPr>
        </p:nvPicPr>
        <p:blipFill>
          <a:blip r:embed="rId2"/>
          <a:srcRect/>
          <a:stretch>
            <a:fillRect/>
          </a:stretch>
        </p:blipFill>
        <p:spPr>
          <a:xfrm>
            <a:off x="636588" y="1852613"/>
            <a:ext cx="9580562" cy="5264150"/>
          </a:xfrm>
        </p:spPr>
      </p:pic>
      <p:sp>
        <p:nvSpPr>
          <p:cNvPr id="61443" name="文字版面配置區 6"/>
          <p:cNvSpPr>
            <a:spLocks/>
          </p:cNvSpPr>
          <p:nvPr/>
        </p:nvSpPr>
        <p:spPr bwMode="auto">
          <a:xfrm>
            <a:off x="952500" y="1095375"/>
            <a:ext cx="10458450" cy="647700"/>
          </a:xfrm>
          <a:prstGeom prst="rect">
            <a:avLst/>
          </a:prstGeom>
          <a:noFill/>
          <a:ln w="9525">
            <a:noFill/>
            <a:miter lim="800000"/>
            <a:headEnd/>
            <a:tailEnd/>
          </a:ln>
        </p:spPr>
        <p:txBody>
          <a:bodyPr/>
          <a:lstStyle/>
          <a:p>
            <a:pPr marL="228600" indent="-228600">
              <a:lnSpc>
                <a:spcPct val="90000"/>
              </a:lnSpc>
              <a:spcBef>
                <a:spcPts val="1000"/>
              </a:spcBef>
              <a:buFont typeface="Arial" charset="0"/>
              <a:buNone/>
            </a:pPr>
            <a:r>
              <a:rPr kumimoji="0" lang="zh-TW" altLang="en-US" sz="3200">
                <a:solidFill>
                  <a:srgbClr val="0000FF"/>
                </a:solidFill>
                <a:latin typeface="華康儷粗圓(P)" pitchFamily="34" charset="-120"/>
                <a:ea typeface="華康儷粗圓(P)" pitchFamily="34" charset="-120"/>
              </a:rPr>
              <a:t>生涯探索、決策與行動是不斷循環的歷程</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65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標題 5"/>
          <p:cNvSpPr>
            <a:spLocks noGrp="1"/>
          </p:cNvSpPr>
          <p:nvPr>
            <p:ph type="title" idx="4294967295"/>
          </p:nvPr>
        </p:nvSpPr>
        <p:spPr>
          <a:xfrm>
            <a:off x="798513" y="762000"/>
            <a:ext cx="10544175" cy="990600"/>
          </a:xfrm>
          <a:solidFill>
            <a:srgbClr val="FF0000"/>
          </a:solidFill>
        </p:spPr>
        <p:txBody>
          <a:bodyPr/>
          <a:lstStyle/>
          <a:p>
            <a:pPr eaLnBrk="1" hangingPunct="1"/>
            <a:r>
              <a:rPr lang="zh-TW" altLang="en-US" sz="3600" smtClean="0">
                <a:solidFill>
                  <a:schemeClr val="bg1"/>
                </a:solidFill>
                <a:latin typeface="華康儷粗黑" pitchFamily="49" charset="-120"/>
                <a:ea typeface="華康儷粗圓" pitchFamily="49" charset="-120"/>
              </a:rPr>
              <a:t>選組是對目前學習、生涯發展暫時性的評估與決定</a:t>
            </a:r>
            <a:br>
              <a:rPr lang="zh-TW" altLang="en-US" sz="3600" smtClean="0">
                <a:solidFill>
                  <a:schemeClr val="bg1"/>
                </a:solidFill>
                <a:latin typeface="華康儷粗黑" pitchFamily="49" charset="-120"/>
                <a:ea typeface="華康儷粗圓" pitchFamily="49" charset="-120"/>
              </a:rPr>
            </a:br>
            <a:r>
              <a:rPr lang="zh-TW" altLang="en-US" sz="3600" smtClean="0">
                <a:solidFill>
                  <a:schemeClr val="bg1"/>
                </a:solidFill>
                <a:ea typeface="華康儷粗圓" pitchFamily="49" charset="-120"/>
              </a:rPr>
              <a:t>所以選錯不是問題，選錯不改才是嚴重的大問題</a:t>
            </a:r>
            <a:r>
              <a:rPr lang="zh-TW" altLang="zh-TW" sz="3600" smtClean="0">
                <a:solidFill>
                  <a:schemeClr val="bg1"/>
                </a:solidFill>
                <a:ea typeface="華康儷粗圓" pitchFamily="49" charset="-120"/>
              </a:rPr>
              <a:t>！</a:t>
            </a:r>
            <a:endParaRPr lang="zh-TW" altLang="en-US" sz="3600" smtClean="0">
              <a:solidFill>
                <a:schemeClr val="bg1"/>
              </a:solidFill>
              <a:ea typeface="華康儷粗圓" pitchFamily="49" charset="-120"/>
            </a:endParaRPr>
          </a:p>
        </p:txBody>
      </p:sp>
      <p:sp>
        <p:nvSpPr>
          <p:cNvPr id="4" name="內容版面配置區 2"/>
          <p:cNvSpPr txBox="1">
            <a:spLocks/>
          </p:cNvSpPr>
          <p:nvPr/>
        </p:nvSpPr>
        <p:spPr bwMode="auto">
          <a:xfrm>
            <a:off x="719138" y="1325563"/>
            <a:ext cx="10717212" cy="2214562"/>
          </a:xfrm>
          <a:prstGeom prst="rect">
            <a:avLst/>
          </a:prstGeom>
          <a:noFill/>
          <a:ln w="9525">
            <a:noFill/>
            <a:miter lim="800000"/>
            <a:headEnd/>
            <a:tailEnd/>
          </a:ln>
        </p:spPr>
        <p:txBody>
          <a:bodyPr/>
          <a:lstStyle/>
          <a:p>
            <a:pPr marL="319088" indent="-319088">
              <a:spcBef>
                <a:spcPts val="700"/>
              </a:spcBef>
              <a:buClr>
                <a:schemeClr val="accent2"/>
              </a:buClr>
              <a:buSzPct val="60000"/>
              <a:buFont typeface="Wingdings" pitchFamily="2" charset="2"/>
              <a:buNone/>
            </a:pPr>
            <a:endParaRPr kumimoji="0" lang="zh-TW" altLang="en-US" sz="4400">
              <a:solidFill>
                <a:srgbClr val="1308EA"/>
              </a:solidFill>
              <a:latin typeface="華康儷粗黑" pitchFamily="49" charset="-120"/>
              <a:ea typeface="華康儷粗黑" pitchFamily="49" charset="-120"/>
            </a:endParaRPr>
          </a:p>
          <a:p>
            <a:pPr marL="319088" indent="-319088">
              <a:spcBef>
                <a:spcPts val="700"/>
              </a:spcBef>
              <a:buClr>
                <a:schemeClr val="accent2"/>
              </a:buClr>
              <a:buSzPct val="60000"/>
              <a:buFont typeface="Wingdings" pitchFamily="2" charset="2"/>
              <a:buNone/>
            </a:pPr>
            <a:endParaRPr kumimoji="0" lang="zh-TW" altLang="en-US" sz="4800">
              <a:latin typeface="新細明體" charset="-120"/>
            </a:endParaRPr>
          </a:p>
        </p:txBody>
      </p:sp>
      <p:sp>
        <p:nvSpPr>
          <p:cNvPr id="62467" name="AutoShape 6" descr="Z"/>
          <p:cNvSpPr>
            <a:spLocks noChangeAspect="1" noChangeArrowheads="1"/>
          </p:cNvSpPr>
          <p:nvPr/>
        </p:nvSpPr>
        <p:spPr bwMode="auto">
          <a:xfrm>
            <a:off x="5943600" y="3276600"/>
            <a:ext cx="304800" cy="304800"/>
          </a:xfrm>
          <a:prstGeom prst="rect">
            <a:avLst/>
          </a:prstGeom>
          <a:noFill/>
          <a:ln w="9525">
            <a:noFill/>
            <a:miter lim="800000"/>
            <a:headEnd/>
            <a:tailEnd/>
          </a:ln>
        </p:spPr>
        <p:txBody>
          <a:bodyPr/>
          <a:lstStyle/>
          <a:p>
            <a:endParaRPr lang="zh-TW" altLang="en-US"/>
          </a:p>
        </p:txBody>
      </p:sp>
      <p:sp>
        <p:nvSpPr>
          <p:cNvPr id="62468" name="AutoShape 8" descr="Z"/>
          <p:cNvSpPr>
            <a:spLocks noChangeAspect="1" noChangeArrowheads="1"/>
          </p:cNvSpPr>
          <p:nvPr/>
        </p:nvSpPr>
        <p:spPr bwMode="auto">
          <a:xfrm>
            <a:off x="5943600" y="3276600"/>
            <a:ext cx="304800" cy="304800"/>
          </a:xfrm>
          <a:prstGeom prst="rect">
            <a:avLst/>
          </a:prstGeom>
          <a:noFill/>
          <a:ln w="9525">
            <a:noFill/>
            <a:miter lim="800000"/>
            <a:headEnd/>
            <a:tailEnd/>
          </a:ln>
        </p:spPr>
        <p:txBody>
          <a:bodyPr/>
          <a:lstStyle/>
          <a:p>
            <a:endParaRPr lang="zh-TW" altLang="en-US"/>
          </a:p>
        </p:txBody>
      </p:sp>
      <p:pic>
        <p:nvPicPr>
          <p:cNvPr id="61448" name="Picture 8" descr="careerchange_3134901b"/>
          <p:cNvPicPr>
            <a:picLocks noChangeAspect="1" noChangeArrowheads="1"/>
          </p:cNvPicPr>
          <p:nvPr/>
        </p:nvPicPr>
        <p:blipFill>
          <a:blip r:embed="rId3"/>
          <a:srcRect/>
          <a:stretch>
            <a:fillRect/>
          </a:stretch>
        </p:blipFill>
        <p:spPr bwMode="auto">
          <a:xfrm>
            <a:off x="917575" y="2289175"/>
            <a:ext cx="10291763" cy="395763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1441"/>
                                        </p:tgtEl>
                                        <p:attrNameLst>
                                          <p:attrName>style.visibility</p:attrName>
                                        </p:attrNameLst>
                                      </p:cBhvr>
                                      <p:to>
                                        <p:strVal val="visible"/>
                                      </p:to>
                                    </p:set>
                                    <p:animEffect transition="in" filter="checkerboard(across)">
                                      <p:cBhvr>
                                        <p:cTn id="7" dur="500"/>
                                        <p:tgtEl>
                                          <p:spTgt spid="6144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nodePh="1">
                                  <p:stCondLst>
                                    <p:cond delay="0"/>
                                  </p:stCondLst>
                                  <p:endCondLst>
                                    <p:cond evt="begin" delay="0">
                                      <p:tn val="10"/>
                                    </p:cond>
                                  </p:end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par>
                                <p:cTn id="14" presetID="1" presetClass="entr" presetSubtype="0" fill="hold" nodeType="withEffect">
                                  <p:stCondLst>
                                    <p:cond delay="0"/>
                                  </p:stCondLst>
                                  <p:childTnLst>
                                    <p:set>
                                      <p:cBhvr>
                                        <p:cTn id="15" dur="1" fill="hold">
                                          <p:stCondLst>
                                            <p:cond delay="0"/>
                                          </p:stCondLst>
                                        </p:cTn>
                                        <p:tgtEl>
                                          <p:spTgt spid="614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1" grpId="0" animBg="1"/>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標題 1"/>
          <p:cNvSpPr>
            <a:spLocks noGrp="1"/>
          </p:cNvSpPr>
          <p:nvPr>
            <p:ph type="title" idx="4294967295"/>
          </p:nvPr>
        </p:nvSpPr>
        <p:spPr>
          <a:xfrm>
            <a:off x="798513" y="619125"/>
            <a:ext cx="8229600" cy="1143000"/>
          </a:xfrm>
        </p:spPr>
        <p:txBody>
          <a:bodyPr/>
          <a:lstStyle/>
          <a:p>
            <a:pPr eaLnBrk="1" hangingPunct="1"/>
            <a:r>
              <a:rPr lang="zh-TW" altLang="en-US" sz="6000" smtClean="0">
                <a:latin typeface="華康儷粗黑" pitchFamily="49" charset="-120"/>
                <a:ea typeface="華康儷粗黑" pitchFamily="49" charset="-120"/>
              </a:rPr>
              <a:t>高二想轉組嗎？</a:t>
            </a:r>
          </a:p>
        </p:txBody>
      </p:sp>
      <p:sp>
        <p:nvSpPr>
          <p:cNvPr id="63490" name="內容版面配置區 2"/>
          <p:cNvSpPr>
            <a:spLocks noGrp="1"/>
          </p:cNvSpPr>
          <p:nvPr>
            <p:ph idx="4294967295"/>
          </p:nvPr>
        </p:nvSpPr>
        <p:spPr>
          <a:xfrm>
            <a:off x="368300" y="1924050"/>
            <a:ext cx="10752138" cy="4525963"/>
          </a:xfrm>
        </p:spPr>
        <p:txBody>
          <a:bodyPr/>
          <a:lstStyle/>
          <a:p>
            <a:pPr eaLnBrk="1" hangingPunct="1">
              <a:lnSpc>
                <a:spcPct val="150000"/>
              </a:lnSpc>
              <a:buFont typeface="Arial" charset="0"/>
              <a:buNone/>
            </a:pPr>
            <a:r>
              <a:rPr lang="zh-TW" altLang="en-US" b="1" smtClean="0">
                <a:solidFill>
                  <a:srgbClr val="0000FF"/>
                </a:solidFill>
                <a:latin typeface="微軟正黑體"/>
                <a:ea typeface="微軟正黑體"/>
                <a:cs typeface="微軟正黑體"/>
              </a:rPr>
              <a:t>      </a:t>
            </a:r>
            <a:r>
              <a:rPr lang="zh-TW" altLang="en-US" sz="4800" smtClean="0">
                <a:solidFill>
                  <a:srgbClr val="0000FF"/>
                </a:solidFill>
                <a:latin typeface="華康儷粗圓(P)" pitchFamily="34" charset="-120"/>
                <a:ea typeface="華康儷粗圓(P)" pitchFamily="34" charset="-120"/>
                <a:cs typeface="微軟正黑體"/>
              </a:rPr>
              <a:t>高二上第</a:t>
            </a:r>
            <a:r>
              <a:rPr lang="en-US" altLang="zh-TW" sz="4800" smtClean="0">
                <a:solidFill>
                  <a:srgbClr val="0000FF"/>
                </a:solidFill>
                <a:latin typeface="華康儷粗圓(P)" pitchFamily="34" charset="-120"/>
                <a:ea typeface="華康儷粗圓(P)" pitchFamily="34" charset="-120"/>
                <a:cs typeface="微軟正黑體"/>
              </a:rPr>
              <a:t>2</a:t>
            </a:r>
            <a:r>
              <a:rPr lang="zh-TW" altLang="en-US" sz="4800" smtClean="0">
                <a:solidFill>
                  <a:srgbClr val="0000FF"/>
                </a:solidFill>
                <a:latin typeface="華康儷粗圓(P)" pitchFamily="34" charset="-120"/>
                <a:ea typeface="華康儷粗圓(P)" pitchFamily="34" charset="-120"/>
                <a:cs typeface="微軟正黑體"/>
              </a:rPr>
              <a:t>次段考後可申請轉組</a:t>
            </a:r>
            <a:endParaRPr lang="en-US" altLang="zh-TW" sz="4800" smtClean="0">
              <a:solidFill>
                <a:srgbClr val="0000FF"/>
              </a:solidFill>
              <a:latin typeface="華康儷粗圓(P)" pitchFamily="34" charset="-120"/>
              <a:ea typeface="華康儷粗圓(P)" pitchFamily="34" charset="-120"/>
              <a:cs typeface="微軟正黑體"/>
            </a:endParaRPr>
          </a:p>
          <a:p>
            <a:pPr eaLnBrk="1" hangingPunct="1">
              <a:lnSpc>
                <a:spcPct val="150000"/>
              </a:lnSpc>
              <a:buFont typeface="Arial" charset="0"/>
              <a:buNone/>
            </a:pPr>
            <a:r>
              <a:rPr lang="zh-TW" altLang="en-US" sz="4800" smtClean="0">
                <a:solidFill>
                  <a:srgbClr val="0000FF"/>
                </a:solidFill>
                <a:latin typeface="華康儷粗圓(P)" pitchFamily="34" charset="-120"/>
                <a:ea typeface="華康儷粗圓(P)" pitchFamily="34" charset="-120"/>
                <a:cs typeface="微軟正黑體"/>
              </a:rPr>
              <a:t>   高二下第</a:t>
            </a:r>
            <a:r>
              <a:rPr lang="en-US" altLang="zh-TW" sz="4800" smtClean="0">
                <a:solidFill>
                  <a:srgbClr val="0000FF"/>
                </a:solidFill>
                <a:latin typeface="華康儷粗圓(P)" pitchFamily="34" charset="-120"/>
                <a:ea typeface="華康儷粗圓(P)" pitchFamily="34" charset="-120"/>
                <a:cs typeface="微軟正黑體"/>
              </a:rPr>
              <a:t>2</a:t>
            </a:r>
            <a:r>
              <a:rPr lang="zh-TW" altLang="en-US" sz="4800" smtClean="0">
                <a:solidFill>
                  <a:srgbClr val="0000FF"/>
                </a:solidFill>
                <a:latin typeface="華康儷粗圓(P)" pitchFamily="34" charset="-120"/>
                <a:ea typeface="華康儷粗圓(P)" pitchFamily="34" charset="-120"/>
                <a:cs typeface="微軟正黑體"/>
              </a:rPr>
              <a:t>次段考後可申請轉組</a:t>
            </a:r>
            <a:endParaRPr lang="en-US" altLang="zh-TW" sz="4800" smtClean="0">
              <a:solidFill>
                <a:srgbClr val="0000FF"/>
              </a:solidFill>
              <a:latin typeface="華康儷粗圓(P)" pitchFamily="34" charset="-120"/>
              <a:ea typeface="華康儷粗圓(P)" pitchFamily="34" charset="-120"/>
              <a:cs typeface="微軟正黑體"/>
            </a:endParaRPr>
          </a:p>
          <a:p>
            <a:pPr eaLnBrk="1" hangingPunct="1">
              <a:lnSpc>
                <a:spcPct val="150000"/>
              </a:lnSpc>
              <a:buFont typeface="Arial" charset="0"/>
              <a:buNone/>
            </a:pPr>
            <a:r>
              <a:rPr lang="zh-TW" altLang="en-US" b="1" smtClean="0">
                <a:solidFill>
                  <a:srgbClr val="002060"/>
                </a:solidFill>
                <a:latin typeface="微軟正黑體"/>
                <a:ea typeface="微軟正黑體"/>
                <a:cs typeface="微軟正黑體"/>
              </a:rPr>
              <a:t>         </a:t>
            </a:r>
            <a:endParaRPr lang="zh-TW" altLang="en-US"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4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0"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1" name="標題 1"/>
          <p:cNvSpPr>
            <a:spLocks noGrp="1"/>
          </p:cNvSpPr>
          <p:nvPr>
            <p:ph type="title" idx="4294967295"/>
          </p:nvPr>
        </p:nvSpPr>
        <p:spPr>
          <a:xfrm>
            <a:off x="573088" y="365125"/>
            <a:ext cx="10515600" cy="1325563"/>
          </a:xfrm>
        </p:spPr>
        <p:txBody>
          <a:bodyPr/>
          <a:lstStyle/>
          <a:p>
            <a:r>
              <a:rPr lang="zh-TW" altLang="en-US" smtClean="0">
                <a:latin typeface="華康儷粗黑" pitchFamily="49" charset="-120"/>
                <a:ea typeface="華康儷粗黑" pitchFamily="49" charset="-120"/>
              </a:rPr>
              <a:t>選組的綜合考量</a:t>
            </a:r>
            <a:r>
              <a:rPr lang="en-US" altLang="zh-TW" smtClean="0">
                <a:latin typeface="華康儷粗黑" pitchFamily="49" charset="-120"/>
                <a:ea typeface="華康儷粗黑" pitchFamily="49" charset="-120"/>
              </a:rPr>
              <a:t>..</a:t>
            </a:r>
          </a:p>
        </p:txBody>
      </p:sp>
      <p:sp>
        <p:nvSpPr>
          <p:cNvPr id="60422" name="內容版面配置區 2"/>
          <p:cNvSpPr>
            <a:spLocks noGrp="1"/>
          </p:cNvSpPr>
          <p:nvPr>
            <p:ph idx="4294967295"/>
          </p:nvPr>
        </p:nvSpPr>
        <p:spPr>
          <a:xfrm>
            <a:off x="387350" y="1412875"/>
            <a:ext cx="10972800" cy="5111750"/>
          </a:xfrm>
          <a:prstGeom prst="roundRect">
            <a:avLst>
              <a:gd name="adj" fmla="val 16667"/>
            </a:avLst>
          </a:prstGeom>
        </p:spPr>
        <p:txBody>
          <a:bodyPr/>
          <a:lstStyle/>
          <a:p>
            <a:pPr>
              <a:tabLst>
                <a:tab pos="5294313" algn="l"/>
              </a:tabLst>
            </a:pPr>
            <a:r>
              <a:rPr lang="zh-TW" altLang="en-US" sz="3000" smtClean="0">
                <a:solidFill>
                  <a:srgbClr val="393EFD"/>
                </a:solidFill>
                <a:latin typeface="華康儷粗圓(P)" pitchFamily="34" charset="-120"/>
                <a:ea typeface="華康儷粗圓(P)" pitchFamily="34" charset="-120"/>
              </a:rPr>
              <a:t>大學多元入學方案的了解</a:t>
            </a:r>
          </a:p>
          <a:p>
            <a:pPr>
              <a:tabLst>
                <a:tab pos="5294313" algn="l"/>
              </a:tabLst>
            </a:pPr>
            <a:r>
              <a:rPr lang="zh-TW" altLang="en-US" sz="3000" smtClean="0">
                <a:solidFill>
                  <a:srgbClr val="393EFD"/>
                </a:solidFill>
                <a:latin typeface="華康儷粗圓(P)" pitchFamily="34" charset="-120"/>
                <a:ea typeface="華康儷粗圓(P)" pitchFamily="34" charset="-120"/>
              </a:rPr>
              <a:t>不同組別的課程安排</a:t>
            </a:r>
          </a:p>
          <a:p>
            <a:pPr>
              <a:tabLst>
                <a:tab pos="5294313" algn="l"/>
              </a:tabLst>
            </a:pPr>
            <a:r>
              <a:rPr lang="zh-TW" altLang="en-US" sz="3000" smtClean="0">
                <a:solidFill>
                  <a:srgbClr val="393EFD"/>
                </a:solidFill>
                <a:latin typeface="華康儷粗圓(P)" pitchFamily="34" charset="-120"/>
                <a:ea typeface="華康儷粗圓(P)" pitchFamily="34" charset="-120"/>
              </a:rPr>
              <a:t>自我認識</a:t>
            </a:r>
            <a:r>
              <a:rPr lang="en-US" altLang="zh-TW" sz="3000" smtClean="0">
                <a:solidFill>
                  <a:srgbClr val="393EFD"/>
                </a:solidFill>
                <a:latin typeface="華康儷粗圓(P)" pitchFamily="34" charset="-120"/>
                <a:ea typeface="華康儷粗圓(P)" pitchFamily="34" charset="-120"/>
              </a:rPr>
              <a:t>--</a:t>
            </a:r>
            <a:r>
              <a:rPr lang="zh-TW" altLang="en-US" sz="3000" smtClean="0">
                <a:solidFill>
                  <a:srgbClr val="393EFD"/>
                </a:solidFill>
                <a:latin typeface="華康儷粗圓(P)" pitchFamily="34" charset="-120"/>
                <a:ea typeface="華康儷粗圓(P)" pitchFamily="34" charset="-120"/>
              </a:rPr>
              <a:t>興趣測驗說明</a:t>
            </a:r>
            <a:endParaRPr lang="en-US" altLang="zh-TW" sz="3000" smtClean="0">
              <a:solidFill>
                <a:srgbClr val="393EFD"/>
              </a:solidFill>
              <a:latin typeface="華康儷粗圓(P)" pitchFamily="34" charset="-120"/>
              <a:ea typeface="華康儷粗圓(P)" pitchFamily="34" charset="-120"/>
            </a:endParaRPr>
          </a:p>
          <a:p>
            <a:pPr>
              <a:tabLst>
                <a:tab pos="5294313" algn="l"/>
              </a:tabLst>
            </a:pPr>
            <a:r>
              <a:rPr lang="zh-TW" altLang="en-US" sz="3000" smtClean="0">
                <a:solidFill>
                  <a:srgbClr val="393EFD"/>
                </a:solidFill>
                <a:latin typeface="華康儷粗圓(P)" pitchFamily="34" charset="-120"/>
                <a:ea typeface="華康儷粗圓(P)" pitchFamily="34" charset="-120"/>
              </a:rPr>
              <a:t>大學</a:t>
            </a:r>
            <a:r>
              <a:rPr lang="en-US" altLang="zh-TW" sz="3000" smtClean="0">
                <a:solidFill>
                  <a:srgbClr val="393EFD"/>
                </a:solidFill>
                <a:latin typeface="華康儷粗圓(P)" pitchFamily="34" charset="-120"/>
                <a:ea typeface="華康儷粗圓(P)" pitchFamily="34" charset="-120"/>
              </a:rPr>
              <a:t>18+1</a:t>
            </a:r>
            <a:r>
              <a:rPr lang="zh-TW" altLang="en-US" sz="3000" smtClean="0">
                <a:solidFill>
                  <a:srgbClr val="393EFD"/>
                </a:solidFill>
                <a:latin typeface="華康儷粗圓(P)" pitchFamily="34" charset="-120"/>
                <a:ea typeface="華康儷粗圓(P)" pitchFamily="34" charset="-120"/>
              </a:rPr>
              <a:t>學群的初步了解</a:t>
            </a:r>
            <a:endParaRPr lang="en-US" altLang="zh-TW" sz="3000" smtClean="0">
              <a:solidFill>
                <a:srgbClr val="393EFD"/>
              </a:solidFill>
              <a:latin typeface="華康儷粗圓(P)" pitchFamily="34" charset="-120"/>
              <a:ea typeface="華康儷粗圓(P)" pitchFamily="34" charset="-120"/>
            </a:endParaRPr>
          </a:p>
          <a:p>
            <a:pPr>
              <a:tabLst>
                <a:tab pos="5294313" algn="l"/>
              </a:tabLst>
            </a:pPr>
            <a:r>
              <a:rPr lang="zh-TW" altLang="en-US" sz="3000" smtClean="0">
                <a:solidFill>
                  <a:srgbClr val="393EFD"/>
                </a:solidFill>
                <a:latin typeface="華康儷粗圓(P)" pitchFamily="34" charset="-120"/>
                <a:ea typeface="華康儷粗圓(P)" pitchFamily="34" charset="-120"/>
              </a:rPr>
              <a:t>職涯的趨勢</a:t>
            </a:r>
            <a:endParaRPr lang="en-US" altLang="zh-TW" sz="3000" smtClean="0">
              <a:solidFill>
                <a:srgbClr val="393EFD"/>
              </a:solidFill>
              <a:latin typeface="華康儷粗圓(P)" pitchFamily="34" charset="-120"/>
              <a:ea typeface="華康儷粗圓(P)" pitchFamily="34" charset="-120"/>
            </a:endParaRPr>
          </a:p>
          <a:p>
            <a:pPr>
              <a:tabLst>
                <a:tab pos="5294313" algn="l"/>
              </a:tabLst>
            </a:pPr>
            <a:r>
              <a:rPr lang="zh-TW" altLang="en-US" sz="3000" smtClean="0">
                <a:solidFill>
                  <a:srgbClr val="393EFD"/>
                </a:solidFill>
                <a:latin typeface="華康儷粗圓(P)" pitchFamily="34" charset="-120"/>
                <a:ea typeface="華康儷粗圓(P)" pitchFamily="34" charset="-120"/>
              </a:rPr>
              <a:t>父母</a:t>
            </a:r>
            <a:r>
              <a:rPr lang="en-US" altLang="zh-TW" sz="3000" smtClean="0">
                <a:solidFill>
                  <a:srgbClr val="393EFD"/>
                </a:solidFill>
                <a:latin typeface="華康儷粗圓(P)" pitchFamily="34" charset="-120"/>
                <a:ea typeface="華康儷粗圓(P)" pitchFamily="34" charset="-120"/>
              </a:rPr>
              <a:t>/</a:t>
            </a:r>
            <a:r>
              <a:rPr lang="zh-TW" altLang="en-US" sz="3000" smtClean="0">
                <a:solidFill>
                  <a:srgbClr val="393EFD"/>
                </a:solidFill>
                <a:latin typeface="華康儷粗圓(P)" pitchFamily="34" charset="-120"/>
                <a:ea typeface="華康儷粗圓(P)" pitchFamily="34" charset="-120"/>
              </a:rPr>
              <a:t>師長的觀察引導</a:t>
            </a:r>
          </a:p>
          <a:p>
            <a:pPr>
              <a:buFont typeface="Arial" charset="0"/>
              <a:buNone/>
              <a:tabLst>
                <a:tab pos="5294313" algn="l"/>
              </a:tabLst>
            </a:pPr>
            <a:r>
              <a:rPr lang="zh-TW" altLang="en-US" smtClean="0">
                <a:latin typeface="華康儷粗黑" pitchFamily="49" charset="-120"/>
                <a:ea typeface="華康儷粗黑" pitchFamily="49" charset="-120"/>
              </a:rPr>
              <a:t> </a:t>
            </a:r>
            <a:endParaRPr lang="en-US" altLang="zh-TW" smtClean="0">
              <a:latin typeface="華康儷粗黑" pitchFamily="49" charset="-120"/>
              <a:ea typeface="華康儷粗黑" pitchFamily="49" charset="-120"/>
            </a:endParaRPr>
          </a:p>
          <a:p>
            <a:pPr>
              <a:tabLst>
                <a:tab pos="5294313" algn="l"/>
              </a:tabLst>
            </a:pPr>
            <a:endParaRPr lang="en-US" altLang="zh-TW" smtClean="0">
              <a:latin typeface="華康儷粗黑" pitchFamily="49" charset="-120"/>
              <a:ea typeface="華康儷粗黑" pitchFamily="49" charset="-120"/>
            </a:endParaRPr>
          </a:p>
          <a:p>
            <a:pPr>
              <a:tabLst>
                <a:tab pos="5294313" algn="l"/>
              </a:tabLst>
            </a:pPr>
            <a:endParaRPr lang="zh-TW" altLang="en-US" smtClean="0"/>
          </a:p>
        </p:txBody>
      </p:sp>
      <p:graphicFrame>
        <p:nvGraphicFramePr>
          <p:cNvPr id="60420" name="Object 4"/>
          <p:cNvGraphicFramePr>
            <a:graphicFrameLocks noChangeAspect="1"/>
          </p:cNvGraphicFramePr>
          <p:nvPr/>
        </p:nvGraphicFramePr>
        <p:xfrm>
          <a:off x="5564188" y="292100"/>
          <a:ext cx="6308725" cy="6307138"/>
        </p:xfrm>
        <a:graphic>
          <a:graphicData uri="http://schemas.openxmlformats.org/presentationml/2006/ole">
            <p:oleObj spid="_x0000_s60420" name="Visio" r:id="rId3" imgW="5904890" imgH="4546397" progId="">
              <p:embed/>
            </p:oleObj>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p:cNvSpPr>
          <p:nvPr>
            <p:ph type="title"/>
          </p:nvPr>
        </p:nvSpPr>
        <p:spPr>
          <a:xfrm>
            <a:off x="719138" y="808038"/>
            <a:ext cx="10515600" cy="1325562"/>
          </a:xfrm>
        </p:spPr>
        <p:txBody>
          <a:bodyPr/>
          <a:lstStyle/>
          <a:p>
            <a:r>
              <a:rPr lang="zh-TW" altLang="en-US" smtClean="0">
                <a:latin typeface="華康儷粗黑" pitchFamily="49" charset="-120"/>
                <a:ea typeface="華康儷粗黑" pitchFamily="49" charset="-120"/>
              </a:rPr>
              <a:t>不同組別的課程安排</a:t>
            </a:r>
          </a:p>
        </p:txBody>
      </p:sp>
      <p:sp>
        <p:nvSpPr>
          <p:cNvPr id="68610" name="Rectangle 3"/>
          <p:cNvSpPr>
            <a:spLocks noGrp="1"/>
          </p:cNvSpPr>
          <p:nvPr>
            <p:ph type="body" idx="1"/>
          </p:nvPr>
        </p:nvSpPr>
        <p:spPr>
          <a:xfrm>
            <a:off x="809625" y="2282825"/>
            <a:ext cx="10515600" cy="4351338"/>
          </a:xfrm>
        </p:spPr>
        <p:txBody>
          <a:bodyPr/>
          <a:lstStyle/>
          <a:p>
            <a:pPr>
              <a:buFont typeface="Arial" charset="0"/>
              <a:buNone/>
            </a:pPr>
            <a:r>
              <a:rPr lang="zh-TW" altLang="en-US" smtClean="0">
                <a:solidFill>
                  <a:srgbClr val="393EFD"/>
                </a:solidFill>
                <a:ea typeface="華康儷粗圓" pitchFamily="49" charset="-120"/>
                <a:cs typeface="微軟正黑體"/>
              </a:rPr>
              <a:t>我們通常以指考採計的學科來區分類組</a:t>
            </a:r>
          </a:p>
          <a:p>
            <a:pPr>
              <a:buFont typeface="Wingdings" pitchFamily="2" charset="2"/>
              <a:buChar char="l"/>
            </a:pPr>
            <a:r>
              <a:rPr lang="zh-TW" altLang="en-US" smtClean="0">
                <a:solidFill>
                  <a:srgbClr val="393EFD"/>
                </a:solidFill>
                <a:ea typeface="華康儷粗圓" pitchFamily="49" charset="-120"/>
                <a:cs typeface="微軟正黑體"/>
              </a:rPr>
              <a:t>第一類組：國文、英文、數學乙、歷史、地理、公民與社會</a:t>
            </a:r>
          </a:p>
          <a:p>
            <a:pPr>
              <a:buFont typeface="Wingdings" pitchFamily="2" charset="2"/>
              <a:buChar char="l"/>
            </a:pPr>
            <a:r>
              <a:rPr lang="zh-TW" altLang="en-US" smtClean="0">
                <a:solidFill>
                  <a:srgbClr val="393EFD"/>
                </a:solidFill>
                <a:ea typeface="華康儷粗圓" pitchFamily="49" charset="-120"/>
                <a:cs typeface="微軟正黑體"/>
              </a:rPr>
              <a:t>第二類組：國文、英文、數學甲、物理、化學</a:t>
            </a:r>
          </a:p>
          <a:p>
            <a:pPr>
              <a:buFont typeface="Wingdings" pitchFamily="2" charset="2"/>
              <a:buChar char="l"/>
            </a:pPr>
            <a:r>
              <a:rPr lang="zh-TW" altLang="en-US" smtClean="0">
                <a:solidFill>
                  <a:srgbClr val="393EFD"/>
                </a:solidFill>
                <a:ea typeface="華康儷粗圓" pitchFamily="49" charset="-120"/>
                <a:cs typeface="微軟正黑體"/>
              </a:rPr>
              <a:t>第三類組：國文、英文、數學甲、物理、化學、生物</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p:cNvSpPr>
          <p:nvPr>
            <p:ph type="title"/>
          </p:nvPr>
        </p:nvSpPr>
        <p:spPr>
          <a:xfrm>
            <a:off x="542925" y="295275"/>
            <a:ext cx="10991850" cy="1314450"/>
          </a:xfrm>
        </p:spPr>
        <p:txBody>
          <a:bodyPr/>
          <a:lstStyle/>
          <a:p>
            <a:r>
              <a:rPr lang="zh-TW" altLang="en-US" sz="4000" smtClean="0">
                <a:latin typeface="華康儷粗黑" pitchFamily="49" charset="-120"/>
                <a:ea typeface="華康儷粗黑" pitchFamily="49" charset="-120"/>
              </a:rPr>
              <a:t>不同組別的課程安排</a:t>
            </a:r>
          </a:p>
        </p:txBody>
      </p:sp>
      <p:sp>
        <p:nvSpPr>
          <p:cNvPr id="69634" name="Rectangle 3"/>
          <p:cNvSpPr>
            <a:spLocks noGrp="1"/>
          </p:cNvSpPr>
          <p:nvPr>
            <p:ph type="body" idx="1"/>
          </p:nvPr>
        </p:nvSpPr>
        <p:spPr>
          <a:xfrm>
            <a:off x="527050" y="1674813"/>
            <a:ext cx="11202988" cy="5183187"/>
          </a:xfrm>
        </p:spPr>
        <p:txBody>
          <a:bodyPr/>
          <a:lstStyle/>
          <a:p>
            <a:pPr>
              <a:buFont typeface="Arial" charset="0"/>
              <a:buNone/>
            </a:pPr>
            <a:r>
              <a:rPr lang="en-US" altLang="zh-TW" smtClean="0">
                <a:latin typeface="華康儷粗圓" pitchFamily="49" charset="-120"/>
                <a:ea typeface="華康儷粗圓" pitchFamily="49" charset="-120"/>
              </a:rPr>
              <a:t>1.</a:t>
            </a:r>
            <a:r>
              <a:rPr lang="zh-TW" altLang="en-US" smtClean="0">
                <a:latin typeface="華康儷粗圓" pitchFamily="49" charset="-120"/>
                <a:ea typeface="華康儷粗圓" pitchFamily="49" charset="-120"/>
              </a:rPr>
              <a:t>現行課程標準中並無分組之規範，唯因應實際課程開設、班級經營</a:t>
            </a:r>
          </a:p>
          <a:p>
            <a:pPr>
              <a:buFont typeface="Arial" charset="0"/>
              <a:buNone/>
            </a:pPr>
            <a:r>
              <a:rPr lang="zh-TW" altLang="en-US" smtClean="0">
                <a:latin typeface="華康儷粗圓" pitchFamily="49" charset="-120"/>
                <a:ea typeface="華康儷粗圓" pitchFamily="49" charset="-120"/>
              </a:rPr>
              <a:t>  需要以及多元入學制之現況，各校目前仍於高二起分組授課。</a:t>
            </a:r>
            <a:endParaRPr lang="zh-TW" altLang="en-US" smtClean="0">
              <a:solidFill>
                <a:srgbClr val="000000"/>
              </a:solidFill>
              <a:latin typeface="華康儷粗圓" pitchFamily="49" charset="-120"/>
              <a:ea typeface="華康儷粗圓" pitchFamily="49" charset="-120"/>
            </a:endParaRPr>
          </a:p>
          <a:p>
            <a:pPr>
              <a:buFont typeface="Arial" charset="0"/>
              <a:buNone/>
            </a:pPr>
            <a:r>
              <a:rPr lang="en-US" altLang="zh-TW" smtClean="0">
                <a:solidFill>
                  <a:srgbClr val="000000"/>
                </a:solidFill>
                <a:latin typeface="華康儷粗圓(P)" pitchFamily="34" charset="-120"/>
                <a:ea typeface="華康儷粗圓(P)" pitchFamily="34" charset="-120"/>
              </a:rPr>
              <a:t>2.</a:t>
            </a:r>
            <a:r>
              <a:rPr lang="zh-TW" altLang="en-US" smtClean="0">
                <a:solidFill>
                  <a:srgbClr val="000000"/>
                </a:solidFill>
                <a:latin typeface="華康儷粗圓(P)" pitchFamily="34" charset="-120"/>
                <a:ea typeface="華康儷粗圓(P)" pitchFamily="34" charset="-120"/>
              </a:rPr>
              <a:t>高二與高三的授課學分有所不同（參見</a:t>
            </a:r>
            <a:r>
              <a:rPr lang="en-US" altLang="zh-TW" smtClean="0">
                <a:solidFill>
                  <a:srgbClr val="000000"/>
                </a:solidFill>
                <a:latin typeface="華康儷粗圓(P)" pitchFamily="34" charset="-120"/>
                <a:ea typeface="華康儷粗圓(P)" pitchFamily="34" charset="-120"/>
              </a:rPr>
              <a:t>104</a:t>
            </a:r>
            <a:r>
              <a:rPr lang="zh-TW" altLang="en-US" smtClean="0">
                <a:solidFill>
                  <a:srgbClr val="000000"/>
                </a:solidFill>
                <a:latin typeface="華康儷粗圓(P)" pitchFamily="34" charset="-120"/>
                <a:ea typeface="華康儷粗圓(P)" pitchFamily="34" charset="-120"/>
              </a:rPr>
              <a:t>學年度學生手冊課程規</a:t>
            </a:r>
          </a:p>
          <a:p>
            <a:pPr>
              <a:buFont typeface="Arial" charset="0"/>
              <a:buNone/>
            </a:pPr>
            <a:r>
              <a:rPr lang="zh-TW" altLang="en-US" smtClean="0">
                <a:solidFill>
                  <a:srgbClr val="000000"/>
                </a:solidFill>
                <a:latin typeface="華康儷粗圓(P)" pitchFamily="34" charset="-120"/>
                <a:ea typeface="華康儷粗圓(P)" pitchFamily="34" charset="-120"/>
              </a:rPr>
              <a:t>   劃一覽表教務類</a:t>
            </a:r>
            <a:r>
              <a:rPr lang="en-US" altLang="zh-TW" smtClean="0">
                <a:solidFill>
                  <a:srgbClr val="000000"/>
                </a:solidFill>
                <a:latin typeface="華康儷粗圓(P)" pitchFamily="34" charset="-120"/>
                <a:ea typeface="華康儷粗圓(P)" pitchFamily="34" charset="-120"/>
              </a:rPr>
              <a:t>p11-15</a:t>
            </a:r>
            <a:r>
              <a:rPr lang="zh-TW" altLang="en-US" smtClean="0">
                <a:solidFill>
                  <a:srgbClr val="000000"/>
                </a:solidFill>
                <a:latin typeface="華康儷粗圓(P)" pitchFamily="34" charset="-120"/>
                <a:ea typeface="華康儷粗圓(P)" pitchFamily="34" charset="-120"/>
              </a:rPr>
              <a:t>）。</a:t>
            </a:r>
          </a:p>
          <a:p>
            <a:pPr>
              <a:buFont typeface="Arial" charset="0"/>
              <a:buNone/>
            </a:pPr>
            <a:r>
              <a:rPr lang="en-US" altLang="zh-TW" smtClean="0">
                <a:solidFill>
                  <a:srgbClr val="000000"/>
                </a:solidFill>
                <a:latin typeface="華康儷粗圓(P)" pitchFamily="34" charset="-120"/>
                <a:ea typeface="華康儷粗圓(P)" pitchFamily="34" charset="-120"/>
              </a:rPr>
              <a:t>3.</a:t>
            </a:r>
            <a:r>
              <a:rPr lang="zh-TW" altLang="en-US" smtClean="0">
                <a:solidFill>
                  <a:srgbClr val="0000FF"/>
                </a:solidFill>
                <a:latin typeface="華康儷粗圓(P)" pitchFamily="34" charset="-120"/>
                <a:ea typeface="華康儷粗圓(P)" pitchFamily="34" charset="-120"/>
              </a:rPr>
              <a:t>不管是選哪一個組別，在高三選擇升學管道或選填志願上都是沒有</a:t>
            </a:r>
          </a:p>
          <a:p>
            <a:pPr>
              <a:buFont typeface="Arial" charset="0"/>
              <a:buNone/>
            </a:pPr>
            <a:r>
              <a:rPr lang="zh-TW" altLang="en-US" smtClean="0">
                <a:solidFill>
                  <a:srgbClr val="0000FF"/>
                </a:solidFill>
                <a:latin typeface="華康儷粗圓(P)" pitchFamily="34" charset="-120"/>
                <a:ea typeface="華康儷粗圓(P)" pitchFamily="34" charset="-120"/>
              </a:rPr>
              <a:t>   組別的劃分或限制的，同學可自由跨組選擇；因此重要的</a:t>
            </a:r>
            <a:r>
              <a:rPr lang="zh-TW" altLang="en-US" smtClean="0">
                <a:solidFill>
                  <a:srgbClr val="393EFD"/>
                </a:solidFill>
                <a:latin typeface="華康儷粗圓(P)" pitchFamily="34" charset="-120"/>
                <a:ea typeface="華康儷粗圓(P)" pitchFamily="34" charset="-120"/>
              </a:rPr>
              <a:t>還是</a:t>
            </a:r>
            <a:r>
              <a:rPr lang="zh-TW" altLang="en-US" smtClean="0">
                <a:solidFill>
                  <a:srgbClr val="FF3300"/>
                </a:solidFill>
                <a:latin typeface="華康儷粗圓(P)" pitchFamily="34" charset="-120"/>
                <a:ea typeface="華康儷粗圓(P)" pitchFamily="34" charset="-120"/>
              </a:rPr>
              <a:t>了解</a:t>
            </a:r>
          </a:p>
          <a:p>
            <a:pPr>
              <a:buFont typeface="Arial" charset="0"/>
              <a:buNone/>
            </a:pPr>
            <a:r>
              <a:rPr lang="zh-TW" altLang="en-US" smtClean="0">
                <a:solidFill>
                  <a:srgbClr val="FF3300"/>
                </a:solidFill>
                <a:latin typeface="華康儷粗圓(P)" pitchFamily="34" charset="-120"/>
                <a:ea typeface="華康儷粗圓(P)" pitchFamily="34" charset="-120"/>
              </a:rPr>
              <a:t>   自己並找出適合自己的</a:t>
            </a:r>
            <a:r>
              <a:rPr lang="zh-TW" altLang="en-US" u="sng" smtClean="0">
                <a:solidFill>
                  <a:srgbClr val="FF3300"/>
                </a:solidFill>
                <a:latin typeface="華康儷粗圓(P)" pitchFamily="34" charset="-120"/>
                <a:ea typeface="華康儷粗圓(P)" pitchFamily="34" charset="-120"/>
              </a:rPr>
              <a:t>目摽校系</a:t>
            </a:r>
            <a:r>
              <a:rPr lang="zh-TW" altLang="en-US" smtClean="0">
                <a:solidFill>
                  <a:srgbClr val="FF3300"/>
                </a:solidFill>
                <a:latin typeface="華康儷粗圓(P)" pitchFamily="34" charset="-120"/>
                <a:ea typeface="華康儷粗圓(P)" pitchFamily="34" charset="-120"/>
              </a:rPr>
              <a:t>，來選擇升學管道及因應準備。</a:t>
            </a:r>
          </a:p>
          <a:p>
            <a:pPr>
              <a:buFont typeface="Arial" charset="0"/>
              <a:buNone/>
            </a:pPr>
            <a:endParaRPr lang="zh-TW" altLang="en-US" smtClean="0">
              <a:solidFill>
                <a:srgbClr val="000000"/>
              </a:solidFill>
              <a:latin typeface="華康儷粗圓(P)" pitchFamily="34" charset="-120"/>
              <a:ea typeface="華康儷粗圓(P)" pitchFamily="34"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9634">
                                            <p:txEl>
                                              <p:pRg st="4" end="4"/>
                                            </p:txEl>
                                          </p:spTgt>
                                        </p:tgtEl>
                                        <p:attrNameLst>
                                          <p:attrName>style.visibility</p:attrName>
                                        </p:attrNameLst>
                                      </p:cBhvr>
                                      <p:to>
                                        <p:strVal val="visible"/>
                                      </p:to>
                                    </p:set>
                                    <p:animEffect transition="in" filter="blinds(horizontal)">
                                      <p:cBhvr>
                                        <p:cTn id="7" dur="500"/>
                                        <p:tgtEl>
                                          <p:spTgt spid="69634">
                                            <p:txEl>
                                              <p:pRg st="4" end="4"/>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69634">
                                            <p:txEl>
                                              <p:pRg st="5" end="5"/>
                                            </p:txEl>
                                          </p:spTgt>
                                        </p:tgtEl>
                                        <p:attrNameLst>
                                          <p:attrName>style.visibility</p:attrName>
                                        </p:attrNameLst>
                                      </p:cBhvr>
                                      <p:to>
                                        <p:strVal val="visible"/>
                                      </p:to>
                                    </p:set>
                                    <p:animEffect transition="in" filter="blinds(horizontal)">
                                      <p:cBhvr>
                                        <p:cTn id="10" dur="500"/>
                                        <p:tgtEl>
                                          <p:spTgt spid="69634">
                                            <p:txEl>
                                              <p:pRg st="5" end="5"/>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69634">
                                            <p:txEl>
                                              <p:pRg st="6" end="6"/>
                                            </p:txEl>
                                          </p:spTgt>
                                        </p:tgtEl>
                                        <p:attrNameLst>
                                          <p:attrName>style.visibility</p:attrName>
                                        </p:attrNameLst>
                                      </p:cBhvr>
                                      <p:to>
                                        <p:strVal val="visible"/>
                                      </p:to>
                                    </p:set>
                                    <p:animEffect transition="in" filter="blinds(horizontal)">
                                      <p:cBhvr>
                                        <p:cTn id="13" dur="500"/>
                                        <p:tgtEl>
                                          <p:spTgt spid="6963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p:cNvSpPr>
          <p:nvPr>
            <p:ph type="title"/>
          </p:nvPr>
        </p:nvSpPr>
        <p:spPr/>
        <p:txBody>
          <a:bodyPr/>
          <a:lstStyle/>
          <a:p>
            <a:endParaRPr lang="zh-TW" altLang="en-US" smtClean="0"/>
          </a:p>
        </p:txBody>
      </p:sp>
      <p:sp>
        <p:nvSpPr>
          <p:cNvPr id="70658" name="Rectangle 3"/>
          <p:cNvSpPr>
            <a:spLocks noGrp="1"/>
          </p:cNvSpPr>
          <p:nvPr>
            <p:ph type="body" idx="1"/>
          </p:nvPr>
        </p:nvSpPr>
        <p:spPr/>
        <p:txBody>
          <a:bodyPr/>
          <a:lstStyle/>
          <a:p>
            <a:pPr>
              <a:buFont typeface="Arial" charset="0"/>
              <a:buNone/>
            </a:pPr>
            <a:endParaRPr lang="zh-TW" altLang="en-US" smtClean="0"/>
          </a:p>
        </p:txBody>
      </p:sp>
      <p:pic>
        <p:nvPicPr>
          <p:cNvPr id="70659" name="Picture 4"/>
          <p:cNvPicPr>
            <a:picLocks noChangeAspect="1" noChangeArrowheads="1"/>
          </p:cNvPicPr>
          <p:nvPr/>
        </p:nvPicPr>
        <p:blipFill>
          <a:blip r:embed="rId2"/>
          <a:srcRect/>
          <a:stretch>
            <a:fillRect/>
          </a:stretch>
        </p:blipFill>
        <p:spPr bwMode="auto">
          <a:xfrm>
            <a:off x="412750" y="404813"/>
            <a:ext cx="11396663" cy="5886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標題 1"/>
          <p:cNvSpPr>
            <a:spLocks noGrp="1"/>
          </p:cNvSpPr>
          <p:nvPr>
            <p:ph type="title" idx="4294967295"/>
          </p:nvPr>
        </p:nvSpPr>
        <p:spPr>
          <a:xfrm>
            <a:off x="482600" y="176213"/>
            <a:ext cx="10972800" cy="1143000"/>
          </a:xfrm>
        </p:spPr>
        <p:txBody>
          <a:bodyPr/>
          <a:lstStyle/>
          <a:p>
            <a:r>
              <a:rPr lang="zh-TW" altLang="en-US" smtClean="0">
                <a:latin typeface="華康儷粗黑" pitchFamily="49" charset="-120"/>
                <a:ea typeface="華康儷粗黑" pitchFamily="49" charset="-120"/>
              </a:rPr>
              <a:t>學測考什麼？</a:t>
            </a:r>
          </a:p>
        </p:txBody>
      </p:sp>
      <p:sp>
        <p:nvSpPr>
          <p:cNvPr id="71682" name="內容版面配置區 2"/>
          <p:cNvSpPr>
            <a:spLocks noGrp="1"/>
          </p:cNvSpPr>
          <p:nvPr>
            <p:ph idx="4294967295"/>
          </p:nvPr>
        </p:nvSpPr>
        <p:spPr>
          <a:xfrm>
            <a:off x="401638" y="1185863"/>
            <a:ext cx="11164887" cy="792162"/>
          </a:xfrm>
          <a:prstGeom prst="roundRect">
            <a:avLst>
              <a:gd name="adj" fmla="val 16667"/>
            </a:avLst>
          </a:prstGeom>
        </p:spPr>
        <p:txBody>
          <a:bodyPr/>
          <a:lstStyle/>
          <a:p>
            <a:r>
              <a:rPr lang="zh-TW" altLang="en-US" sz="3200" smtClean="0">
                <a:solidFill>
                  <a:srgbClr val="0000FF"/>
                </a:solidFill>
                <a:latin typeface="華康儷粗圓(P)" pitchFamily="34" charset="-120"/>
                <a:ea typeface="華康儷粗圓(P)" pitchFamily="34" charset="-120"/>
              </a:rPr>
              <a:t>國、英、數、社 ─ 高一高二全部</a:t>
            </a:r>
            <a:r>
              <a:rPr lang="zh-TW" altLang="en-US" sz="3200" smtClean="0">
                <a:solidFill>
                  <a:srgbClr val="0000FF"/>
                </a:solidFill>
                <a:latin typeface="華康POP1體W7(P)" pitchFamily="82" charset="-120"/>
                <a:ea typeface="華康POP1體W7(P)" pitchFamily="82" charset="-120"/>
              </a:rPr>
              <a:t>     </a:t>
            </a:r>
            <a:r>
              <a:rPr lang="zh-TW" altLang="en-US" smtClean="0">
                <a:solidFill>
                  <a:srgbClr val="FF6600"/>
                </a:solidFill>
                <a:latin typeface="華康POP1體W7(P)" pitchFamily="82" charset="-120"/>
                <a:ea typeface="華康POP1體W7(P)" pitchFamily="82" charset="-120"/>
              </a:rPr>
              <a:t>  </a:t>
            </a:r>
          </a:p>
          <a:p>
            <a:endParaRPr lang="zh-TW" altLang="en-US" smtClean="0"/>
          </a:p>
        </p:txBody>
      </p:sp>
      <p:graphicFrame>
        <p:nvGraphicFramePr>
          <p:cNvPr id="123935" name="Group 31"/>
          <p:cNvGraphicFramePr>
            <a:graphicFrameLocks noGrp="1"/>
          </p:cNvGraphicFramePr>
          <p:nvPr/>
        </p:nvGraphicFramePr>
        <p:xfrm>
          <a:off x="561975" y="1781175"/>
          <a:ext cx="11120438" cy="4230688"/>
        </p:xfrm>
        <a:graphic>
          <a:graphicData uri="http://schemas.openxmlformats.org/drawingml/2006/table">
            <a:tbl>
              <a:tblPr/>
              <a:tblGrid>
                <a:gridCol w="1560513"/>
                <a:gridCol w="9559925"/>
              </a:tblGrid>
              <a:tr h="523875">
                <a:tc>
                  <a:txBody>
                    <a:bodyPr/>
                    <a:lstStyle/>
                    <a:p>
                      <a:pPr marL="0" marR="0" lvl="0" indent="0" algn="ctr" defTabSz="914400" rtl="0" eaLnBrk="0" fontAlgn="base" latinLnBrk="0" hangingPunct="0">
                        <a:lnSpc>
                          <a:spcPct val="9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華康儷粗黑" pitchFamily="49" charset="-120"/>
                          <a:ea typeface="華康儷粗黑" pitchFamily="49" charset="-120"/>
                        </a:rPr>
                        <a:t>考科</a:t>
                      </a:r>
                      <a:endParaRPr kumimoji="0" lang="zh-TW" altLang="en-US" sz="2000" b="0" i="0" u="none" strike="noStrike" cap="none" normalizeH="0" baseline="0" smtClean="0">
                        <a:ln>
                          <a:noFill/>
                        </a:ln>
                        <a:solidFill>
                          <a:srgbClr val="000000"/>
                        </a:solidFill>
                        <a:effectLst/>
                        <a:latin typeface="華康儷粗黑" pitchFamily="49" charset="-120"/>
                        <a:ea typeface="華康儷粗黑" pitchFamily="49" charset="-120"/>
                        <a:cs typeface="Times New Roman" pitchFamily="18" charset="0"/>
                      </a:endParaRPr>
                    </a:p>
                  </a:txBody>
                  <a:tcPr marL="0" marR="0" marT="0" marB="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rgbClr val="EDEAF0"/>
                    </a:solid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華康儷粗黑" pitchFamily="49" charset="-120"/>
                          <a:ea typeface="華康儷粗黑" pitchFamily="49" charset="-120"/>
                        </a:rPr>
                        <a:t>測驗範圍</a:t>
                      </a:r>
                      <a:endParaRPr kumimoji="0" lang="zh-TW" altLang="en-US" sz="2000" b="0" i="0" u="none" strike="noStrike" cap="none" normalizeH="0" baseline="0" smtClean="0">
                        <a:ln>
                          <a:noFill/>
                        </a:ln>
                        <a:solidFill>
                          <a:srgbClr val="000000"/>
                        </a:solidFill>
                        <a:effectLst/>
                        <a:latin typeface="華康儷粗黑" pitchFamily="49" charset="-120"/>
                        <a:ea typeface="華康儷粗黑" pitchFamily="49" charset="-120"/>
                        <a:cs typeface="Times New Roman" pitchFamily="18" charset="0"/>
                      </a:endParaRPr>
                    </a:p>
                  </a:txBody>
                  <a:tcPr marL="0" marR="0" marT="0" marB="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rgbClr val="EDEAF0"/>
                    </a:solidFill>
                  </a:tcPr>
                </a:tc>
              </a:tr>
              <a:tr h="452438">
                <a:tc>
                  <a:txBody>
                    <a:bodyPr/>
                    <a:lstStyle/>
                    <a:p>
                      <a:pPr marL="0" marR="0" lvl="0" indent="0" algn="ctr" defTabSz="914400" rtl="0" eaLnBrk="0" fontAlgn="base" latinLnBrk="0" hangingPunct="0">
                        <a:lnSpc>
                          <a:spcPct val="9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華康儷粗黑" pitchFamily="49" charset="-120"/>
                          <a:ea typeface="華康儷粗黑" pitchFamily="49" charset="-120"/>
                        </a:rPr>
                        <a:t>國文</a:t>
                      </a:r>
                      <a:endParaRPr kumimoji="0" lang="zh-TW" altLang="en-US" sz="2000" b="0" i="0" u="none" strike="noStrike" cap="none" normalizeH="0" baseline="0" smtClean="0">
                        <a:ln>
                          <a:noFill/>
                        </a:ln>
                        <a:solidFill>
                          <a:srgbClr val="000000"/>
                        </a:solidFill>
                        <a:effectLst/>
                        <a:latin typeface="華康儷粗黑" pitchFamily="49" charset="-120"/>
                        <a:ea typeface="華康儷粗黑" pitchFamily="49" charset="-120"/>
                        <a:cs typeface="Times New Roman" pitchFamily="18" charset="0"/>
                      </a:endParaRPr>
                    </a:p>
                  </a:txBody>
                  <a:tcPr marL="0" marR="0" marT="0" marB="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rgbClr val="EDEAF0"/>
                    </a:solidFill>
                  </a:tcPr>
                </a:tc>
                <a:tc>
                  <a:txBody>
                    <a:bodyPr/>
                    <a:lstStyle/>
                    <a:p>
                      <a:pPr marL="0" marR="0" lvl="0" indent="0" algn="l" defTabSz="914400" rtl="0" eaLnBrk="0" fontAlgn="base" latinLnBrk="0" hangingPunct="0">
                        <a:lnSpc>
                          <a:spcPct val="9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華康儷粗黑" pitchFamily="49" charset="-120"/>
                          <a:ea typeface="華康儷粗黑" pitchFamily="49" charset="-120"/>
                        </a:rPr>
                        <a:t>高一必修科目國文、高二必修科目國文</a:t>
                      </a:r>
                      <a:r>
                        <a:rPr kumimoji="0" lang="en-US" sz="2000" b="0" i="0" u="none" strike="noStrike" cap="none" normalizeH="0" baseline="0" smtClean="0">
                          <a:ln>
                            <a:noFill/>
                          </a:ln>
                          <a:solidFill>
                            <a:srgbClr val="000000"/>
                          </a:solidFill>
                          <a:effectLst/>
                          <a:latin typeface="華康儷粗黑" pitchFamily="49" charset="-120"/>
                          <a:ea typeface="華康儷粗黑" pitchFamily="49" charset="-120"/>
                        </a:rPr>
                        <a:t>	</a:t>
                      </a:r>
                      <a:endParaRPr kumimoji="0" lang="zh-TW" altLang="en-US" sz="2000" b="0" i="0" u="none" strike="noStrike" cap="none" normalizeH="0" baseline="0" smtClean="0">
                        <a:ln>
                          <a:noFill/>
                        </a:ln>
                        <a:solidFill>
                          <a:srgbClr val="000000"/>
                        </a:solidFill>
                        <a:effectLst/>
                        <a:latin typeface="華康儷粗黑" pitchFamily="49" charset="-120"/>
                        <a:ea typeface="華康儷粗黑" pitchFamily="49" charset="-120"/>
                        <a:cs typeface="Times New Roman" pitchFamily="18" charset="0"/>
                      </a:endParaRPr>
                    </a:p>
                  </a:txBody>
                  <a:tcPr marL="0" marR="0" marT="0" marB="0"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rgbClr val="EDEAF0"/>
                    </a:solidFill>
                  </a:tcPr>
                </a:tc>
              </a:tr>
              <a:tr h="452438">
                <a:tc>
                  <a:txBody>
                    <a:bodyPr/>
                    <a:lstStyle/>
                    <a:p>
                      <a:pPr marL="0" marR="0" lvl="0" indent="0" algn="ctr" defTabSz="914400" rtl="0" eaLnBrk="0" fontAlgn="base" latinLnBrk="0" hangingPunct="0">
                        <a:lnSpc>
                          <a:spcPct val="9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華康儷粗黑" pitchFamily="49" charset="-120"/>
                          <a:ea typeface="華康儷粗黑" pitchFamily="49" charset="-120"/>
                        </a:rPr>
                        <a:t>英文</a:t>
                      </a:r>
                      <a:endParaRPr kumimoji="0" lang="zh-TW" altLang="en-US" sz="2000" b="0" i="0" u="none" strike="noStrike" cap="none" normalizeH="0" baseline="0" smtClean="0">
                        <a:ln>
                          <a:noFill/>
                        </a:ln>
                        <a:solidFill>
                          <a:srgbClr val="000000"/>
                        </a:solidFill>
                        <a:effectLst/>
                        <a:latin typeface="華康儷粗黑" pitchFamily="49" charset="-120"/>
                        <a:ea typeface="華康儷粗黑" pitchFamily="49" charset="-120"/>
                        <a:cs typeface="Times New Roman" pitchFamily="18" charset="0"/>
                      </a:endParaRPr>
                    </a:p>
                  </a:txBody>
                  <a:tcPr marL="0" marR="0" marT="0" marB="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rgbClr val="EDEAF0"/>
                    </a:solidFill>
                  </a:tcPr>
                </a:tc>
                <a:tc>
                  <a:txBody>
                    <a:bodyPr/>
                    <a:lstStyle/>
                    <a:p>
                      <a:pPr marL="0" marR="0" lvl="0" indent="0" algn="l" defTabSz="914400" rtl="0" eaLnBrk="0" fontAlgn="base" latinLnBrk="0" hangingPunct="0">
                        <a:lnSpc>
                          <a:spcPct val="9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華康儷粗黑" pitchFamily="49" charset="-120"/>
                          <a:ea typeface="華康儷粗黑" pitchFamily="49" charset="-120"/>
                        </a:rPr>
                        <a:t>高一必修科目英文、高二必修科目英文</a:t>
                      </a:r>
                      <a:endParaRPr kumimoji="0" lang="zh-TW" altLang="en-US" sz="2000" b="0" i="0" u="none" strike="noStrike" cap="none" normalizeH="0" baseline="0" smtClean="0">
                        <a:ln>
                          <a:noFill/>
                        </a:ln>
                        <a:solidFill>
                          <a:srgbClr val="000000"/>
                        </a:solidFill>
                        <a:effectLst/>
                        <a:latin typeface="華康儷粗黑" pitchFamily="49" charset="-120"/>
                        <a:ea typeface="華康儷粗黑" pitchFamily="49" charset="-120"/>
                        <a:cs typeface="Times New Roman" pitchFamily="18" charset="0"/>
                      </a:endParaRPr>
                    </a:p>
                  </a:txBody>
                  <a:tcPr marL="0" marR="0" marT="0" marB="0"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rgbClr val="EDEAF0"/>
                    </a:solidFill>
                  </a:tcPr>
                </a:tc>
              </a:tr>
              <a:tr h="452438">
                <a:tc>
                  <a:txBody>
                    <a:bodyPr/>
                    <a:lstStyle/>
                    <a:p>
                      <a:pPr marL="0" marR="0" lvl="0" indent="0" algn="ctr" defTabSz="914400" rtl="0" eaLnBrk="0" fontAlgn="base" latinLnBrk="0" hangingPunct="0">
                        <a:lnSpc>
                          <a:spcPct val="9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華康儷粗黑" pitchFamily="49" charset="-120"/>
                          <a:ea typeface="華康儷粗黑" pitchFamily="49" charset="-120"/>
                        </a:rPr>
                        <a:t>數學</a:t>
                      </a:r>
                      <a:endParaRPr kumimoji="0" lang="zh-TW" altLang="en-US" sz="2000" b="0" i="0" u="none" strike="noStrike" cap="none" normalizeH="0" baseline="0" smtClean="0">
                        <a:ln>
                          <a:noFill/>
                        </a:ln>
                        <a:solidFill>
                          <a:srgbClr val="000000"/>
                        </a:solidFill>
                        <a:effectLst/>
                        <a:latin typeface="華康儷粗黑" pitchFamily="49" charset="-120"/>
                        <a:ea typeface="華康儷粗黑" pitchFamily="49" charset="-120"/>
                        <a:cs typeface="Times New Roman" pitchFamily="18" charset="0"/>
                      </a:endParaRPr>
                    </a:p>
                  </a:txBody>
                  <a:tcPr marL="0" marR="0" marT="0" marB="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rgbClr val="EDEAF0"/>
                    </a:solidFill>
                  </a:tcPr>
                </a:tc>
                <a:tc>
                  <a:txBody>
                    <a:bodyPr/>
                    <a:lstStyle/>
                    <a:p>
                      <a:pPr marL="0" marR="0" lvl="0" indent="0" algn="l" defTabSz="914400" rtl="0" eaLnBrk="0" fontAlgn="base" latinLnBrk="0" hangingPunct="0">
                        <a:lnSpc>
                          <a:spcPct val="9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華康儷粗黑" pitchFamily="49" charset="-120"/>
                          <a:ea typeface="華康儷粗黑" pitchFamily="49" charset="-120"/>
                        </a:rPr>
                        <a:t>高一必修科目數學、高二必修科目數學</a:t>
                      </a:r>
                      <a:r>
                        <a:rPr kumimoji="0" lang="en-US" altLang="zh-TW" sz="2000" b="0" i="0" u="none" strike="noStrike" cap="none" normalizeH="0" baseline="0" smtClean="0">
                          <a:ln>
                            <a:noFill/>
                          </a:ln>
                          <a:solidFill>
                            <a:srgbClr val="000000"/>
                          </a:solidFill>
                          <a:effectLst/>
                          <a:latin typeface="華康儷粗黑" pitchFamily="49" charset="-120"/>
                          <a:ea typeface="華康儷粗黑" pitchFamily="49" charset="-120"/>
                        </a:rPr>
                        <a:t>A</a:t>
                      </a:r>
                      <a:r>
                        <a:rPr kumimoji="0" lang="zh-TW" altLang="en-US" sz="2000" b="0" i="0" u="none" strike="noStrike" cap="none" normalizeH="0" baseline="0" smtClean="0">
                          <a:ln>
                            <a:noFill/>
                          </a:ln>
                          <a:solidFill>
                            <a:srgbClr val="000000"/>
                          </a:solidFill>
                          <a:effectLst/>
                          <a:latin typeface="華康儷粗黑" pitchFamily="49" charset="-120"/>
                          <a:ea typeface="華康儷粗黑" pitchFamily="49" charset="-120"/>
                        </a:rPr>
                        <a:t>版</a:t>
                      </a:r>
                      <a:endParaRPr kumimoji="0" lang="zh-TW" altLang="en-US" sz="2000" b="0" i="0" u="none" strike="noStrike" cap="none" normalizeH="0" baseline="0" smtClean="0">
                        <a:ln>
                          <a:noFill/>
                        </a:ln>
                        <a:solidFill>
                          <a:srgbClr val="000000"/>
                        </a:solidFill>
                        <a:effectLst/>
                        <a:latin typeface="華康儷粗黑" pitchFamily="49" charset="-120"/>
                        <a:ea typeface="華康儷粗黑" pitchFamily="49" charset="-120"/>
                        <a:cs typeface="Times New Roman" pitchFamily="18" charset="0"/>
                      </a:endParaRPr>
                    </a:p>
                  </a:txBody>
                  <a:tcPr marL="0" marR="0" marT="0" marB="0"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rgbClr val="EDEAF0"/>
                    </a:solidFill>
                  </a:tcPr>
                </a:tc>
              </a:tr>
              <a:tr h="1101725">
                <a:tc>
                  <a:txBody>
                    <a:bodyPr/>
                    <a:lstStyle/>
                    <a:p>
                      <a:pPr marL="0" marR="0" lvl="0" indent="0" algn="ctr" defTabSz="914400" rtl="0" eaLnBrk="0" fontAlgn="base" latinLnBrk="0" hangingPunct="0">
                        <a:lnSpc>
                          <a:spcPct val="9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華康儷粗黑" pitchFamily="49" charset="-120"/>
                          <a:ea typeface="華康儷粗黑" pitchFamily="49" charset="-120"/>
                        </a:rPr>
                        <a:t>社會</a:t>
                      </a:r>
                      <a:endParaRPr kumimoji="0" lang="zh-TW" altLang="en-US" sz="2000" b="0" i="0" u="none" strike="noStrike" cap="none" normalizeH="0" baseline="0" smtClean="0">
                        <a:ln>
                          <a:noFill/>
                        </a:ln>
                        <a:solidFill>
                          <a:srgbClr val="000000"/>
                        </a:solidFill>
                        <a:effectLst/>
                        <a:latin typeface="華康儷粗黑" pitchFamily="49" charset="-120"/>
                        <a:ea typeface="華康儷粗黑" pitchFamily="49" charset="-120"/>
                        <a:cs typeface="Times New Roman" pitchFamily="18" charset="0"/>
                      </a:endParaRPr>
                    </a:p>
                  </a:txBody>
                  <a:tcPr marL="0" marR="0" marT="0" marB="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38100" cap="flat" cmpd="sng" algn="ctr">
                      <a:solidFill>
                        <a:srgbClr val="FF0066"/>
                      </a:solidFill>
                      <a:prstDash val="sysDashDot"/>
                      <a:round/>
                      <a:headEnd type="none" w="med" len="med"/>
                      <a:tailEnd type="none" w="med" len="med"/>
                    </a:lnB>
                    <a:lnTlToBr>
                      <a:noFill/>
                    </a:lnTlToBr>
                    <a:lnBlToTr>
                      <a:noFill/>
                    </a:lnBlToTr>
                    <a:solidFill>
                      <a:srgbClr val="EDEAF0"/>
                    </a:solidFill>
                  </a:tcPr>
                </a:tc>
                <a:tc>
                  <a:txBody>
                    <a:bodyPr/>
                    <a:lstStyle/>
                    <a:p>
                      <a:pPr marL="0" marR="0" lvl="0" indent="0" algn="l" defTabSz="914400" rtl="0" eaLnBrk="0" fontAlgn="base" latinLnBrk="0" hangingPunct="0">
                        <a:lnSpc>
                          <a:spcPct val="9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華康儷粗黑" pitchFamily="49" charset="-120"/>
                          <a:ea typeface="華康儷粗黑" pitchFamily="49" charset="-120"/>
                        </a:rPr>
                        <a:t>高一必修科目歷史、必修科目地理、必修科目公民與社會；</a:t>
                      </a:r>
                      <a:endParaRPr kumimoji="0" lang="en-US" altLang="zh-TW" sz="2000" b="0" i="0" u="none" strike="noStrike" cap="none" normalizeH="0" baseline="0" smtClean="0">
                        <a:ln>
                          <a:noFill/>
                        </a:ln>
                        <a:solidFill>
                          <a:srgbClr val="000000"/>
                        </a:solidFill>
                        <a:effectLst/>
                        <a:latin typeface="華康儷粗黑" pitchFamily="49" charset="-120"/>
                        <a:ea typeface="華康儷粗黑" pitchFamily="49" charset="-120"/>
                      </a:endParaRPr>
                    </a:p>
                    <a:p>
                      <a:pPr marL="0" marR="0" lvl="0" indent="0" algn="l" defTabSz="914400" rtl="0" eaLnBrk="0" fontAlgn="base" latinLnBrk="0" hangingPunct="0">
                        <a:lnSpc>
                          <a:spcPct val="9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華康儷粗黑" pitchFamily="49" charset="-120"/>
                          <a:ea typeface="華康儷粗黑" pitchFamily="49" charset="-120"/>
                        </a:rPr>
                        <a:t>高二必修科目歷史、必修科目地理、必修科目公民與社會</a:t>
                      </a:r>
                      <a:endParaRPr kumimoji="0" lang="zh-TW" altLang="en-US" sz="2000" b="0" i="0" u="none" strike="noStrike" cap="none" normalizeH="0" baseline="0" smtClean="0">
                        <a:ln>
                          <a:noFill/>
                        </a:ln>
                        <a:solidFill>
                          <a:srgbClr val="000000"/>
                        </a:solidFill>
                        <a:effectLst/>
                        <a:latin typeface="華康儷粗黑" pitchFamily="49" charset="-120"/>
                        <a:ea typeface="華康儷粗黑" pitchFamily="49" charset="-120"/>
                        <a:cs typeface="Times New Roman" pitchFamily="18" charset="0"/>
                      </a:endParaRPr>
                    </a:p>
                  </a:txBody>
                  <a:tcPr marL="0" marR="0" marT="0" marB="0"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38100" cap="flat" cmpd="sng" algn="ctr">
                      <a:solidFill>
                        <a:srgbClr val="FF0066"/>
                      </a:solidFill>
                      <a:prstDash val="sysDashDot"/>
                      <a:round/>
                      <a:headEnd type="none" w="med" len="med"/>
                      <a:tailEnd type="none" w="med" len="med"/>
                    </a:lnB>
                    <a:lnTlToBr>
                      <a:noFill/>
                    </a:lnTlToBr>
                    <a:lnBlToTr>
                      <a:noFill/>
                    </a:lnBlToTr>
                    <a:solidFill>
                      <a:srgbClr val="EDEAF0"/>
                    </a:solidFill>
                  </a:tcPr>
                </a:tc>
              </a:tr>
              <a:tr h="1247775">
                <a:tc>
                  <a:txBody>
                    <a:bodyPr/>
                    <a:lstStyle/>
                    <a:p>
                      <a:pPr marL="0" marR="0" lvl="0" indent="0" algn="ctr" defTabSz="914400" rtl="0" eaLnBrk="0" fontAlgn="base" latinLnBrk="0" hangingPunct="0">
                        <a:lnSpc>
                          <a:spcPct val="9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華康儷粗黑" pitchFamily="49" charset="-120"/>
                          <a:ea typeface="華康儷粗黑" pitchFamily="49" charset="-120"/>
                        </a:rPr>
                        <a:t>自然</a:t>
                      </a:r>
                      <a:endParaRPr kumimoji="0" lang="zh-TW" altLang="en-US" sz="2000" b="0" i="0" u="none" strike="noStrike" cap="none" normalizeH="0" baseline="0" smtClean="0">
                        <a:ln>
                          <a:noFill/>
                        </a:ln>
                        <a:solidFill>
                          <a:srgbClr val="000000"/>
                        </a:solidFill>
                        <a:effectLst/>
                        <a:latin typeface="華康儷粗黑" pitchFamily="49" charset="-120"/>
                        <a:ea typeface="華康儷粗黑" pitchFamily="49" charset="-120"/>
                        <a:cs typeface="Times New Roman" pitchFamily="18" charset="0"/>
                      </a:endParaRPr>
                    </a:p>
                  </a:txBody>
                  <a:tcPr marL="0" marR="0" marT="0" marB="0" anchor="ctr" horzOverflow="overflow">
                    <a:lnL w="38100" cap="flat" cmpd="sng" algn="ctr">
                      <a:solidFill>
                        <a:srgbClr val="FF0066"/>
                      </a:solidFill>
                      <a:prstDash val="sysDashDot"/>
                      <a:round/>
                      <a:headEnd type="none" w="med" len="med"/>
                      <a:tailEnd type="none" w="med" len="med"/>
                    </a:lnL>
                    <a:lnR w="3175" cap="flat" cmpd="sng" algn="ctr">
                      <a:solidFill>
                        <a:schemeClr val="tx1"/>
                      </a:solidFill>
                      <a:prstDash val="solid"/>
                      <a:round/>
                      <a:headEnd type="none" w="med" len="med"/>
                      <a:tailEnd type="none" w="med" len="med"/>
                    </a:lnR>
                    <a:lnT w="38100" cap="flat" cmpd="sng" algn="ctr">
                      <a:solidFill>
                        <a:srgbClr val="FF0066"/>
                      </a:solidFill>
                      <a:prstDash val="sysDashDot"/>
                      <a:round/>
                      <a:headEnd type="none" w="med" len="med"/>
                      <a:tailEnd type="none" w="med" len="med"/>
                    </a:lnT>
                    <a:lnB w="38100" cap="flat" cmpd="sng" algn="ctr">
                      <a:solidFill>
                        <a:srgbClr val="FF0066"/>
                      </a:solidFill>
                      <a:prstDash val="sysDashDot"/>
                      <a:round/>
                      <a:headEnd type="none" w="med" len="med"/>
                      <a:tailEnd type="none" w="med" len="med"/>
                    </a:lnB>
                    <a:lnTlToBr>
                      <a:noFill/>
                    </a:lnTlToBr>
                    <a:lnBlToTr>
                      <a:noFill/>
                    </a:lnBlToTr>
                    <a:solidFill>
                      <a:srgbClr val="EDEAF0"/>
                    </a:solidFill>
                  </a:tcPr>
                </a:tc>
                <a:tc>
                  <a:txBody>
                    <a:bodyPr/>
                    <a:lstStyle/>
                    <a:p>
                      <a:pPr marL="0" marR="0" lvl="0" indent="0" algn="l" defTabSz="914400" rtl="0" eaLnBrk="0" fontAlgn="base" latinLnBrk="0" hangingPunct="0">
                        <a:lnSpc>
                          <a:spcPct val="9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華康儷粗黑" pitchFamily="49" charset="-120"/>
                          <a:ea typeface="華康儷粗黑" pitchFamily="49" charset="-120"/>
                        </a:rPr>
                        <a:t>必修科目基礎物理一、必修科目基礎化學（一）、</a:t>
                      </a:r>
                    </a:p>
                    <a:p>
                      <a:pPr marL="0" marR="0" lvl="0" indent="0" algn="l" defTabSz="914400" rtl="0" eaLnBrk="0" fontAlgn="base" latinLnBrk="0" hangingPunct="0">
                        <a:lnSpc>
                          <a:spcPct val="9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華康儷粗黑" pitchFamily="49" charset="-120"/>
                          <a:ea typeface="華康儷粗黑" pitchFamily="49" charset="-120"/>
                        </a:rPr>
                        <a:t>必修科目基礎生物</a:t>
                      </a:r>
                      <a:r>
                        <a:rPr kumimoji="0" lang="en-US" altLang="zh-TW" sz="2000" b="0" i="0" u="none" strike="noStrike" cap="none" normalizeH="0" baseline="0" smtClean="0">
                          <a:ln>
                            <a:noFill/>
                          </a:ln>
                          <a:solidFill>
                            <a:srgbClr val="000000"/>
                          </a:solidFill>
                          <a:effectLst/>
                          <a:latin typeface="華康儷粗黑" pitchFamily="49" charset="-120"/>
                          <a:ea typeface="華康儷粗黑" pitchFamily="49" charset="-120"/>
                        </a:rPr>
                        <a:t>(1)</a:t>
                      </a:r>
                      <a:r>
                        <a:rPr kumimoji="0" lang="zh-TW" altLang="en-US" sz="2000" b="0" i="0" u="none" strike="noStrike" cap="none" normalizeH="0" baseline="0" smtClean="0">
                          <a:ln>
                            <a:noFill/>
                          </a:ln>
                          <a:solidFill>
                            <a:srgbClr val="000000"/>
                          </a:solidFill>
                          <a:effectLst/>
                          <a:latin typeface="華康儷粗黑" pitchFamily="49" charset="-120"/>
                          <a:ea typeface="華康儷粗黑" pitchFamily="49" charset="-120"/>
                        </a:rPr>
                        <a:t>、必修科目基礎地球科學</a:t>
                      </a:r>
                    </a:p>
                    <a:p>
                      <a:pPr marL="0" marR="0" lvl="0" indent="0" algn="l" defTabSz="914400" rtl="0" eaLnBrk="0" fontAlgn="base" latinLnBrk="0" hangingPunct="0">
                        <a:lnSpc>
                          <a:spcPct val="90000"/>
                        </a:lnSpc>
                        <a:spcBef>
                          <a:spcPct val="0"/>
                        </a:spcBef>
                        <a:spcAft>
                          <a:spcPct val="0"/>
                        </a:spcAft>
                        <a:buClrTx/>
                        <a:buSzTx/>
                        <a:buFontTx/>
                        <a:buNone/>
                        <a:tabLst/>
                      </a:pPr>
                      <a:r>
                        <a:rPr kumimoji="0" lang="zh-TW" altLang="en-US" sz="2000" b="0" i="0" u="none" strike="noStrike" cap="none" normalizeH="0" baseline="0" smtClean="0">
                          <a:ln>
                            <a:noFill/>
                          </a:ln>
                          <a:solidFill>
                            <a:srgbClr val="FF0000"/>
                          </a:solidFill>
                          <a:effectLst/>
                          <a:latin typeface="華康儷粗黑" pitchFamily="49" charset="-120"/>
                          <a:ea typeface="華康儷粗黑" pitchFamily="49" charset="-120"/>
                        </a:rPr>
                        <a:t>必修科目基礎物理二</a:t>
                      </a:r>
                      <a:r>
                        <a:rPr kumimoji="0" lang="en-US" altLang="zh-TW" sz="2000" b="0" i="0" u="none" strike="noStrike" cap="none" normalizeH="0" baseline="0" smtClean="0">
                          <a:ln>
                            <a:noFill/>
                          </a:ln>
                          <a:solidFill>
                            <a:srgbClr val="FF0000"/>
                          </a:solidFill>
                          <a:effectLst/>
                          <a:latin typeface="華康儷粗黑" pitchFamily="49" charset="-120"/>
                          <a:ea typeface="華康儷粗黑" pitchFamily="49" charset="-120"/>
                        </a:rPr>
                        <a:t>A</a:t>
                      </a:r>
                      <a:r>
                        <a:rPr kumimoji="0" lang="zh-TW" altLang="en-US" sz="2000" b="0" i="0" u="none" strike="noStrike" cap="none" normalizeH="0" baseline="0" smtClean="0">
                          <a:ln>
                            <a:noFill/>
                          </a:ln>
                          <a:solidFill>
                            <a:srgbClr val="FF0000"/>
                          </a:solidFill>
                          <a:effectLst/>
                          <a:latin typeface="華康儷粗黑" pitchFamily="49" charset="-120"/>
                          <a:ea typeface="華康儷粗黑" pitchFamily="49" charset="-120"/>
                        </a:rPr>
                        <a:t>、必修科目基礎化學（二）</a:t>
                      </a:r>
                      <a:endParaRPr kumimoji="0" lang="zh-TW" altLang="en-US" sz="2000" b="0" i="0" u="none" strike="noStrike" cap="none" normalizeH="0" baseline="0" smtClean="0">
                        <a:ln>
                          <a:noFill/>
                        </a:ln>
                        <a:solidFill>
                          <a:srgbClr val="FF0000"/>
                        </a:solidFill>
                        <a:effectLst/>
                        <a:latin typeface="華康儷粗黑" pitchFamily="49" charset="-120"/>
                        <a:ea typeface="華康儷粗黑" pitchFamily="49" charset="-120"/>
                        <a:cs typeface="Times New Roman" pitchFamily="18" charset="0"/>
                      </a:endParaRPr>
                    </a:p>
                  </a:txBody>
                  <a:tcPr marL="0" marR="0" marT="0" marB="0" horzOverflow="overflow">
                    <a:lnL w="3175" cap="flat" cmpd="sng" algn="ctr">
                      <a:solidFill>
                        <a:schemeClr val="tx1"/>
                      </a:solidFill>
                      <a:prstDash val="solid"/>
                      <a:round/>
                      <a:headEnd type="none" w="med" len="med"/>
                      <a:tailEnd type="none" w="med" len="med"/>
                    </a:lnL>
                    <a:lnR w="38100" cap="flat" cmpd="sng" algn="ctr">
                      <a:solidFill>
                        <a:srgbClr val="FF0066"/>
                      </a:solidFill>
                      <a:prstDash val="sysDashDot"/>
                      <a:round/>
                      <a:headEnd type="none" w="med" len="med"/>
                      <a:tailEnd type="none" w="med" len="med"/>
                    </a:lnR>
                    <a:lnT w="38100" cap="flat" cmpd="sng" algn="ctr">
                      <a:solidFill>
                        <a:srgbClr val="FF0066"/>
                      </a:solidFill>
                      <a:prstDash val="sysDashDot"/>
                      <a:round/>
                      <a:headEnd type="none" w="med" len="med"/>
                      <a:tailEnd type="none" w="med" len="med"/>
                    </a:lnT>
                    <a:lnB w="38100" cap="flat" cmpd="sng" algn="ctr">
                      <a:solidFill>
                        <a:srgbClr val="FF0066"/>
                      </a:solidFill>
                      <a:prstDash val="sysDashDot"/>
                      <a:round/>
                      <a:headEnd type="none" w="med" len="med"/>
                      <a:tailEnd type="none" w="med" len="med"/>
                    </a:lnB>
                    <a:lnTlToBr>
                      <a:noFill/>
                    </a:lnTlToBr>
                    <a:lnBlToTr>
                      <a:noFill/>
                    </a:lnBlToTr>
                    <a:solidFill>
                      <a:srgbClr val="EDEAF0"/>
                    </a:solidFill>
                  </a:tcPr>
                </a:tc>
              </a:tr>
            </a:tbl>
          </a:graphicData>
        </a:graphic>
      </p:graphicFrame>
      <p:sp>
        <p:nvSpPr>
          <p:cNvPr id="71709" name="Text Box 30"/>
          <p:cNvSpPr txBox="1">
            <a:spLocks noChangeArrowheads="1"/>
          </p:cNvSpPr>
          <p:nvPr/>
        </p:nvSpPr>
        <p:spPr bwMode="auto">
          <a:xfrm>
            <a:off x="649288" y="6194425"/>
            <a:ext cx="8185150" cy="457200"/>
          </a:xfrm>
          <a:prstGeom prst="rect">
            <a:avLst/>
          </a:prstGeom>
          <a:noFill/>
          <a:ln w="9525">
            <a:noFill/>
            <a:miter lim="800000"/>
            <a:headEnd/>
            <a:tailEnd/>
          </a:ln>
        </p:spPr>
        <p:txBody>
          <a:bodyPr>
            <a:spAutoFit/>
          </a:bodyPr>
          <a:lstStyle/>
          <a:p>
            <a:pPr>
              <a:spcBef>
                <a:spcPct val="50000"/>
              </a:spcBef>
            </a:pPr>
            <a:r>
              <a:rPr lang="en-US" altLang="zh-TW" b="1"/>
              <a:t>※</a:t>
            </a:r>
            <a:r>
              <a:rPr lang="zh-TW" altLang="en-US"/>
              <a:t> </a:t>
            </a:r>
            <a:r>
              <a:rPr lang="zh-TW" altLang="en-US" sz="2400">
                <a:ea typeface="華康儷粗圓" pitchFamily="49" charset="-120"/>
              </a:rPr>
              <a:t>自然考科之測驗範圍皆屬於高一、高二必修課程。</a:t>
            </a:r>
            <a:r>
              <a:rPr lang="zh-TW" altLang="en-US"/>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23935"/>
                                        </p:tgtEl>
                                        <p:attrNameLst>
                                          <p:attrName>style.visibility</p:attrName>
                                        </p:attrNameLst>
                                      </p:cBhvr>
                                      <p:to>
                                        <p:strVal val="visible"/>
                                      </p:to>
                                    </p:set>
                                    <p:animEffect transition="in" filter="wipe(up)">
                                      <p:cBhvr>
                                        <p:cTn id="7" dur="500"/>
                                        <p:tgtEl>
                                          <p:spTgt spid="1239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42"/>
          <p:cNvSpPr>
            <a:spLocks noGrp="1"/>
          </p:cNvSpPr>
          <p:nvPr>
            <p:ph type="title"/>
          </p:nvPr>
        </p:nvSpPr>
        <p:spPr>
          <a:xfrm>
            <a:off x="1000125" y="658813"/>
            <a:ext cx="10515600" cy="1325562"/>
          </a:xfrm>
        </p:spPr>
        <p:txBody>
          <a:bodyPr/>
          <a:lstStyle/>
          <a:p>
            <a:r>
              <a:rPr lang="en-US" altLang="zh-TW" smtClean="0">
                <a:latin typeface="華康儷粗黑" pitchFamily="49" charset="-120"/>
                <a:ea typeface="華康儷粗黑" pitchFamily="49" charset="-120"/>
              </a:rPr>
              <a:t>99 </a:t>
            </a:r>
            <a:r>
              <a:rPr lang="zh-TW" altLang="en-US" smtClean="0">
                <a:latin typeface="華康儷粗黑" pitchFamily="49" charset="-120"/>
                <a:ea typeface="華康儷粗黑" pitchFamily="49" charset="-120"/>
              </a:rPr>
              <a:t>課綱學測自然考科的測驗範圍</a:t>
            </a:r>
            <a:r>
              <a:rPr lang="zh-TW" altLang="en-US" smtClean="0"/>
              <a:t> </a:t>
            </a:r>
          </a:p>
        </p:txBody>
      </p:sp>
      <p:graphicFrame>
        <p:nvGraphicFramePr>
          <p:cNvPr id="319565" name="Group 77"/>
          <p:cNvGraphicFramePr>
            <a:graphicFrameLocks noGrp="1"/>
          </p:cNvGraphicFramePr>
          <p:nvPr>
            <p:ph idx="1"/>
          </p:nvPr>
        </p:nvGraphicFramePr>
        <p:xfrm>
          <a:off x="1062038" y="1855788"/>
          <a:ext cx="9170987" cy="3678237"/>
        </p:xfrm>
        <a:graphic>
          <a:graphicData uri="http://schemas.openxmlformats.org/drawingml/2006/table">
            <a:tbl>
              <a:tblPr/>
              <a:tblGrid>
                <a:gridCol w="758825"/>
                <a:gridCol w="3341687"/>
                <a:gridCol w="863600"/>
                <a:gridCol w="3413125"/>
                <a:gridCol w="793750"/>
              </a:tblGrid>
              <a:tr h="533400">
                <a:tc rowSpan="5">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endPar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endParaRPr>
                    </a:p>
                    <a:p>
                      <a:pPr marL="0" marR="0" lvl="0" indent="0" algn="l" defTabSz="914400" rtl="0" eaLnBrk="0" fontAlgn="base" latinLnBrk="0" hangingPunct="0">
                        <a:lnSpc>
                          <a:spcPct val="90000"/>
                        </a:lnSpc>
                        <a:spcBef>
                          <a:spcPts val="1000"/>
                        </a:spcBef>
                        <a:spcAft>
                          <a:spcPct val="0"/>
                        </a:spcAft>
                        <a:buClrTx/>
                        <a:buSzTx/>
                        <a:buFont typeface="Arial" charset="0"/>
                        <a:buNone/>
                        <a:tabLst/>
                      </a:pPr>
                      <a:endPar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endParaRPr>
                    </a:p>
                    <a:p>
                      <a:pPr marL="0" marR="0" lvl="0" indent="0" algn="l" defTabSz="914400" rtl="0" eaLnBrk="0" fontAlgn="base" latinLnBrk="0" hangingPunct="0">
                        <a:lnSpc>
                          <a:spcPct val="90000"/>
                        </a:lnSpc>
                        <a:spcBef>
                          <a:spcPts val="100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自 </a:t>
                      </a:r>
                    </a:p>
                    <a:p>
                      <a:pPr marL="0" marR="0" lvl="0" indent="0" algn="l" defTabSz="914400" rtl="0" eaLnBrk="0" fontAlgn="base" latinLnBrk="0" hangingPunct="0">
                        <a:lnSpc>
                          <a:spcPct val="90000"/>
                        </a:lnSpc>
                        <a:spcBef>
                          <a:spcPts val="100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然 </a:t>
                      </a:r>
                    </a:p>
                    <a:p>
                      <a:pPr marL="0" marR="0" lvl="0" indent="0" algn="l" defTabSz="914400" rtl="0" eaLnBrk="0" fontAlgn="base" latinLnBrk="0" hangingPunct="0">
                        <a:lnSpc>
                          <a:spcPct val="90000"/>
                        </a:lnSpc>
                        <a:spcBef>
                          <a:spcPts val="100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考 </a:t>
                      </a:r>
                    </a:p>
                    <a:p>
                      <a:pPr marL="0" marR="0" lvl="0" indent="0" algn="l" defTabSz="914400" rtl="0" eaLnBrk="0" fontAlgn="base" latinLnBrk="0" hangingPunct="0">
                        <a:lnSpc>
                          <a:spcPct val="90000"/>
                        </a:lnSpc>
                        <a:spcBef>
                          <a:spcPts val="100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科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r>
                        <a:rPr kumimoji="0" lang="en-US" altLang="zh-TW" sz="2400" b="0" i="0" u="none" strike="noStrike" cap="none" normalizeH="0" baseline="0" smtClean="0">
                          <a:ln>
                            <a:noFill/>
                          </a:ln>
                          <a:solidFill>
                            <a:schemeClr val="tx1"/>
                          </a:solidFill>
                          <a:effectLst/>
                          <a:latin typeface="華康儷粗圓" pitchFamily="49" charset="-120"/>
                          <a:ea typeface="華康儷粗圓" pitchFamily="49" charset="-120"/>
                        </a:rPr>
                        <a:t>【</a:t>
                      </a: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第壹部份</a:t>
                      </a:r>
                      <a:r>
                        <a:rPr kumimoji="0" lang="en-US" altLang="zh-TW" sz="2400" b="0" i="0" u="none" strike="noStrike" cap="none" normalizeH="0" baseline="0" smtClean="0">
                          <a:ln>
                            <a:noFill/>
                          </a:ln>
                          <a:solidFill>
                            <a:schemeClr val="tx1"/>
                          </a:solidFill>
                          <a:effectLst/>
                          <a:latin typeface="華康儷粗圓" pitchFamily="49" charset="-120"/>
                          <a:ea typeface="華康儷粗圓" pitchFamily="49" charset="-120"/>
                        </a:rPr>
                        <a:t>】</a:t>
                      </a: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測驗範圍</a:t>
                      </a:r>
                    </a:p>
                    <a:p>
                      <a:pPr marL="0" marR="0" lvl="0" indent="0" algn="ctr" defTabSz="914400" rtl="0" eaLnBrk="0" fontAlgn="base" latinLnBrk="0" hangingPunct="0">
                        <a:lnSpc>
                          <a:spcPct val="90000"/>
                        </a:lnSpc>
                        <a:spcBef>
                          <a:spcPts val="100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高一課程</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ts val="100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學分</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r>
                        <a:rPr kumimoji="0" lang="en-US" altLang="zh-TW" sz="2400" b="0" i="0" u="none" strike="noStrike" cap="none" normalizeH="0" baseline="0" smtClean="0">
                          <a:ln>
                            <a:noFill/>
                          </a:ln>
                          <a:solidFill>
                            <a:schemeClr val="tx1"/>
                          </a:solidFill>
                          <a:effectLst/>
                          <a:latin typeface="華康儷粗圓" pitchFamily="49" charset="-120"/>
                          <a:ea typeface="華康儷粗圓" pitchFamily="49" charset="-120"/>
                        </a:rPr>
                        <a:t>【</a:t>
                      </a: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第貳部份</a:t>
                      </a:r>
                      <a:r>
                        <a:rPr kumimoji="0" lang="en-US" altLang="zh-TW" sz="2400" b="0" i="0" u="none" strike="noStrike" cap="none" normalizeH="0" baseline="0" smtClean="0">
                          <a:ln>
                            <a:noFill/>
                          </a:ln>
                          <a:solidFill>
                            <a:schemeClr val="tx1"/>
                          </a:solidFill>
                          <a:effectLst/>
                          <a:latin typeface="華康儷粗圓" pitchFamily="49" charset="-120"/>
                          <a:ea typeface="華康儷粗圓" pitchFamily="49" charset="-120"/>
                        </a:rPr>
                        <a:t>】</a:t>
                      </a: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測驗範圍</a:t>
                      </a:r>
                    </a:p>
                    <a:p>
                      <a:pPr marL="0" marR="0" lvl="0" indent="0" algn="ctr" defTabSz="914400" rtl="0" eaLnBrk="0" fontAlgn="base" latinLnBrk="0" hangingPunct="0">
                        <a:lnSpc>
                          <a:spcPct val="90000"/>
                        </a:lnSpc>
                        <a:spcBef>
                          <a:spcPts val="100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高二課程</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ts val="100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學分</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7363">
                <a:tc vMerge="1">
                  <a:txBody>
                    <a:bodyPr/>
                    <a:lstStyle/>
                    <a:p>
                      <a:endParaRPr lang="zh-TW" altLang="en-US"/>
                    </a:p>
                  </a:txBody>
                  <a:tcPr/>
                </a:tc>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基礎物理一</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ts val="1000"/>
                        </a:spcBef>
                        <a:spcAft>
                          <a:spcPct val="0"/>
                        </a:spcAft>
                        <a:buClrTx/>
                        <a:buSzTx/>
                        <a:buFont typeface="Arial" charset="0"/>
                        <a:buNone/>
                        <a:tabLst/>
                      </a:pPr>
                      <a:r>
                        <a:rPr kumimoji="0" lang="en-US" altLang="zh-TW" sz="2400" b="0" i="0" u="none" strike="noStrike" cap="none" normalizeH="0" baseline="0" smtClean="0">
                          <a:ln>
                            <a:noFill/>
                          </a:ln>
                          <a:solidFill>
                            <a:schemeClr val="tx1"/>
                          </a:solidFill>
                          <a:effectLst/>
                          <a:latin typeface="華康儷粗圓" pitchFamily="49" charset="-120"/>
                          <a:ea typeface="華康儷粗圓" pitchFamily="49" charset="-12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基礎物理二</a:t>
                      </a:r>
                      <a:r>
                        <a:rPr kumimoji="0" lang="en-US" altLang="zh-TW" sz="2400" b="0" i="0" u="none" strike="noStrike" cap="none" normalizeH="0" baseline="0" smtClean="0">
                          <a:ln>
                            <a:noFill/>
                          </a:ln>
                          <a:solidFill>
                            <a:schemeClr val="tx1"/>
                          </a:solidFill>
                          <a:effectLst/>
                          <a:latin typeface="華康儷粗圓" pitchFamily="49" charset="-120"/>
                          <a:ea typeface="華康儷粗圓" pitchFamily="49" charset="-120"/>
                        </a:rPr>
                        <a:t>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ts val="1000"/>
                        </a:spcBef>
                        <a:spcAft>
                          <a:spcPct val="0"/>
                        </a:spcAft>
                        <a:buClrTx/>
                        <a:buSzTx/>
                        <a:buFont typeface="Arial" charset="0"/>
                        <a:buNone/>
                        <a:tabLst/>
                      </a:pPr>
                      <a:r>
                        <a:rPr kumimoji="0" lang="en-US" altLang="zh-TW" sz="2400" b="0" i="0" u="none" strike="noStrike" cap="none" normalizeH="0" baseline="0" smtClean="0">
                          <a:ln>
                            <a:noFill/>
                          </a:ln>
                          <a:solidFill>
                            <a:schemeClr val="tx1"/>
                          </a:solidFill>
                          <a:effectLst/>
                          <a:latin typeface="華康儷粗圓" pitchFamily="49" charset="-120"/>
                          <a:ea typeface="華康儷粗圓" pitchFamily="49" charset="-12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0388">
                <a:tc vMerge="1">
                  <a:txBody>
                    <a:bodyPr/>
                    <a:lstStyle/>
                    <a:p>
                      <a:endParaRPr lang="zh-TW" altLang="en-US"/>
                    </a:p>
                  </a:txBody>
                  <a:tcPr/>
                </a:tc>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基礎化學（一）</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ts val="1000"/>
                        </a:spcBef>
                        <a:spcAft>
                          <a:spcPct val="0"/>
                        </a:spcAft>
                        <a:buClrTx/>
                        <a:buSzTx/>
                        <a:buFont typeface="Arial" charset="0"/>
                        <a:buNone/>
                        <a:tabLst/>
                      </a:pPr>
                      <a:r>
                        <a:rPr kumimoji="0" lang="en-US" altLang="zh-TW" sz="2400" b="0" i="0" u="none" strike="noStrike" cap="none" normalizeH="0" baseline="0" smtClean="0">
                          <a:ln>
                            <a:noFill/>
                          </a:ln>
                          <a:solidFill>
                            <a:schemeClr val="tx1"/>
                          </a:solidFill>
                          <a:effectLst/>
                          <a:latin typeface="華康儷粗圓" pitchFamily="49" charset="-120"/>
                          <a:ea typeface="華康儷粗圓" pitchFamily="49" charset="-12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基礎化學（二）</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ts val="1000"/>
                        </a:spcBef>
                        <a:spcAft>
                          <a:spcPct val="0"/>
                        </a:spcAft>
                        <a:buClrTx/>
                        <a:buSzTx/>
                        <a:buFont typeface="Arial" charset="0"/>
                        <a:buNone/>
                        <a:tabLst/>
                      </a:pPr>
                      <a:r>
                        <a:rPr kumimoji="0" lang="en-US" altLang="zh-TW" sz="2400" b="0" i="0" u="none" strike="noStrike" cap="none" normalizeH="0" baseline="0" smtClean="0">
                          <a:ln>
                            <a:noFill/>
                          </a:ln>
                          <a:solidFill>
                            <a:schemeClr val="tx1"/>
                          </a:solidFill>
                          <a:effectLst/>
                          <a:latin typeface="華康儷粗圓" pitchFamily="49" charset="-120"/>
                          <a:ea typeface="華康儷粗圓" pitchFamily="49" charset="-12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68363">
                <a:tc vMerge="1">
                  <a:txBody>
                    <a:bodyPr/>
                    <a:lstStyle/>
                    <a:p>
                      <a:endParaRPr lang="zh-TW" altLang="en-US"/>
                    </a:p>
                  </a:txBody>
                  <a:tcPr/>
                </a:tc>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基礎生物（</a:t>
                      </a:r>
                      <a:r>
                        <a:rPr kumimoji="0" lang="en-US" altLang="zh-TW" sz="2400" b="0" i="0" u="none" strike="noStrike" cap="none" normalizeH="0" baseline="0" smtClean="0">
                          <a:ln>
                            <a:noFill/>
                          </a:ln>
                          <a:solidFill>
                            <a:schemeClr val="tx1"/>
                          </a:solidFill>
                          <a:effectLst/>
                          <a:latin typeface="華康儷粗圓" pitchFamily="49" charset="-120"/>
                          <a:ea typeface="華康儷粗圓" pitchFamily="49" charset="-120"/>
                        </a:rPr>
                        <a:t>1</a:t>
                      </a: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a:t>
                      </a:r>
                    </a:p>
                    <a:p>
                      <a:pPr marL="0" marR="0" lvl="0" indent="0" algn="l" defTabSz="914400" rtl="0" eaLnBrk="0" fontAlgn="base" latinLnBrk="0" hangingPunct="0">
                        <a:lnSpc>
                          <a:spcPct val="90000"/>
                        </a:lnSpc>
                        <a:spcBef>
                          <a:spcPts val="100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（主題 壹</a:t>
                      </a:r>
                      <a:r>
                        <a:rPr kumimoji="0" lang="en-US" altLang="zh-TW" sz="2400" b="0" i="0" u="none" strike="noStrike" cap="none" normalizeH="0" baseline="0" smtClean="0">
                          <a:ln>
                            <a:noFill/>
                          </a:ln>
                          <a:solidFill>
                            <a:schemeClr val="tx1"/>
                          </a:solidFill>
                          <a:effectLst/>
                          <a:latin typeface="華康儷粗圓" pitchFamily="49" charset="-120"/>
                          <a:ea typeface="華康儷粗圓" pitchFamily="49" charset="-120"/>
                        </a:rPr>
                        <a:t>~</a:t>
                      </a: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參）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ts val="1000"/>
                        </a:spcBef>
                        <a:spcAft>
                          <a:spcPct val="0"/>
                        </a:spcAft>
                        <a:buClrTx/>
                        <a:buSzTx/>
                        <a:buFont typeface="Arial" charset="0"/>
                        <a:buNone/>
                        <a:tabLst/>
                      </a:pPr>
                      <a:r>
                        <a:rPr kumimoji="0" lang="en-US" altLang="zh-TW" sz="2400" b="0" i="0" u="none" strike="noStrike" cap="none" normalizeH="0" baseline="0" smtClean="0">
                          <a:ln>
                            <a:noFill/>
                          </a:ln>
                          <a:solidFill>
                            <a:schemeClr val="tx1"/>
                          </a:solidFill>
                          <a:effectLst/>
                          <a:latin typeface="華康儷粗圓" pitchFamily="49" charset="-120"/>
                          <a:ea typeface="華康儷粗圓" pitchFamily="49" charset="-12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基礎生物（</a:t>
                      </a:r>
                      <a:r>
                        <a:rPr kumimoji="0" lang="en-US" altLang="zh-TW" sz="2400" b="0" i="0" u="none" strike="noStrike" cap="none" normalizeH="0" baseline="0" smtClean="0">
                          <a:ln>
                            <a:noFill/>
                          </a:ln>
                          <a:solidFill>
                            <a:schemeClr val="tx1"/>
                          </a:solidFill>
                          <a:effectLst/>
                          <a:latin typeface="華康儷粗圓" pitchFamily="49" charset="-120"/>
                          <a:ea typeface="華康儷粗圓" pitchFamily="49" charset="-120"/>
                        </a:rPr>
                        <a:t>1</a:t>
                      </a: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 </a:t>
                      </a:r>
                    </a:p>
                    <a:p>
                      <a:pPr marL="0" marR="0" lvl="0" indent="0" algn="l" defTabSz="914400" rtl="0" eaLnBrk="0" fontAlgn="base" latinLnBrk="0" hangingPunct="0">
                        <a:lnSpc>
                          <a:spcPct val="90000"/>
                        </a:lnSpc>
                        <a:spcBef>
                          <a:spcPts val="100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（主題 肆</a:t>
                      </a:r>
                      <a:r>
                        <a:rPr kumimoji="0" lang="en-US" altLang="zh-TW" sz="2400" b="0" i="0" u="none" strike="noStrike" cap="none" normalizeH="0" baseline="0" smtClean="0">
                          <a:ln>
                            <a:noFill/>
                          </a:ln>
                          <a:solidFill>
                            <a:schemeClr val="tx1"/>
                          </a:solidFill>
                          <a:effectLst/>
                          <a:latin typeface="華康儷粗圓" pitchFamily="49" charset="-120"/>
                          <a:ea typeface="華康儷粗圓" pitchFamily="49" charset="-120"/>
                        </a:rPr>
                        <a:t>~</a:t>
                      </a: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陸）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ts val="1000"/>
                        </a:spcBef>
                        <a:spcAft>
                          <a:spcPct val="0"/>
                        </a:spcAft>
                        <a:buClrTx/>
                        <a:buSzTx/>
                        <a:buFont typeface="Arial" charset="0"/>
                        <a:buNone/>
                        <a:tabLst/>
                      </a:pPr>
                      <a:r>
                        <a:rPr kumimoji="0" lang="en-US" altLang="zh-TW" sz="2400" b="0" i="0" u="none" strike="noStrike" cap="none" normalizeH="0" baseline="0" smtClean="0">
                          <a:ln>
                            <a:noFill/>
                          </a:ln>
                          <a:solidFill>
                            <a:schemeClr val="tx1"/>
                          </a:solidFill>
                          <a:effectLst/>
                          <a:latin typeface="華康儷粗圓" pitchFamily="49" charset="-120"/>
                          <a:ea typeface="華康儷粗圓" pitchFamily="49" charset="-12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71538">
                <a:tc vMerge="1">
                  <a:txBody>
                    <a:bodyPr/>
                    <a:lstStyle/>
                    <a:p>
                      <a:endParaRPr lang="zh-TW" altLang="en-US"/>
                    </a:p>
                  </a:txBody>
                  <a:tcPr/>
                </a:tc>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基礎地球科學</a:t>
                      </a:r>
                    </a:p>
                    <a:p>
                      <a:pPr marL="0" marR="0" lvl="0" indent="0" algn="l" defTabSz="914400" rtl="0" eaLnBrk="0" fontAlgn="base" latinLnBrk="0" hangingPunct="0">
                        <a:lnSpc>
                          <a:spcPct val="90000"/>
                        </a:lnSpc>
                        <a:spcBef>
                          <a:spcPts val="100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（主題 一</a:t>
                      </a:r>
                      <a:r>
                        <a:rPr kumimoji="0" lang="en-US" altLang="zh-TW" sz="2400" b="0" i="0" u="none" strike="noStrike" cap="none" normalizeH="0" baseline="0" smtClean="0">
                          <a:ln>
                            <a:noFill/>
                          </a:ln>
                          <a:solidFill>
                            <a:schemeClr val="tx1"/>
                          </a:solidFill>
                          <a:effectLst/>
                          <a:latin typeface="華康儷粗圓" pitchFamily="49" charset="-120"/>
                          <a:ea typeface="華康儷粗圓" pitchFamily="49" charset="-120"/>
                        </a:rPr>
                        <a:t>~</a:t>
                      </a: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五）</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ts val="1000"/>
                        </a:spcBef>
                        <a:spcAft>
                          <a:spcPct val="0"/>
                        </a:spcAft>
                        <a:buClrTx/>
                        <a:buSzTx/>
                        <a:buFont typeface="Arial" charset="0"/>
                        <a:buNone/>
                        <a:tabLst/>
                      </a:pPr>
                      <a:r>
                        <a:rPr kumimoji="0" lang="en-US" altLang="zh-TW" sz="2400" b="0" i="0" u="none" strike="noStrike" cap="none" normalizeH="0" baseline="0" smtClean="0">
                          <a:ln>
                            <a:noFill/>
                          </a:ln>
                          <a:solidFill>
                            <a:schemeClr val="tx1"/>
                          </a:solidFill>
                          <a:effectLst/>
                          <a:latin typeface="華康儷粗圓" pitchFamily="49" charset="-120"/>
                          <a:ea typeface="華康儷粗圓" pitchFamily="49" charset="-12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基礎地球科學 </a:t>
                      </a:r>
                    </a:p>
                    <a:p>
                      <a:pPr marL="0" marR="0" lvl="0" indent="0" algn="l" defTabSz="914400" rtl="0" eaLnBrk="0" fontAlgn="base" latinLnBrk="0" hangingPunct="0">
                        <a:lnSpc>
                          <a:spcPct val="90000"/>
                        </a:lnSpc>
                        <a:spcBef>
                          <a:spcPts val="100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（主題 六</a:t>
                      </a:r>
                      <a:r>
                        <a:rPr kumimoji="0" lang="en-US" altLang="zh-TW" sz="2400" b="0" i="0" u="none" strike="noStrike" cap="none" normalizeH="0" baseline="0" smtClean="0">
                          <a:ln>
                            <a:noFill/>
                          </a:ln>
                          <a:solidFill>
                            <a:schemeClr val="tx1"/>
                          </a:solidFill>
                          <a:effectLst/>
                          <a:latin typeface="華康儷粗圓" pitchFamily="49" charset="-120"/>
                          <a:ea typeface="華康儷粗圓" pitchFamily="49" charset="-120"/>
                        </a:rPr>
                        <a:t>~</a:t>
                      </a: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八）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ts val="1000"/>
                        </a:spcBef>
                        <a:spcAft>
                          <a:spcPct val="0"/>
                        </a:spcAft>
                        <a:buClrTx/>
                        <a:buSzTx/>
                        <a:buFont typeface="Arial" charset="0"/>
                        <a:buNone/>
                        <a:tabLst/>
                      </a:pPr>
                      <a:r>
                        <a:rPr kumimoji="0" lang="en-US" altLang="zh-TW" sz="2400" b="0" i="0" u="none" strike="noStrike" cap="none" normalizeH="0" baseline="0" smtClean="0">
                          <a:ln>
                            <a:noFill/>
                          </a:ln>
                          <a:solidFill>
                            <a:schemeClr val="tx1"/>
                          </a:solidFill>
                          <a:effectLst/>
                          <a:latin typeface="華康儷粗圓" pitchFamily="49" charset="-120"/>
                          <a:ea typeface="華康儷粗圓" pitchFamily="49" charset="-12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標題 1"/>
          <p:cNvSpPr>
            <a:spLocks noGrp="1"/>
          </p:cNvSpPr>
          <p:nvPr>
            <p:ph type="title" idx="4294967295"/>
          </p:nvPr>
        </p:nvSpPr>
        <p:spPr>
          <a:xfrm>
            <a:off x="498475" y="0"/>
            <a:ext cx="10574338" cy="1325563"/>
          </a:xfrm>
        </p:spPr>
        <p:txBody>
          <a:bodyPr/>
          <a:lstStyle/>
          <a:p>
            <a:r>
              <a:rPr lang="zh-TW" altLang="en-US" smtClean="0">
                <a:latin typeface="華康儷粗黑" pitchFamily="49" charset="-120"/>
                <a:ea typeface="華康儷粗黑" pitchFamily="49" charset="-120"/>
              </a:rPr>
              <a:t>自然考科的測驗範圍</a:t>
            </a:r>
          </a:p>
        </p:txBody>
      </p:sp>
      <p:graphicFrame>
        <p:nvGraphicFramePr>
          <p:cNvPr id="124949" name="Group 21"/>
          <p:cNvGraphicFramePr>
            <a:graphicFrameLocks noGrp="1"/>
          </p:cNvGraphicFramePr>
          <p:nvPr/>
        </p:nvGraphicFramePr>
        <p:xfrm>
          <a:off x="541338" y="1074738"/>
          <a:ext cx="11137900" cy="2806700"/>
        </p:xfrm>
        <a:graphic>
          <a:graphicData uri="http://schemas.openxmlformats.org/drawingml/2006/table">
            <a:tbl>
              <a:tblPr/>
              <a:tblGrid>
                <a:gridCol w="2559050"/>
                <a:gridCol w="4102100"/>
                <a:gridCol w="4476750"/>
              </a:tblGrid>
              <a:tr h="831850">
                <a:tc>
                  <a:txBody>
                    <a:bodyPr/>
                    <a:lstStyle/>
                    <a:p>
                      <a:pPr marL="0" marR="0" lvl="0" indent="0" algn="l" defTabSz="914400" rtl="0" eaLnBrk="0" fontAlgn="base" latinLnBrk="0" hangingPunct="0">
                        <a:lnSpc>
                          <a:spcPct val="90000"/>
                        </a:lnSpc>
                        <a:spcBef>
                          <a:spcPct val="0"/>
                        </a:spcBef>
                        <a:spcAft>
                          <a:spcPct val="0"/>
                        </a:spcAft>
                        <a:buClrTx/>
                        <a:buSzTx/>
                        <a:buFontTx/>
                        <a:buNone/>
                        <a:tabLst/>
                      </a:pPr>
                      <a:endParaRPr kumimoji="0" lang="zh-TW" altLang="en-US" sz="2200" b="1" i="0" u="none" strike="noStrike" cap="none" normalizeH="0" baseline="0" smtClean="0">
                        <a:ln>
                          <a:noFill/>
                        </a:ln>
                        <a:solidFill>
                          <a:schemeClr val="tx1"/>
                        </a:solidFill>
                        <a:effectLst/>
                        <a:latin typeface="華康儷細黑(P)" pitchFamily="34" charset="-120"/>
                        <a:ea typeface="華康儷細黑(P)" pitchFamily="34" charset="-120"/>
                      </a:endParaRPr>
                    </a:p>
                  </a:txBody>
                  <a:tcPr marL="99060" marR="9906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79646"/>
                    </a:solid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pPr>
                      <a:r>
                        <a:rPr kumimoji="0" lang="zh-TW" altLang="en-US" sz="2800" b="1" i="0" u="none" strike="noStrike" cap="none" normalizeH="0" baseline="0" smtClean="0">
                          <a:ln>
                            <a:noFill/>
                          </a:ln>
                          <a:solidFill>
                            <a:schemeClr val="tx1"/>
                          </a:solidFill>
                          <a:effectLst/>
                          <a:latin typeface="華康儷細黑(P)" pitchFamily="34" charset="-120"/>
                          <a:ea typeface="華康儷細黑(P)" pitchFamily="34" charset="-120"/>
                        </a:rPr>
                        <a:t>高一自然</a:t>
                      </a:r>
                    </a:p>
                  </a:txBody>
                  <a:tcPr marL="99060" marR="9906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79646"/>
                    </a:solid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pPr>
                      <a:r>
                        <a:rPr kumimoji="0" lang="zh-TW" altLang="en-US" sz="2800" b="1" i="0" u="none" strike="noStrike" cap="none" normalizeH="0" baseline="0" smtClean="0">
                          <a:ln>
                            <a:noFill/>
                          </a:ln>
                          <a:solidFill>
                            <a:schemeClr val="tx1"/>
                          </a:solidFill>
                          <a:effectLst/>
                          <a:latin typeface="華康儷細黑(P)" pitchFamily="34" charset="-120"/>
                          <a:ea typeface="華康儷細黑(P)" pitchFamily="34" charset="-120"/>
                        </a:rPr>
                        <a:t>高二自然</a:t>
                      </a:r>
                    </a:p>
                  </a:txBody>
                  <a:tcPr marL="99060" marR="9906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79646"/>
                    </a:solidFill>
                  </a:tcPr>
                </a:tc>
              </a:tr>
              <a:tr h="950913">
                <a:tc>
                  <a:txBody>
                    <a:bodyPr/>
                    <a:lstStyle/>
                    <a:p>
                      <a:pPr marL="0" marR="0" lvl="0" indent="0" algn="ctr" defTabSz="914400" rtl="0" eaLnBrk="0" fontAlgn="base" latinLnBrk="0" hangingPunct="0">
                        <a:lnSpc>
                          <a:spcPct val="90000"/>
                        </a:lnSpc>
                        <a:spcBef>
                          <a:spcPct val="0"/>
                        </a:spcBef>
                        <a:spcAft>
                          <a:spcPct val="0"/>
                        </a:spcAft>
                        <a:buClrTx/>
                        <a:buSzTx/>
                        <a:buFontTx/>
                        <a:buNone/>
                        <a:tabLst/>
                      </a:pPr>
                      <a:r>
                        <a:rPr kumimoji="0" lang="zh-TW" altLang="en-US" sz="2200" b="1" i="0" u="none" strike="noStrike" cap="none" normalizeH="0" baseline="0" smtClean="0">
                          <a:ln>
                            <a:noFill/>
                          </a:ln>
                          <a:solidFill>
                            <a:schemeClr val="tx1"/>
                          </a:solidFill>
                          <a:effectLst/>
                          <a:latin typeface="華康儷細黑(P)" pitchFamily="34" charset="-120"/>
                          <a:ea typeface="華康儷細黑(P)" pitchFamily="34" charset="-120"/>
                        </a:rPr>
                        <a:t>佔分比例</a:t>
                      </a:r>
                    </a:p>
                  </a:txBody>
                  <a:tcPr marL="99060" marR="9906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pPr>
                      <a:r>
                        <a:rPr kumimoji="0" lang="en-US" altLang="zh-TW" sz="4000" b="1" i="0" u="none" strike="noStrike" cap="none" normalizeH="0" baseline="0" smtClean="0">
                          <a:ln>
                            <a:noFill/>
                          </a:ln>
                          <a:solidFill>
                            <a:schemeClr val="tx1"/>
                          </a:solidFill>
                          <a:effectLst/>
                          <a:latin typeface="華康儷細黑(P)" pitchFamily="34" charset="-120"/>
                          <a:ea typeface="華康儷細黑(P)" pitchFamily="34" charset="-120"/>
                        </a:rPr>
                        <a:t>62.5%</a:t>
                      </a:r>
                      <a:endParaRPr kumimoji="0" lang="zh-TW" altLang="en-US" sz="4000" b="1" i="0" u="none" strike="noStrike" cap="none" normalizeH="0" baseline="0" smtClean="0">
                        <a:ln>
                          <a:noFill/>
                        </a:ln>
                        <a:solidFill>
                          <a:schemeClr val="tx1"/>
                        </a:solidFill>
                        <a:effectLst/>
                        <a:latin typeface="華康儷細黑(P)" pitchFamily="34" charset="-120"/>
                        <a:ea typeface="華康儷細黑(P)" pitchFamily="34" charset="-120"/>
                      </a:endParaRPr>
                    </a:p>
                  </a:txBody>
                  <a:tcPr marL="99060" marR="9906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pPr>
                      <a:r>
                        <a:rPr kumimoji="0" lang="en-US" altLang="zh-TW" sz="4000" b="1" i="0" u="none" strike="noStrike" cap="none" normalizeH="0" baseline="0" smtClean="0">
                          <a:ln>
                            <a:noFill/>
                          </a:ln>
                          <a:solidFill>
                            <a:schemeClr val="tx1"/>
                          </a:solidFill>
                          <a:effectLst/>
                          <a:latin typeface="華康儷細黑(P)" pitchFamily="34" charset="-120"/>
                          <a:ea typeface="華康儷細黑(P)" pitchFamily="34" charset="-120"/>
                        </a:rPr>
                        <a:t>37.5%</a:t>
                      </a:r>
                      <a:endParaRPr kumimoji="0" lang="zh-TW" altLang="en-US" sz="4000" b="1" i="0" u="none" strike="noStrike" cap="none" normalizeH="0" baseline="0" smtClean="0">
                        <a:ln>
                          <a:noFill/>
                        </a:ln>
                        <a:solidFill>
                          <a:schemeClr val="tx1"/>
                        </a:solidFill>
                        <a:effectLst/>
                        <a:latin typeface="華康儷細黑(P)" pitchFamily="34" charset="-120"/>
                        <a:ea typeface="華康儷細黑(P)" pitchFamily="34" charset="-120"/>
                      </a:endParaRPr>
                    </a:p>
                  </a:txBody>
                  <a:tcPr marL="99060" marR="9906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r>
              <a:tr h="1023938">
                <a:tc>
                  <a:txBody>
                    <a:bodyPr/>
                    <a:lstStyle/>
                    <a:p>
                      <a:pPr marL="0" marR="0" lvl="0" indent="0" algn="ctr" defTabSz="914400" rtl="0" eaLnBrk="0" fontAlgn="base" latinLnBrk="0" hangingPunct="0">
                        <a:lnSpc>
                          <a:spcPct val="90000"/>
                        </a:lnSpc>
                        <a:spcBef>
                          <a:spcPct val="0"/>
                        </a:spcBef>
                        <a:spcAft>
                          <a:spcPct val="0"/>
                        </a:spcAft>
                        <a:buClrTx/>
                        <a:buSzTx/>
                        <a:buFontTx/>
                        <a:buNone/>
                        <a:tabLst/>
                      </a:pPr>
                      <a:r>
                        <a:rPr kumimoji="0" lang="zh-TW" altLang="en-US" sz="2200" b="1" i="0" u="none" strike="noStrike" cap="none" normalizeH="0" baseline="0" smtClean="0">
                          <a:ln>
                            <a:noFill/>
                          </a:ln>
                          <a:solidFill>
                            <a:schemeClr val="tx1"/>
                          </a:solidFill>
                          <a:effectLst/>
                          <a:latin typeface="華康儷細黑(P)" pitchFamily="34" charset="-120"/>
                          <a:ea typeface="華康儷細黑(P)" pitchFamily="34" charset="-120"/>
                        </a:rPr>
                        <a:t>計分方式</a:t>
                      </a:r>
                    </a:p>
                  </a:txBody>
                  <a:tcPr marL="99060" marR="9906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DEFE9"/>
                    </a:solid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pPr>
                      <a:r>
                        <a:rPr kumimoji="0" lang="en-US" altLang="zh-TW" sz="2200" b="1" i="0" u="none" strike="noStrike" cap="none" normalizeH="0" baseline="0" smtClean="0">
                          <a:ln>
                            <a:noFill/>
                          </a:ln>
                          <a:solidFill>
                            <a:schemeClr val="tx1"/>
                          </a:solidFill>
                          <a:effectLst/>
                          <a:latin typeface="華康儷細黑(P)" pitchFamily="34" charset="-120"/>
                          <a:ea typeface="華康儷細黑(P)" pitchFamily="34" charset="-120"/>
                        </a:rPr>
                        <a:t>40</a:t>
                      </a:r>
                      <a:r>
                        <a:rPr kumimoji="0" lang="zh-TW" altLang="en-US" sz="2200" b="1" i="0" u="none" strike="noStrike" cap="none" normalizeH="0" baseline="0" smtClean="0">
                          <a:ln>
                            <a:noFill/>
                          </a:ln>
                          <a:solidFill>
                            <a:schemeClr val="tx1"/>
                          </a:solidFill>
                          <a:effectLst/>
                          <a:latin typeface="華康儷細黑(P)" pitchFamily="34" charset="-120"/>
                          <a:ea typeface="華康儷細黑(P)" pitchFamily="34" charset="-120"/>
                        </a:rPr>
                        <a:t>題，每題均計分</a:t>
                      </a:r>
                    </a:p>
                  </a:txBody>
                  <a:tcPr marL="99060" marR="9906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DEFE9"/>
                    </a:solid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pPr>
                      <a:r>
                        <a:rPr kumimoji="0" lang="en-US" altLang="zh-TW" sz="3200" b="1" i="0" u="none" strike="noStrike" cap="none" normalizeH="0" baseline="0" smtClean="0">
                          <a:ln>
                            <a:noFill/>
                          </a:ln>
                          <a:solidFill>
                            <a:schemeClr val="tx1"/>
                          </a:solidFill>
                          <a:effectLst/>
                          <a:latin typeface="華康儷細黑(P)" pitchFamily="34" charset="-120"/>
                          <a:ea typeface="華康儷細黑(P)" pitchFamily="34" charset="-120"/>
                        </a:rPr>
                        <a:t>24/28</a:t>
                      </a:r>
                      <a:r>
                        <a:rPr kumimoji="0" lang="zh-TW" altLang="en-US" sz="3200" b="1" i="0" u="none" strike="noStrike" cap="none" normalizeH="0" baseline="0" smtClean="0">
                          <a:ln>
                            <a:noFill/>
                          </a:ln>
                          <a:solidFill>
                            <a:schemeClr val="tx1"/>
                          </a:solidFill>
                          <a:effectLst/>
                          <a:latin typeface="華康儷細黑(P)" pitchFamily="34" charset="-120"/>
                          <a:ea typeface="華康儷細黑(P)" pitchFamily="34" charset="-120"/>
                        </a:rPr>
                        <a:t>→即滿分</a:t>
                      </a:r>
                    </a:p>
                  </a:txBody>
                  <a:tcPr marL="99060" marR="9906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DEFE9"/>
                    </a:solidFill>
                  </a:tcPr>
                </a:tc>
              </a:tr>
            </a:tbl>
          </a:graphicData>
        </a:graphic>
      </p:graphicFrame>
      <p:sp>
        <p:nvSpPr>
          <p:cNvPr id="73748" name="Text Box 21"/>
          <p:cNvSpPr txBox="1">
            <a:spLocks noChangeArrowheads="1"/>
          </p:cNvSpPr>
          <p:nvPr/>
        </p:nvSpPr>
        <p:spPr bwMode="auto">
          <a:xfrm>
            <a:off x="647700" y="4011613"/>
            <a:ext cx="11091863" cy="2647950"/>
          </a:xfrm>
          <a:prstGeom prst="rect">
            <a:avLst/>
          </a:prstGeom>
          <a:noFill/>
          <a:ln w="9525">
            <a:noFill/>
            <a:miter lim="800000"/>
            <a:headEnd/>
            <a:tailEnd/>
          </a:ln>
        </p:spPr>
        <p:txBody>
          <a:bodyPr>
            <a:spAutoFit/>
          </a:bodyPr>
          <a:lstStyle/>
          <a:p>
            <a:pPr>
              <a:buFont typeface="Wingdings" pitchFamily="2" charset="2"/>
              <a:buChar char="n"/>
            </a:pPr>
            <a:r>
              <a:rPr lang="en-US" altLang="zh-TW" sz="2400">
                <a:latin typeface="華康儷粗圓" pitchFamily="49" charset="-120"/>
                <a:ea typeface="華康儷粗圓" pitchFamily="49" charset="-120"/>
              </a:rPr>
              <a:t>99 </a:t>
            </a:r>
            <a:r>
              <a:rPr lang="zh-TW" altLang="en-US" sz="2400">
                <a:latin typeface="華康儷粗圓" pitchFamily="49" charset="-120"/>
                <a:ea typeface="華康儷粗圓" pitchFamily="49" charset="-120"/>
              </a:rPr>
              <a:t>課綱學測自然考科試卷內容，總分是</a:t>
            </a:r>
            <a:r>
              <a:rPr lang="en-US" altLang="zh-TW" sz="2400">
                <a:latin typeface="華康儷粗圓" pitchFamily="49" charset="-120"/>
                <a:ea typeface="華康儷粗圓" pitchFamily="49" charset="-120"/>
              </a:rPr>
              <a:t>128 </a:t>
            </a:r>
            <a:r>
              <a:rPr lang="zh-TW" altLang="en-US" sz="2400">
                <a:latin typeface="華康儷粗圓" pitchFamily="49" charset="-120"/>
                <a:ea typeface="華康儷粗圓" pitchFamily="49" charset="-120"/>
              </a:rPr>
              <a:t>分，總題數以不超過</a:t>
            </a:r>
            <a:r>
              <a:rPr lang="en-US" altLang="zh-TW" sz="2400">
                <a:latin typeface="華康儷粗圓" pitchFamily="49" charset="-120"/>
                <a:ea typeface="華康儷粗圓" pitchFamily="49" charset="-120"/>
              </a:rPr>
              <a:t>68 </a:t>
            </a:r>
            <a:r>
              <a:rPr lang="zh-TW" altLang="en-US" sz="2400">
                <a:latin typeface="華康儷粗圓" pitchFamily="49" charset="-120"/>
                <a:ea typeface="華康儷粗圓" pitchFamily="49" charset="-120"/>
              </a:rPr>
              <a:t>題為原則。</a:t>
            </a:r>
          </a:p>
          <a:p>
            <a:r>
              <a:rPr lang="zh-TW" altLang="en-US" sz="2400">
                <a:latin typeface="華康儷粗圓" pitchFamily="49" charset="-120"/>
                <a:ea typeface="華康儷粗圓" pitchFamily="49" charset="-120"/>
              </a:rPr>
              <a:t> 第壹部分</a:t>
            </a:r>
            <a:r>
              <a:rPr lang="zh-TW" altLang="en-US" sz="2400">
                <a:ea typeface="華康儷粗圓" pitchFamily="49" charset="-120"/>
              </a:rPr>
              <a:t>（高一課程）</a:t>
            </a:r>
            <a:r>
              <a:rPr kumimoji="0" lang="zh-TW" altLang="en-US" sz="2400">
                <a:latin typeface="華康儷粗圓" pitchFamily="49" charset="-120"/>
                <a:ea typeface="華康儷粗圓" pitchFamily="49" charset="-120"/>
              </a:rPr>
              <a:t>以</a:t>
            </a:r>
            <a:r>
              <a:rPr lang="zh-TW" altLang="en-US" sz="2400">
                <a:latin typeface="華康儷粗圓" pitchFamily="49" charset="-120"/>
                <a:ea typeface="華康儷粗圓" pitchFamily="49" charset="-120"/>
              </a:rPr>
              <a:t>每科</a:t>
            </a:r>
            <a:r>
              <a:rPr lang="en-US" altLang="zh-TW" sz="2400">
                <a:latin typeface="華康儷粗圓" pitchFamily="49" charset="-120"/>
                <a:ea typeface="華康儷粗圓" pitchFamily="49" charset="-120"/>
              </a:rPr>
              <a:t>10 </a:t>
            </a:r>
            <a:r>
              <a:rPr lang="zh-TW" altLang="en-US" sz="2400">
                <a:latin typeface="華康儷粗圓" pitchFamily="49" charset="-120"/>
                <a:ea typeface="華康儷粗圓" pitchFamily="49" charset="-120"/>
              </a:rPr>
              <a:t>題為原則，共</a:t>
            </a:r>
            <a:r>
              <a:rPr lang="en-US" altLang="zh-TW" sz="2400">
                <a:latin typeface="華康儷粗圓" pitchFamily="49" charset="-120"/>
                <a:ea typeface="華康儷粗圓" pitchFamily="49" charset="-120"/>
              </a:rPr>
              <a:t>40 </a:t>
            </a:r>
            <a:r>
              <a:rPr lang="zh-TW" altLang="en-US" sz="2400">
                <a:latin typeface="華康儷粗圓" pitchFamily="49" charset="-120"/>
                <a:ea typeface="華康儷粗圓" pitchFamily="49" charset="-120"/>
              </a:rPr>
              <a:t>題，每題均計分，滿分</a:t>
            </a:r>
            <a:r>
              <a:rPr lang="en-US" altLang="zh-TW" sz="2400">
                <a:latin typeface="華康儷粗圓" pitchFamily="49" charset="-120"/>
                <a:ea typeface="華康儷粗圓" pitchFamily="49" charset="-120"/>
              </a:rPr>
              <a:t>80</a:t>
            </a:r>
            <a:r>
              <a:rPr lang="zh-TW" altLang="en-US" sz="2400">
                <a:latin typeface="華康儷粗圓" pitchFamily="49" charset="-120"/>
                <a:ea typeface="華康儷粗圓" pitchFamily="49" charset="-120"/>
              </a:rPr>
              <a:t>分。</a:t>
            </a:r>
          </a:p>
          <a:p>
            <a:r>
              <a:rPr lang="zh-TW" altLang="en-US" sz="2400">
                <a:latin typeface="華康儷粗圓" pitchFamily="49" charset="-120"/>
                <a:ea typeface="華康儷粗圓" pitchFamily="49" charset="-120"/>
              </a:rPr>
              <a:t> </a:t>
            </a:r>
            <a:r>
              <a:rPr lang="zh-TW" altLang="en-US" sz="2400">
                <a:solidFill>
                  <a:srgbClr val="393EFD"/>
                </a:solidFill>
                <a:latin typeface="華康儷粗圓" pitchFamily="49" charset="-120"/>
                <a:ea typeface="華康儷粗圓" pitchFamily="49" charset="-120"/>
              </a:rPr>
              <a:t>第貳部分</a:t>
            </a:r>
            <a:r>
              <a:rPr lang="en-US" altLang="zh-TW" sz="2400">
                <a:solidFill>
                  <a:srgbClr val="393EFD"/>
                </a:solidFill>
                <a:latin typeface="華康儷粗圓" pitchFamily="49" charset="-120"/>
                <a:ea typeface="華康儷粗圓" pitchFamily="49" charset="-120"/>
              </a:rPr>
              <a:t>(</a:t>
            </a:r>
            <a:r>
              <a:rPr lang="zh-TW" altLang="en-US" sz="2400">
                <a:solidFill>
                  <a:srgbClr val="393EFD"/>
                </a:solidFill>
                <a:latin typeface="華康儷粗圓" pitchFamily="49" charset="-120"/>
                <a:ea typeface="華康儷粗圓" pitchFamily="49" charset="-120"/>
              </a:rPr>
              <a:t>高二課程</a:t>
            </a:r>
            <a:r>
              <a:rPr lang="en-US" altLang="zh-TW" sz="2400">
                <a:solidFill>
                  <a:srgbClr val="393EFD"/>
                </a:solidFill>
                <a:latin typeface="華康儷粗圓" pitchFamily="49" charset="-120"/>
                <a:ea typeface="華康儷粗圓" pitchFamily="49" charset="-120"/>
              </a:rPr>
              <a:t>)</a:t>
            </a:r>
            <a:r>
              <a:rPr lang="zh-TW" altLang="en-US" sz="2400">
                <a:solidFill>
                  <a:srgbClr val="393EFD"/>
                </a:solidFill>
                <a:latin typeface="華康儷粗圓" pitchFamily="49" charset="-120"/>
                <a:ea typeface="華康儷粗圓" pitchFamily="49" charset="-120"/>
              </a:rPr>
              <a:t>每科以</a:t>
            </a:r>
            <a:r>
              <a:rPr lang="en-US" altLang="zh-TW" sz="2400">
                <a:solidFill>
                  <a:srgbClr val="393EFD"/>
                </a:solidFill>
                <a:latin typeface="華康儷粗圓" pitchFamily="49" charset="-120"/>
                <a:ea typeface="華康儷粗圓" pitchFamily="49" charset="-120"/>
              </a:rPr>
              <a:t>7 </a:t>
            </a:r>
            <a:r>
              <a:rPr lang="zh-TW" altLang="en-US" sz="2400">
                <a:solidFill>
                  <a:srgbClr val="393EFD"/>
                </a:solidFill>
                <a:latin typeface="華康儷粗圓" pitchFamily="49" charset="-120"/>
                <a:ea typeface="華康儷粗圓" pitchFamily="49" charset="-120"/>
              </a:rPr>
              <a:t>題為原則，共</a:t>
            </a:r>
            <a:r>
              <a:rPr lang="en-US" altLang="zh-TW" sz="2400">
                <a:solidFill>
                  <a:srgbClr val="393EFD"/>
                </a:solidFill>
                <a:latin typeface="華康儷粗圓" pitchFamily="49" charset="-120"/>
                <a:ea typeface="華康儷粗圓" pitchFamily="49" charset="-120"/>
              </a:rPr>
              <a:t>28</a:t>
            </a:r>
            <a:r>
              <a:rPr lang="zh-TW" altLang="en-US" sz="2400">
                <a:solidFill>
                  <a:srgbClr val="393EFD"/>
                </a:solidFill>
                <a:latin typeface="華康儷粗圓" pitchFamily="49" charset="-120"/>
                <a:ea typeface="華康儷粗圓" pitchFamily="49" charset="-120"/>
              </a:rPr>
              <a:t>題，第貳部分答對</a:t>
            </a:r>
            <a:r>
              <a:rPr lang="en-US" altLang="zh-TW" sz="2400">
                <a:solidFill>
                  <a:srgbClr val="393EFD"/>
                </a:solidFill>
                <a:latin typeface="華康儷粗圓" pitchFamily="49" charset="-120"/>
                <a:ea typeface="華康儷粗圓" pitchFamily="49" charset="-120"/>
              </a:rPr>
              <a:t>24 </a:t>
            </a:r>
            <a:r>
              <a:rPr lang="zh-TW" altLang="en-US" sz="2400">
                <a:solidFill>
                  <a:srgbClr val="393EFD"/>
                </a:solidFill>
                <a:latin typeface="華康儷粗圓" pitchFamily="49" charset="-120"/>
                <a:ea typeface="華康儷粗圓" pitchFamily="49" charset="-120"/>
              </a:rPr>
              <a:t>題，即得滿</a:t>
            </a:r>
          </a:p>
          <a:p>
            <a:r>
              <a:rPr lang="zh-TW" altLang="en-US" sz="2400">
                <a:solidFill>
                  <a:srgbClr val="393EFD"/>
                </a:solidFill>
                <a:latin typeface="華康儷粗圓" pitchFamily="49" charset="-120"/>
                <a:ea typeface="華康儷粗圓" pitchFamily="49" charset="-120"/>
              </a:rPr>
              <a:t> 分</a:t>
            </a:r>
            <a:r>
              <a:rPr lang="en-US" altLang="zh-TW" sz="2400">
                <a:solidFill>
                  <a:srgbClr val="393EFD"/>
                </a:solidFill>
                <a:latin typeface="華康儷粗圓" pitchFamily="49" charset="-120"/>
                <a:ea typeface="華康儷粗圓" pitchFamily="49" charset="-120"/>
              </a:rPr>
              <a:t>48 </a:t>
            </a:r>
            <a:r>
              <a:rPr lang="zh-TW" altLang="en-US" sz="2400">
                <a:solidFill>
                  <a:srgbClr val="393EFD"/>
                </a:solidFill>
                <a:latin typeface="華康儷粗圓" pitchFamily="49" charset="-120"/>
                <a:ea typeface="華康儷粗圓" pitchFamily="49" charset="-120"/>
              </a:rPr>
              <a:t>分。</a:t>
            </a:r>
          </a:p>
          <a:p>
            <a:pPr>
              <a:buFont typeface="Wingdings" pitchFamily="2" charset="2"/>
              <a:buChar char="n"/>
            </a:pPr>
            <a:r>
              <a:rPr lang="zh-TW" altLang="en-US" sz="2400">
                <a:solidFill>
                  <a:srgbClr val="FF3300"/>
                </a:solidFill>
                <a:latin typeface="華康儷粗圓" pitchFamily="49" charset="-120"/>
                <a:ea typeface="華康儷粗圓" pitchFamily="49" charset="-120"/>
              </a:rPr>
              <a:t>不管是選第一、二或三類組，對自然考科在學測測驗範圍上，本校在課程規劃上</a:t>
            </a:r>
          </a:p>
          <a:p>
            <a:r>
              <a:rPr lang="zh-TW" altLang="en-US" sz="2400">
                <a:solidFill>
                  <a:srgbClr val="FF3300"/>
                </a:solidFill>
                <a:latin typeface="華康儷粗圓" pitchFamily="49" charset="-120"/>
                <a:ea typeface="華康儷粗圓" pitchFamily="49" charset="-120"/>
              </a:rPr>
              <a:t> 皆已有因應，並不會有太多影響，因此選組還是應回歸個人的志趣與能力等考</a:t>
            </a:r>
          </a:p>
          <a:p>
            <a:r>
              <a:rPr lang="zh-TW" altLang="en-US" sz="2400">
                <a:solidFill>
                  <a:srgbClr val="FF3300"/>
                </a:solidFill>
                <a:latin typeface="華康儷粗圓" pitchFamily="49" charset="-120"/>
                <a:ea typeface="華康儷粗圓" pitchFamily="49" charset="-120"/>
              </a:rPr>
              <a:t> 量為主。</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374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374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374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374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374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374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374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p:cNvSpPr>
          <p:nvPr>
            <p:ph type="title"/>
          </p:nvPr>
        </p:nvSpPr>
        <p:spPr>
          <a:xfrm>
            <a:off x="646113" y="0"/>
            <a:ext cx="10515600" cy="1325563"/>
          </a:xfrm>
        </p:spPr>
        <p:txBody>
          <a:bodyPr/>
          <a:lstStyle/>
          <a:p>
            <a:r>
              <a:rPr lang="zh-TW" altLang="en-US" smtClean="0">
                <a:ea typeface="華康儷粗黑" pitchFamily="49" charset="-120"/>
              </a:rPr>
              <a:t>自然組與社會組的升學機會盤算</a:t>
            </a:r>
            <a:r>
              <a:rPr lang="en-US" altLang="zh-TW" smtClean="0">
                <a:ea typeface="華康儷粗黑" pitchFamily="49" charset="-120"/>
              </a:rPr>
              <a:t>..</a:t>
            </a:r>
          </a:p>
        </p:txBody>
      </p:sp>
      <p:sp>
        <p:nvSpPr>
          <p:cNvPr id="74754" name="Rectangle 3"/>
          <p:cNvSpPr>
            <a:spLocks noGrp="1"/>
          </p:cNvSpPr>
          <p:nvPr>
            <p:ph type="body" idx="1"/>
          </p:nvPr>
        </p:nvSpPr>
        <p:spPr>
          <a:xfrm>
            <a:off x="690563" y="1325563"/>
            <a:ext cx="10515600" cy="4351337"/>
          </a:xfrm>
        </p:spPr>
        <p:txBody>
          <a:bodyPr/>
          <a:lstStyle/>
          <a:p>
            <a:r>
              <a:rPr kumimoji="1" lang="zh-TW" altLang="en-US" sz="2400" smtClean="0">
                <a:latin typeface="華康儷粗圓" pitchFamily="49" charset="-120"/>
                <a:ea typeface="華康儷粗圓" pitchFamily="49" charset="-120"/>
              </a:rPr>
              <a:t>高二讀自然組，學測自然、數學科會考得比社會組好？</a:t>
            </a:r>
          </a:p>
          <a:p>
            <a:pPr>
              <a:buFont typeface="Arial" charset="0"/>
              <a:buNone/>
            </a:pPr>
            <a:r>
              <a:rPr kumimoji="1" lang="zh-TW" altLang="zh-TW" sz="2400" smtClean="0">
                <a:solidFill>
                  <a:srgbClr val="0000FF"/>
                </a:solidFill>
                <a:latin typeface="華康儷粗圓" pitchFamily="49" charset="-120"/>
                <a:ea typeface="華康儷粗圓" pitchFamily="49" charset="-120"/>
              </a:rPr>
              <a:t>（本校各</a:t>
            </a:r>
            <a:r>
              <a:rPr kumimoji="1" lang="zh-TW" altLang="en-US" sz="2400" smtClean="0">
                <a:solidFill>
                  <a:srgbClr val="0000FF"/>
                </a:solidFill>
                <a:latin typeface="華康儷粗圓" pitchFamily="49" charset="-120"/>
                <a:ea typeface="華康儷粗圓" pitchFamily="49" charset="-120"/>
              </a:rPr>
              <a:t>類組總級分平均，三類優於二類優於一類</a:t>
            </a:r>
            <a:r>
              <a:rPr kumimoji="1" lang="zh-TW" altLang="zh-TW" sz="2400" smtClean="0">
                <a:solidFill>
                  <a:srgbClr val="0000FF"/>
                </a:solidFill>
                <a:latin typeface="華康儷粗圓" pitchFamily="49" charset="-120"/>
                <a:ea typeface="華康儷粗圓" pitchFamily="49" charset="-120"/>
              </a:rPr>
              <a:t>）</a:t>
            </a:r>
            <a:endParaRPr kumimoji="1" lang="en-US" altLang="zh-TW" sz="2400" smtClean="0">
              <a:solidFill>
                <a:srgbClr val="0000FF"/>
              </a:solidFill>
              <a:latin typeface="華康儷粗圓" pitchFamily="49" charset="-120"/>
              <a:ea typeface="華康儷粗圓" pitchFamily="49" charset="-120"/>
            </a:endParaRPr>
          </a:p>
          <a:p>
            <a:r>
              <a:rPr lang="zh-TW" altLang="en-US" sz="2400" smtClean="0">
                <a:latin typeface="華康儷粗圓" pitchFamily="49" charset="-120"/>
                <a:ea typeface="華康儷粗圓" pitchFamily="49" charset="-120"/>
              </a:rPr>
              <a:t>高三自然組同學修數學甲</a:t>
            </a:r>
            <a:r>
              <a:rPr lang="en-US" altLang="zh-TW" sz="2400" smtClean="0">
                <a:latin typeface="華康儷粗圓" pitchFamily="49" charset="-120"/>
                <a:ea typeface="華康儷粗圓" pitchFamily="49" charset="-120"/>
              </a:rPr>
              <a:t>(</a:t>
            </a:r>
            <a:r>
              <a:rPr lang="zh-TW" altLang="en-US" sz="2400" smtClean="0">
                <a:latin typeface="華康儷粗圓" pitchFamily="49" charset="-120"/>
                <a:ea typeface="華康儷粗圓" pitchFamily="49" charset="-120"/>
              </a:rPr>
              <a:t>自然組數學</a:t>
            </a:r>
            <a:r>
              <a:rPr lang="en-US" altLang="zh-TW" sz="2400" smtClean="0">
                <a:latin typeface="華康儷粗圓" pitchFamily="49" charset="-120"/>
                <a:ea typeface="華康儷粗圓" pitchFamily="49" charset="-120"/>
              </a:rPr>
              <a:t>)</a:t>
            </a:r>
            <a:r>
              <a:rPr lang="zh-TW" altLang="en-US" sz="2400" smtClean="0">
                <a:latin typeface="華康儷粗圓" pitchFamily="49" charset="-120"/>
                <a:ea typeface="華康儷粗圓" pitchFamily="49" charset="-120"/>
              </a:rPr>
              <a:t>，考試分發入學</a:t>
            </a:r>
            <a:r>
              <a:rPr lang="zh-TW" altLang="en-US" sz="2400" smtClean="0">
                <a:solidFill>
                  <a:srgbClr val="FF3300"/>
                </a:solidFill>
                <a:latin typeface="華康儷粗圓" pitchFamily="49" charset="-120"/>
                <a:ea typeface="華康儷粗圓" pitchFamily="49" charset="-120"/>
              </a:rPr>
              <a:t>加考</a:t>
            </a:r>
            <a:r>
              <a:rPr lang="zh-TW" altLang="en-US" sz="2400" smtClean="0">
                <a:latin typeface="華康儷粗圓" pitchFamily="49" charset="-120"/>
                <a:ea typeface="華康儷粗圓" pitchFamily="49" charset="-120"/>
              </a:rPr>
              <a:t>數學乙</a:t>
            </a:r>
            <a:r>
              <a:rPr lang="en-US" altLang="zh-TW" sz="2400" smtClean="0">
                <a:latin typeface="華康儷粗圓" pitchFamily="49" charset="-120"/>
                <a:ea typeface="華康儷粗圓" pitchFamily="49" charset="-120"/>
              </a:rPr>
              <a:t>(</a:t>
            </a:r>
            <a:r>
              <a:rPr lang="zh-TW" altLang="en-US" sz="2400" smtClean="0">
                <a:latin typeface="華康儷粗圓" pitchFamily="49" charset="-120"/>
                <a:ea typeface="華康儷粗圓" pitchFamily="49" charset="-120"/>
              </a:rPr>
              <a:t>社會組數學</a:t>
            </a:r>
            <a:r>
              <a:rPr lang="en-US" altLang="zh-TW" sz="2400" smtClean="0">
                <a:latin typeface="華康儷粗圓" pitchFamily="49" charset="-120"/>
                <a:ea typeface="華康儷粗圓" pitchFamily="49" charset="-120"/>
              </a:rPr>
              <a:t>)</a:t>
            </a:r>
            <a:r>
              <a:rPr lang="zh-TW" altLang="en-US" sz="2400" smtClean="0">
                <a:latin typeface="華康儷粗圓" pitchFamily="49" charset="-120"/>
                <a:ea typeface="華康儷粗圓" pitchFamily="49" charset="-120"/>
              </a:rPr>
              <a:t>可以考得比較好，因此有利於指考選填社會組商學院等科系？</a:t>
            </a:r>
          </a:p>
          <a:p>
            <a:pPr>
              <a:buFont typeface="Arial" charset="0"/>
              <a:buNone/>
            </a:pPr>
            <a:r>
              <a:rPr lang="en-US" altLang="zh-TW" sz="2400" smtClean="0">
                <a:solidFill>
                  <a:srgbClr val="0000FF"/>
                </a:solidFill>
                <a:latin typeface="華康儷粗圓" pitchFamily="49" charset="-120"/>
                <a:ea typeface="華康儷粗圓" pitchFamily="49" charset="-120"/>
              </a:rPr>
              <a:t>  (</a:t>
            </a:r>
            <a:r>
              <a:rPr lang="zh-TW" altLang="en-US" sz="2400" smtClean="0">
                <a:solidFill>
                  <a:srgbClr val="0000FF"/>
                </a:solidFill>
                <a:latin typeface="華康儷粗圓" pitchFamily="49" charset="-120"/>
                <a:ea typeface="華康儷粗圓" pitchFamily="49" charset="-120"/>
              </a:rPr>
              <a:t>指考時是不分組自行選考</a:t>
            </a:r>
            <a:r>
              <a:rPr lang="en-US" altLang="zh-TW" sz="2400" smtClean="0">
                <a:solidFill>
                  <a:srgbClr val="0000FF"/>
                </a:solidFill>
                <a:latin typeface="華康儷粗圓" pitchFamily="49" charset="-120"/>
                <a:ea typeface="華康儷粗圓" pitchFamily="49" charset="-120"/>
              </a:rPr>
              <a:t>)</a:t>
            </a:r>
          </a:p>
          <a:p>
            <a:r>
              <a:rPr lang="zh-TW" altLang="en-US" sz="2400" smtClean="0">
                <a:latin typeface="華康儷粗圓" pitchFamily="49" charset="-120"/>
                <a:ea typeface="華康儷粗圓" pitchFamily="49" charset="-120"/>
              </a:rPr>
              <a:t>自然組班級讀書風氣比較好？</a:t>
            </a:r>
          </a:p>
          <a:p>
            <a:pPr>
              <a:buFont typeface="Arial" charset="0"/>
              <a:buNone/>
            </a:pPr>
            <a:r>
              <a:rPr lang="zh-TW" altLang="en-US" sz="2400" smtClean="0">
                <a:solidFill>
                  <a:srgbClr val="0000FF"/>
                </a:solidFill>
                <a:latin typeface="華康儷粗圓" pitchFamily="49" charset="-120"/>
                <a:ea typeface="華康儷粗圓" pitchFamily="49" charset="-120"/>
              </a:rPr>
              <a:t>（看自己比較重要）</a:t>
            </a:r>
          </a:p>
          <a:p>
            <a:r>
              <a:rPr lang="zh-TW" altLang="en-US" sz="2400" smtClean="0">
                <a:latin typeface="華康儷粗圓" pitchFamily="49" charset="-120"/>
                <a:ea typeface="華康儷粗圓" pitchFamily="49" charset="-120"/>
              </a:rPr>
              <a:t>自然組讀不好可以再轉社會社會組就好？</a:t>
            </a:r>
          </a:p>
          <a:p>
            <a:pPr>
              <a:buFont typeface="Arial" charset="0"/>
              <a:buNone/>
            </a:pPr>
            <a:r>
              <a:rPr lang="zh-TW" altLang="en-US" sz="2400" smtClean="0">
                <a:solidFill>
                  <a:srgbClr val="0000FF"/>
                </a:solidFill>
                <a:latin typeface="華康儷粗圓" pitchFamily="49" charset="-120"/>
                <a:ea typeface="華康儷粗圓" pitchFamily="49" charset="-120"/>
              </a:rPr>
              <a:t>  （只念自己想念的</a:t>
            </a:r>
            <a:r>
              <a:rPr lang="en-US" altLang="zh-TW" sz="2400" smtClean="0">
                <a:solidFill>
                  <a:srgbClr val="0000FF"/>
                </a:solidFill>
                <a:latin typeface="華康儷粗圓" pitchFamily="49" charset="-120"/>
                <a:ea typeface="華康儷粗圓" pitchFamily="49" charset="-120"/>
              </a:rPr>
              <a:t>?</a:t>
            </a:r>
            <a:r>
              <a:rPr lang="zh-TW" altLang="en-US" sz="2400" smtClean="0">
                <a:solidFill>
                  <a:srgbClr val="0000FF"/>
                </a:solidFill>
                <a:latin typeface="華康儷粗圓" pitchFamily="49" charset="-120"/>
                <a:ea typeface="華康儷粗圓" pitchFamily="49" charset="-120"/>
              </a:rPr>
              <a:t>還是多念一點保平安</a:t>
            </a:r>
            <a:r>
              <a:rPr lang="en-US" altLang="zh-TW" sz="2400" smtClean="0">
                <a:solidFill>
                  <a:srgbClr val="0000FF"/>
                </a:solidFill>
                <a:latin typeface="華康儷粗圓" pitchFamily="49" charset="-120"/>
                <a:ea typeface="華康儷粗圓" pitchFamily="49" charset="-120"/>
              </a:rPr>
              <a:t>?</a:t>
            </a:r>
            <a:r>
              <a:rPr lang="zh-TW" altLang="en-US" sz="2400" smtClean="0">
                <a:solidFill>
                  <a:srgbClr val="0000FF"/>
                </a:solidFill>
                <a:latin typeface="華康儷粗圓" pitchFamily="49" charset="-120"/>
                <a:ea typeface="華康儷粗圓" pitchFamily="49" charset="-120"/>
              </a:rPr>
              <a:t> ）</a:t>
            </a:r>
          </a:p>
          <a:p>
            <a:endParaRPr lang="zh-TW" altLang="en-US" sz="2400" smtClean="0">
              <a:solidFill>
                <a:srgbClr val="0000FF"/>
              </a:solidFill>
              <a:latin typeface="華康儷粗圓" pitchFamily="49" charset="-120"/>
              <a:ea typeface="華康儷粗圓" pitchFamily="49" charset="-120"/>
            </a:endParaRPr>
          </a:p>
        </p:txBody>
      </p:sp>
      <p:pic>
        <p:nvPicPr>
          <p:cNvPr id="74755" name="Picture 5" descr="10939457207596579793"/>
          <p:cNvPicPr>
            <a:picLocks noChangeAspect="1" noChangeArrowheads="1"/>
          </p:cNvPicPr>
          <p:nvPr/>
        </p:nvPicPr>
        <p:blipFill>
          <a:blip r:embed="rId2"/>
          <a:srcRect/>
          <a:stretch>
            <a:fillRect/>
          </a:stretch>
        </p:blipFill>
        <p:spPr bwMode="auto">
          <a:xfrm>
            <a:off x="8059738" y="4619625"/>
            <a:ext cx="3810000" cy="2238375"/>
          </a:xfrm>
          <a:prstGeom prst="rect">
            <a:avLst/>
          </a:prstGeom>
          <a:noFill/>
          <a:ln w="9525">
            <a:noFill/>
            <a:miter lim="800000"/>
            <a:headEnd/>
            <a:tailEnd/>
          </a:ln>
        </p:spPr>
      </p:pic>
      <p:sp>
        <p:nvSpPr>
          <p:cNvPr id="74756" name="AutoShape 6"/>
          <p:cNvSpPr>
            <a:spLocks noChangeArrowheads="1"/>
          </p:cNvSpPr>
          <p:nvPr/>
        </p:nvSpPr>
        <p:spPr bwMode="auto">
          <a:xfrm>
            <a:off x="9807575" y="3271838"/>
            <a:ext cx="1681163" cy="1076325"/>
          </a:xfrm>
          <a:prstGeom prst="cloudCallout">
            <a:avLst>
              <a:gd name="adj1" fmla="val -41972"/>
              <a:gd name="adj2" fmla="val 90412"/>
            </a:avLst>
          </a:prstGeom>
          <a:solidFill>
            <a:schemeClr val="bg1"/>
          </a:solidFill>
          <a:ln w="9525">
            <a:solidFill>
              <a:schemeClr val="tx1"/>
            </a:solidFill>
            <a:round/>
            <a:headEnd/>
            <a:tailEnd/>
          </a:ln>
        </p:spPr>
        <p:txBody>
          <a:bodyPr/>
          <a:lstStyle/>
          <a:p>
            <a:pPr algn="ctr"/>
            <a:endParaRPr lang="zh-TW" altLang="en-US"/>
          </a:p>
        </p:txBody>
      </p:sp>
      <p:sp>
        <p:nvSpPr>
          <p:cNvPr id="74757" name="Text Box 7"/>
          <p:cNvSpPr txBox="1">
            <a:spLocks noChangeArrowheads="1"/>
          </p:cNvSpPr>
          <p:nvPr/>
        </p:nvSpPr>
        <p:spPr bwMode="auto">
          <a:xfrm>
            <a:off x="10160000" y="3392488"/>
            <a:ext cx="1098550" cy="822325"/>
          </a:xfrm>
          <a:prstGeom prst="rect">
            <a:avLst/>
          </a:prstGeom>
          <a:noFill/>
          <a:ln w="9525">
            <a:noFill/>
            <a:miter lim="800000"/>
            <a:headEnd/>
            <a:tailEnd/>
          </a:ln>
        </p:spPr>
        <p:txBody>
          <a:bodyPr wrap="none">
            <a:spAutoFit/>
          </a:bodyPr>
          <a:lstStyle/>
          <a:p>
            <a:r>
              <a:rPr lang="zh-TW" altLang="en-US" sz="2400" b="1">
                <a:solidFill>
                  <a:schemeClr val="accent2"/>
                </a:solidFill>
                <a:ea typeface="華康儷粗圓" pitchFamily="49" charset="-120"/>
              </a:rPr>
              <a:t>我是假</a:t>
            </a:r>
          </a:p>
          <a:p>
            <a:r>
              <a:rPr lang="zh-TW" altLang="en-US" sz="2400" b="1">
                <a:solidFill>
                  <a:schemeClr val="accent2"/>
                </a:solidFill>
                <a:ea typeface="華康儷粗圓" pitchFamily="49" charset="-120"/>
              </a:rPr>
              <a:t>自然組</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475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475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475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475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475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475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475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475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p:cNvSpPr>
          <p:nvPr>
            <p:ph type="title"/>
          </p:nvPr>
        </p:nvSpPr>
        <p:spPr/>
        <p:txBody>
          <a:bodyPr/>
          <a:lstStyle/>
          <a:p>
            <a:endParaRPr lang="zh-TW" altLang="en-US" smtClean="0"/>
          </a:p>
        </p:txBody>
      </p:sp>
      <p:sp>
        <p:nvSpPr>
          <p:cNvPr id="75778" name="Rectangle 3"/>
          <p:cNvSpPr>
            <a:spLocks noGrp="1"/>
          </p:cNvSpPr>
          <p:nvPr>
            <p:ph type="body" idx="1"/>
          </p:nvPr>
        </p:nvSpPr>
        <p:spPr/>
        <p:txBody>
          <a:bodyPr/>
          <a:lstStyle/>
          <a:p>
            <a:endParaRPr lang="zh-TW" altLang="en-US" smtClean="0"/>
          </a:p>
        </p:txBody>
      </p:sp>
      <p:pic>
        <p:nvPicPr>
          <p:cNvPr id="75779" name="Picture 6"/>
          <p:cNvPicPr>
            <a:picLocks noChangeAspect="1" noChangeArrowheads="1"/>
          </p:cNvPicPr>
          <p:nvPr/>
        </p:nvPicPr>
        <p:blipFill>
          <a:blip r:embed="rId2"/>
          <a:srcRect/>
          <a:stretch>
            <a:fillRect/>
          </a:stretch>
        </p:blipFill>
        <p:spPr bwMode="auto">
          <a:xfrm>
            <a:off x="604838" y="304800"/>
            <a:ext cx="11160125" cy="63071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p:cNvSpPr>
          <p:nvPr>
            <p:ph type="title"/>
          </p:nvPr>
        </p:nvSpPr>
        <p:spPr>
          <a:xfrm>
            <a:off x="1200150" y="407988"/>
            <a:ext cx="10991850" cy="1314450"/>
          </a:xfrm>
        </p:spPr>
        <p:txBody>
          <a:bodyPr/>
          <a:lstStyle/>
          <a:p>
            <a:r>
              <a:rPr lang="zh-TW" altLang="en-US" sz="5400" smtClean="0">
                <a:ea typeface="華康儷粗黑" pitchFamily="49" charset="-120"/>
              </a:rPr>
              <a:t>一些迷思</a:t>
            </a:r>
            <a:r>
              <a:rPr lang="zh-TW" altLang="en-US" smtClean="0">
                <a:ea typeface="華康儷粗黑" pitchFamily="49" charset="-120"/>
              </a:rPr>
              <a:t>？</a:t>
            </a:r>
          </a:p>
        </p:txBody>
      </p:sp>
      <p:sp>
        <p:nvSpPr>
          <p:cNvPr id="76802" name="Rectangle 3"/>
          <p:cNvSpPr>
            <a:spLocks noGrp="1"/>
          </p:cNvSpPr>
          <p:nvPr>
            <p:ph type="body" idx="1"/>
          </p:nvPr>
        </p:nvSpPr>
        <p:spPr>
          <a:xfrm>
            <a:off x="1235075" y="1608138"/>
            <a:ext cx="9794875" cy="4456112"/>
          </a:xfrm>
        </p:spPr>
        <p:txBody>
          <a:bodyPr/>
          <a:lstStyle/>
          <a:p>
            <a:pPr marL="609600" indent="-609600">
              <a:buFontTx/>
              <a:buNone/>
            </a:pPr>
            <a:r>
              <a:rPr lang="en-US" altLang="zh-TW" smtClean="0">
                <a:latin typeface="華康儷粗圓" pitchFamily="49" charset="-120"/>
                <a:ea typeface="華康儷粗圓" pitchFamily="49" charset="-120"/>
              </a:rPr>
              <a:t>1.</a:t>
            </a:r>
            <a:r>
              <a:rPr lang="zh-TW" altLang="en-US" smtClean="0">
                <a:latin typeface="華康儷粗圓" pitchFamily="49" charset="-120"/>
                <a:ea typeface="華康儷粗圓" pitchFamily="49" charset="-120"/>
              </a:rPr>
              <a:t>唸文組的同學比較沒出息，讀理組的同學才比較有前途？</a:t>
            </a:r>
          </a:p>
          <a:p>
            <a:pPr marL="609600" indent="-609600">
              <a:buFontTx/>
              <a:buNone/>
            </a:pPr>
            <a:r>
              <a:rPr lang="en-US" altLang="zh-TW" smtClean="0">
                <a:latin typeface="華康儷粗圓" pitchFamily="49" charset="-120"/>
                <a:ea typeface="華康儷粗圓" pitchFamily="49" charset="-120"/>
              </a:rPr>
              <a:t>2.</a:t>
            </a:r>
            <a:r>
              <a:rPr lang="zh-TW" altLang="en-US" smtClean="0">
                <a:latin typeface="華康儷粗圓" pitchFamily="49" charset="-120"/>
                <a:ea typeface="華康儷粗圓" pitchFamily="49" charset="-120"/>
              </a:rPr>
              <a:t>文組的同學數學就一定比較不好，或數學好就要讀理組    </a:t>
            </a:r>
          </a:p>
          <a:p>
            <a:pPr marL="609600" indent="-609600">
              <a:buFontTx/>
              <a:buNone/>
            </a:pPr>
            <a:r>
              <a:rPr lang="zh-TW" altLang="en-US" smtClean="0">
                <a:latin typeface="華康儷粗圓" pitchFamily="49" charset="-120"/>
                <a:ea typeface="華康儷粗圓" pitchFamily="49" charset="-120"/>
              </a:rPr>
              <a:t>   ，否則太可惜？</a:t>
            </a:r>
          </a:p>
          <a:p>
            <a:pPr marL="609600" indent="-609600">
              <a:buFontTx/>
              <a:buNone/>
            </a:pPr>
            <a:r>
              <a:rPr lang="en-US" altLang="zh-TW" smtClean="0">
                <a:latin typeface="華康儷粗圓" pitchFamily="49" charset="-120"/>
                <a:ea typeface="華康儷粗圓" pitchFamily="49" charset="-120"/>
              </a:rPr>
              <a:t>3.</a:t>
            </a:r>
            <a:r>
              <a:rPr lang="zh-TW" altLang="en-US" smtClean="0">
                <a:latin typeface="華康儷粗圓" pitchFamily="49" charset="-120"/>
                <a:ea typeface="華康儷粗圓" pitchFamily="49" charset="-120"/>
              </a:rPr>
              <a:t>不喜歡背書，所以只好選理組？</a:t>
            </a:r>
            <a:endParaRPr lang="en-US" altLang="zh-TW" smtClean="0">
              <a:latin typeface="華康儷粗圓" pitchFamily="49" charset="-120"/>
              <a:ea typeface="華康儷粗圓" pitchFamily="49" charset="-120"/>
            </a:endParaRPr>
          </a:p>
          <a:p>
            <a:pPr marL="609600" indent="-609600">
              <a:buFontTx/>
              <a:buNone/>
            </a:pPr>
            <a:r>
              <a:rPr lang="en-US" altLang="zh-TW" smtClean="0">
                <a:latin typeface="華康儷粗圓" pitchFamily="49" charset="-120"/>
                <a:ea typeface="華康儷粗圓" pitchFamily="49" charset="-120"/>
              </a:rPr>
              <a:t>4.</a:t>
            </a:r>
            <a:r>
              <a:rPr lang="zh-TW" altLang="en-US" smtClean="0">
                <a:solidFill>
                  <a:srgbClr val="000000"/>
                </a:solidFill>
                <a:latin typeface="華康儷粗圓" pitchFamily="49" charset="-120"/>
                <a:ea typeface="華康儷粗圓" pitchFamily="49" charset="-120"/>
              </a:rPr>
              <a:t>女生應當讀社會組，男生應當讀自然組</a:t>
            </a:r>
            <a:r>
              <a:rPr lang="zh-TW" altLang="en-US" smtClean="0">
                <a:latin typeface="華康儷粗圓" pitchFamily="49" charset="-120"/>
                <a:ea typeface="華康儷粗圓" pitchFamily="49" charset="-120"/>
              </a:rPr>
              <a:t>？</a:t>
            </a:r>
            <a:endParaRPr lang="en-US" altLang="zh-TW" smtClean="0">
              <a:latin typeface="華康儷粗圓" pitchFamily="49" charset="-120"/>
              <a:ea typeface="華康儷粗圓" pitchFamily="49" charset="-120"/>
            </a:endParaRPr>
          </a:p>
          <a:p>
            <a:pPr marL="609600" indent="-609600">
              <a:buFontTx/>
              <a:buNone/>
            </a:pPr>
            <a:r>
              <a:rPr lang="en-US" altLang="zh-TW" smtClean="0">
                <a:solidFill>
                  <a:srgbClr val="000000"/>
                </a:solidFill>
                <a:latin typeface="華康儷粗圓" pitchFamily="49" charset="-120"/>
                <a:ea typeface="華康儷粗圓" pitchFamily="49" charset="-120"/>
              </a:rPr>
              <a:t>5.</a:t>
            </a:r>
            <a:r>
              <a:rPr lang="zh-TW" altLang="en-US" smtClean="0">
                <a:latin typeface="華康儷粗圓" pitchFamily="49" charset="-120"/>
                <a:ea typeface="華康儷粗圓" pitchFamily="49" charset="-120"/>
              </a:rPr>
              <a:t>跟著熱門行業或科系選組就對了？</a:t>
            </a:r>
            <a:endParaRPr lang="zh-TW" altLang="en-US" smtClean="0">
              <a:solidFill>
                <a:srgbClr val="000000"/>
              </a:solidFill>
              <a:latin typeface="華康儷粗圓" pitchFamily="49" charset="-120"/>
              <a:ea typeface="華康儷粗圓" pitchFamily="49" charset="-120"/>
            </a:endParaRPr>
          </a:p>
          <a:p>
            <a:pPr marL="609600" indent="-609600">
              <a:buFontTx/>
              <a:buNone/>
            </a:pPr>
            <a:endParaRPr lang="zh-TW" altLang="en-US" smtClean="0">
              <a:solidFill>
                <a:srgbClr val="000000"/>
              </a:solidFill>
              <a:latin typeface="華康儷粗圓" pitchFamily="49" charset="-120"/>
              <a:ea typeface="華康儷粗圓" pitchFamily="49" charset="-120"/>
            </a:endParaRPr>
          </a:p>
          <a:p>
            <a:pPr marL="609600" indent="-609600">
              <a:buFontTx/>
              <a:buAutoNum type="arabicParenR"/>
            </a:pPr>
            <a:endParaRPr lang="zh-TW" altLang="en-US" smtClean="0">
              <a:solidFill>
                <a:srgbClr val="000000"/>
              </a:solidFill>
              <a:ea typeface="華康儷粗黑" pitchFamily="49" charset="-120"/>
            </a:endParaRPr>
          </a:p>
          <a:p>
            <a:pPr marL="609600" indent="-609600">
              <a:buFontTx/>
              <a:buAutoNum type="arabicParenR"/>
            </a:pPr>
            <a:endParaRPr lang="zh-TW" altLang="en-US" smtClean="0">
              <a:solidFill>
                <a:srgbClr val="000000"/>
              </a:solidFill>
              <a:ea typeface="華康儷粗圓" pitchFamily="49" charset="-120"/>
            </a:endParaRP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p:cNvSpPr>
          <p:nvPr>
            <p:ph type="title" idx="4294967295"/>
          </p:nvPr>
        </p:nvSpPr>
        <p:spPr/>
        <p:txBody>
          <a:bodyPr/>
          <a:lstStyle/>
          <a:p>
            <a:endParaRPr lang="zh-TW" altLang="en-US" smtClean="0"/>
          </a:p>
        </p:txBody>
      </p:sp>
      <p:pic>
        <p:nvPicPr>
          <p:cNvPr id="78850" name="Picture 4"/>
          <p:cNvPicPr>
            <a:picLocks noChangeAspect="1" noChangeArrowheads="1"/>
          </p:cNvPicPr>
          <p:nvPr/>
        </p:nvPicPr>
        <p:blipFill>
          <a:blip r:embed="rId2"/>
          <a:srcRect/>
          <a:stretch>
            <a:fillRect/>
          </a:stretch>
        </p:blipFill>
        <p:spPr bwMode="auto">
          <a:xfrm>
            <a:off x="2087563" y="387350"/>
            <a:ext cx="9799637" cy="5788025"/>
          </a:xfrm>
          <a:prstGeom prst="rect">
            <a:avLst/>
          </a:prstGeom>
          <a:noFill/>
          <a:ln w="9525">
            <a:noFill/>
            <a:miter lim="800000"/>
            <a:headEnd/>
            <a:tailEnd/>
          </a:ln>
        </p:spPr>
      </p:pic>
      <p:sp>
        <p:nvSpPr>
          <p:cNvPr id="78851" name="AutoShape 6"/>
          <p:cNvSpPr>
            <a:spLocks noChangeArrowheads="1"/>
          </p:cNvSpPr>
          <p:nvPr/>
        </p:nvSpPr>
        <p:spPr bwMode="auto">
          <a:xfrm>
            <a:off x="517525" y="2536825"/>
            <a:ext cx="1531938" cy="2286000"/>
          </a:xfrm>
          <a:prstGeom prst="rightArrowCallout">
            <a:avLst>
              <a:gd name="adj1" fmla="val 37306"/>
              <a:gd name="adj2" fmla="val 37306"/>
              <a:gd name="adj3" fmla="val 16667"/>
              <a:gd name="adj4" fmla="val 66667"/>
            </a:avLst>
          </a:prstGeom>
          <a:solidFill>
            <a:srgbClr val="FFFFFF"/>
          </a:solidFill>
          <a:ln w="38100">
            <a:solidFill>
              <a:schemeClr val="tx1"/>
            </a:solidFill>
            <a:miter lim="800000"/>
            <a:headEnd/>
            <a:tailEnd/>
          </a:ln>
        </p:spPr>
        <p:txBody>
          <a:bodyPr wrap="none" anchor="ctr"/>
          <a:lstStyle/>
          <a:p>
            <a:endParaRPr lang="zh-TW" altLang="en-US"/>
          </a:p>
        </p:txBody>
      </p:sp>
      <p:sp>
        <p:nvSpPr>
          <p:cNvPr id="78852" name="Text Box 7"/>
          <p:cNvSpPr txBox="1">
            <a:spLocks noChangeArrowheads="1"/>
          </p:cNvSpPr>
          <p:nvPr/>
        </p:nvSpPr>
        <p:spPr bwMode="auto">
          <a:xfrm>
            <a:off x="588963" y="2847975"/>
            <a:ext cx="3362325" cy="1768475"/>
          </a:xfrm>
          <a:prstGeom prst="rect">
            <a:avLst/>
          </a:prstGeom>
          <a:noFill/>
          <a:ln w="9525">
            <a:noFill/>
            <a:miter lim="800000"/>
            <a:headEnd/>
            <a:tailEnd/>
          </a:ln>
        </p:spPr>
        <p:txBody>
          <a:bodyPr>
            <a:spAutoFit/>
          </a:bodyPr>
          <a:lstStyle/>
          <a:p>
            <a:pPr>
              <a:spcBef>
                <a:spcPct val="50000"/>
              </a:spcBef>
            </a:pPr>
            <a:r>
              <a:rPr lang="zh-TW" altLang="en-US" sz="2000">
                <a:solidFill>
                  <a:srgbClr val="0000FF"/>
                </a:solidFill>
                <a:latin typeface="華康儷粗圓" pitchFamily="49" charset="-120"/>
                <a:ea typeface="華康儷粗圓" pitchFamily="49" charset="-120"/>
              </a:rPr>
              <a:t>社會組</a:t>
            </a:r>
          </a:p>
          <a:p>
            <a:pPr>
              <a:spcBef>
                <a:spcPct val="50000"/>
              </a:spcBef>
            </a:pPr>
            <a:r>
              <a:rPr lang="zh-TW" altLang="en-US" sz="2000">
                <a:solidFill>
                  <a:srgbClr val="0000FF"/>
                </a:solidFill>
                <a:latin typeface="華康儷粗圓" pitchFamily="49" charset="-120"/>
                <a:ea typeface="華康儷粗圓" pitchFamily="49" charset="-120"/>
              </a:rPr>
              <a:t>從</a:t>
            </a:r>
            <a:r>
              <a:rPr lang="en-US" altLang="zh-TW" sz="2000">
                <a:solidFill>
                  <a:srgbClr val="0000FF"/>
                </a:solidFill>
                <a:latin typeface="華康儷粗圓" pitchFamily="49" charset="-120"/>
                <a:ea typeface="華康儷粗圓" pitchFamily="49" charset="-120"/>
              </a:rPr>
              <a:t>58</a:t>
            </a:r>
            <a:r>
              <a:rPr lang="zh-TW" altLang="en-US" sz="2000">
                <a:solidFill>
                  <a:srgbClr val="0000FF"/>
                </a:solidFill>
                <a:latin typeface="華康儷粗圓" pitchFamily="49" charset="-120"/>
                <a:ea typeface="華康儷粗圓" pitchFamily="49" charset="-120"/>
              </a:rPr>
              <a:t>人</a:t>
            </a:r>
          </a:p>
          <a:p>
            <a:pPr>
              <a:spcBef>
                <a:spcPct val="50000"/>
              </a:spcBef>
            </a:pPr>
            <a:r>
              <a:rPr lang="zh-TW" altLang="en-US" sz="2000">
                <a:solidFill>
                  <a:srgbClr val="0000FF"/>
                </a:solidFill>
                <a:latin typeface="華康儷粗圓" pitchFamily="49" charset="-120"/>
                <a:ea typeface="華康儷粗圓" pitchFamily="49" charset="-120"/>
              </a:rPr>
              <a:t>增加為</a:t>
            </a:r>
          </a:p>
          <a:p>
            <a:pPr>
              <a:spcBef>
                <a:spcPct val="50000"/>
              </a:spcBef>
            </a:pPr>
            <a:r>
              <a:rPr lang="en-US" altLang="zh-TW" sz="2000">
                <a:solidFill>
                  <a:srgbClr val="0000FF"/>
                </a:solidFill>
                <a:latin typeface="華康儷粗圓" pitchFamily="49" charset="-120"/>
                <a:ea typeface="華康儷粗圓" pitchFamily="49" charset="-120"/>
              </a:rPr>
              <a:t>132</a:t>
            </a:r>
            <a:r>
              <a:rPr lang="zh-TW" altLang="en-US" sz="2000">
                <a:solidFill>
                  <a:srgbClr val="0000FF"/>
                </a:solidFill>
                <a:latin typeface="華康儷粗圓" pitchFamily="49" charset="-120"/>
                <a:ea typeface="華康儷粗圓" pitchFamily="49" charset="-120"/>
              </a:rPr>
              <a:t>人</a:t>
            </a:r>
            <a:endParaRPr lang="en-US" altLang="zh-TW" sz="2000">
              <a:solidFill>
                <a:srgbClr val="0000FF"/>
              </a:solidFill>
              <a:latin typeface="華康儷粗圓" pitchFamily="49" charset="-120"/>
              <a:ea typeface="華康儷粗圓" pitchFamily="49" charset="-12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p:cNvSpPr>
          <p:nvPr>
            <p:ph type="title"/>
          </p:nvPr>
        </p:nvSpPr>
        <p:spPr/>
        <p:txBody>
          <a:bodyPr/>
          <a:lstStyle/>
          <a:p>
            <a:r>
              <a:rPr lang="zh-TW" altLang="en-US" sz="4800" smtClean="0">
                <a:latin typeface="華康仿宋體W6" pitchFamily="49" charset="-120"/>
                <a:ea typeface="華康儷粗黑" pitchFamily="49" charset="-120"/>
              </a:rPr>
              <a:t>轉組原因</a:t>
            </a:r>
            <a:r>
              <a:rPr lang="zh-TW" altLang="en-US" sz="4800" smtClean="0">
                <a:ea typeface="華康儷粗黑" pitchFamily="49" charset="-120"/>
              </a:rPr>
              <a:t>：對自然組</a:t>
            </a:r>
            <a:r>
              <a:rPr lang="en-US" altLang="zh-TW" sz="4800" smtClean="0">
                <a:latin typeface="Tekton Pro" pitchFamily="34" charset="0"/>
                <a:ea typeface="華康儷粗黑" pitchFamily="49" charset="-120"/>
              </a:rPr>
              <a:t>…</a:t>
            </a:r>
            <a:endParaRPr lang="en-US" altLang="zh-TW" sz="4800" smtClean="0">
              <a:ea typeface="華康儷粗黑" pitchFamily="49" charset="-120"/>
            </a:endParaRPr>
          </a:p>
        </p:txBody>
      </p:sp>
      <p:sp>
        <p:nvSpPr>
          <p:cNvPr id="79874" name="Rectangle 3"/>
          <p:cNvSpPr>
            <a:spLocks noGrp="1"/>
          </p:cNvSpPr>
          <p:nvPr>
            <p:ph type="body" idx="1"/>
          </p:nvPr>
        </p:nvSpPr>
        <p:spPr>
          <a:xfrm>
            <a:off x="1219200" y="1628775"/>
            <a:ext cx="10972800" cy="4456113"/>
          </a:xfrm>
        </p:spPr>
        <p:txBody>
          <a:bodyPr/>
          <a:lstStyle/>
          <a:p>
            <a:pPr marL="609600" indent="-609600">
              <a:buFontTx/>
              <a:buAutoNum type="arabicParenR"/>
            </a:pPr>
            <a:r>
              <a:rPr lang="zh-TW" altLang="en-US" smtClean="0">
                <a:latin typeface="華康儷粗圓" pitchFamily="49" charset="-120"/>
                <a:ea typeface="華康儷粗圓" pitchFamily="49" charset="-120"/>
              </a:rPr>
              <a:t>志趣不合</a:t>
            </a:r>
          </a:p>
          <a:p>
            <a:pPr marL="609600" indent="-609600">
              <a:buFontTx/>
              <a:buAutoNum type="arabicParenR"/>
            </a:pPr>
            <a:r>
              <a:rPr lang="zh-TW" altLang="en-US" smtClean="0">
                <a:latin typeface="華康儷粗圓" pitchFamily="49" charset="-120"/>
                <a:ea typeface="華康儷粗圓" pitchFamily="49" charset="-120"/>
              </a:rPr>
              <a:t>成就感不足</a:t>
            </a:r>
          </a:p>
          <a:p>
            <a:pPr marL="609600" indent="-609600">
              <a:buFontTx/>
              <a:buAutoNum type="arabicParenR"/>
            </a:pPr>
            <a:r>
              <a:rPr lang="zh-TW" altLang="en-US" smtClean="0">
                <a:latin typeface="華康儷粗圓" pitchFamily="49" charset="-120"/>
                <a:ea typeface="華康儷粗圓" pitchFamily="49" charset="-120"/>
              </a:rPr>
              <a:t>挫折感夠深</a:t>
            </a:r>
          </a:p>
          <a:p>
            <a:pPr marL="609600" indent="-609600">
              <a:buFontTx/>
              <a:buAutoNum type="arabicParenR"/>
            </a:pPr>
            <a:r>
              <a:rPr lang="zh-TW" altLang="en-US" smtClean="0">
                <a:latin typeface="華康儷粗圓" pitchFamily="49" charset="-120"/>
                <a:ea typeface="華康儷粗圓" pitchFamily="49" charset="-120"/>
              </a:rPr>
              <a:t>預期無法勝任</a:t>
            </a:r>
          </a:p>
          <a:p>
            <a:pPr marL="609600" indent="-609600">
              <a:buFontTx/>
              <a:buAutoNum type="arabicParenR"/>
            </a:pPr>
            <a:r>
              <a:rPr lang="zh-TW" altLang="en-US" smtClean="0">
                <a:solidFill>
                  <a:srgbClr val="393EFD"/>
                </a:solidFill>
                <a:latin typeface="華康儷粗圓" pitchFamily="49" charset="-120"/>
                <a:ea typeface="華康儷粗圓" pitchFamily="49" charset="-120"/>
              </a:rPr>
              <a:t>數物化盤算的優勢，成了國英數的拖累</a:t>
            </a:r>
            <a:r>
              <a:rPr lang="zh-TW" altLang="en-US" smtClean="0">
                <a:solidFill>
                  <a:srgbClr val="393EFD"/>
                </a:solidFill>
                <a:ea typeface="華康儷粗圓" pitchFamily="49" charset="-120"/>
              </a:rPr>
              <a:t>？！</a:t>
            </a:r>
            <a:endParaRPr lang="zh-TW" altLang="en-US" smtClean="0">
              <a:solidFill>
                <a:srgbClr val="393EFD"/>
              </a:solidFill>
              <a:latin typeface="華康儷粗圓" pitchFamily="49" charset="-120"/>
              <a:ea typeface="華康儷粗圓" pitchFamily="49" charset="-120"/>
            </a:endParaRPr>
          </a:p>
          <a:p>
            <a:pPr marL="609600" indent="-609600">
              <a:buFontTx/>
              <a:buAutoNum type="arabicParenR"/>
            </a:pPr>
            <a:r>
              <a:rPr lang="zh-TW" altLang="en-US" smtClean="0">
                <a:solidFill>
                  <a:srgbClr val="393EFD"/>
                </a:solidFill>
                <a:latin typeface="華康儷粗圓" pitchFamily="49" charset="-120"/>
                <a:ea typeface="華康儷粗圓" pitchFamily="49" charset="-120"/>
              </a:rPr>
              <a:t>無法及格的壓力</a:t>
            </a:r>
            <a:r>
              <a:rPr lang="zh-TW" altLang="en-US" smtClean="0">
                <a:solidFill>
                  <a:srgbClr val="393EFD"/>
                </a:solidFill>
                <a:ea typeface="華康儷粗圓" pitchFamily="49" charset="-120"/>
              </a:rPr>
              <a:t>（畢業證書飛了？！）</a:t>
            </a:r>
            <a:endParaRPr lang="zh-TW" altLang="en-US" smtClean="0">
              <a:latin typeface="華康儷粗圓" pitchFamily="49" charset="-120"/>
              <a:ea typeface="華康儷粗圓" pitchFamily="49" charset="-120"/>
            </a:endParaRPr>
          </a:p>
          <a:p>
            <a:pPr marL="609600" indent="-609600">
              <a:buFontTx/>
              <a:buAutoNum type="arabicParenR"/>
            </a:pPr>
            <a:r>
              <a:rPr lang="zh-TW" altLang="en-US" smtClean="0">
                <a:solidFill>
                  <a:srgbClr val="393EFD"/>
                </a:solidFill>
                <a:latin typeface="華康儷粗圓" pitchFamily="49" charset="-120"/>
                <a:ea typeface="華康儷粗圓" pitchFamily="49" charset="-120"/>
              </a:rPr>
              <a:t>轉組對申請入學的影響</a:t>
            </a:r>
            <a:r>
              <a:rPr lang="en-US" altLang="zh-TW" smtClean="0">
                <a:solidFill>
                  <a:srgbClr val="393EFD"/>
                </a:solidFill>
                <a:latin typeface="華康儷粗圓" pitchFamily="49" charset="-120"/>
                <a:ea typeface="華康儷粗圓" pitchFamily="49" charset="-120"/>
              </a:rPr>
              <a:t>(</a:t>
            </a:r>
            <a:r>
              <a:rPr lang="zh-TW" altLang="en-US" smtClean="0">
                <a:solidFill>
                  <a:srgbClr val="393EFD"/>
                </a:solidFill>
                <a:latin typeface="華康儷粗圓" pitchFamily="49" charset="-120"/>
                <a:ea typeface="華康儷粗圓" pitchFamily="49" charset="-120"/>
              </a:rPr>
              <a:t>高三申請時備審資料及面試如何說明</a:t>
            </a:r>
            <a:r>
              <a:rPr lang="en-US" altLang="zh-TW" smtClean="0">
                <a:solidFill>
                  <a:srgbClr val="393EFD"/>
                </a:solidFill>
                <a:latin typeface="華康儷粗圓" pitchFamily="49" charset="-120"/>
                <a:ea typeface="華康儷粗圓" pitchFamily="49" charset="-120"/>
              </a:rPr>
              <a:t>)</a:t>
            </a:r>
          </a:p>
          <a:p>
            <a:pPr marL="609600" indent="-609600">
              <a:buFontTx/>
              <a:buNone/>
            </a:pPr>
            <a:endParaRPr lang="zh-TW" altLang="en-US" smtClean="0">
              <a:latin typeface="Tekton Pro" pitchFamily="34" charset="0"/>
              <a:ea typeface="華康儷粗黑" pitchFamily="49" charset="-120"/>
            </a:endParaRP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p:cNvSpPr>
          <p:nvPr>
            <p:ph type="title"/>
          </p:nvPr>
        </p:nvSpPr>
        <p:spPr>
          <a:xfrm>
            <a:off x="1147763" y="746125"/>
            <a:ext cx="10515600" cy="1325563"/>
          </a:xfrm>
        </p:spPr>
        <p:txBody>
          <a:bodyPr/>
          <a:lstStyle/>
          <a:p>
            <a:r>
              <a:rPr lang="zh-TW" altLang="en-US" sz="5400" smtClean="0">
                <a:ea typeface="華康儷粗黑" pitchFamily="49" charset="-120"/>
              </a:rPr>
              <a:t>選組大哉問？</a:t>
            </a:r>
          </a:p>
        </p:txBody>
      </p:sp>
      <p:sp>
        <p:nvSpPr>
          <p:cNvPr id="81922" name="Rectangle 3"/>
          <p:cNvSpPr>
            <a:spLocks noGrp="1"/>
          </p:cNvSpPr>
          <p:nvPr>
            <p:ph type="body" idx="1"/>
          </p:nvPr>
        </p:nvSpPr>
        <p:spPr>
          <a:xfrm>
            <a:off x="1236663" y="2224088"/>
            <a:ext cx="9496425" cy="2035175"/>
          </a:xfrm>
          <a:solidFill>
            <a:srgbClr val="FF0000"/>
          </a:solidFill>
        </p:spPr>
        <p:txBody>
          <a:bodyPr/>
          <a:lstStyle/>
          <a:p>
            <a:pPr>
              <a:buFont typeface="Wingdings" pitchFamily="2" charset="2"/>
              <a:buChar char="n"/>
            </a:pPr>
            <a:r>
              <a:rPr lang="zh-TW" altLang="en-US" sz="3600" smtClean="0">
                <a:solidFill>
                  <a:schemeClr val="bg1"/>
                </a:solidFill>
                <a:latin typeface="華康儷粗圓" pitchFamily="49" charset="-120"/>
                <a:ea typeface="華康儷粗圓" pitchFamily="49" charset="-120"/>
              </a:rPr>
              <a:t>若志趣、性向明確就選適配的組</a:t>
            </a:r>
          </a:p>
          <a:p>
            <a:pPr>
              <a:buFont typeface="Wingdings" pitchFamily="2" charset="2"/>
              <a:buChar char="n"/>
            </a:pPr>
            <a:r>
              <a:rPr lang="zh-TW" altLang="en-US" sz="3600" smtClean="0">
                <a:solidFill>
                  <a:schemeClr val="bg1"/>
                </a:solidFill>
                <a:latin typeface="華康儷粗圓" pitchFamily="49" charset="-120"/>
                <a:ea typeface="華康儷粗圓" pitchFamily="49" charset="-120"/>
              </a:rPr>
              <a:t>若仍不清楚自己適合什麼，可先選自然組，</a:t>
            </a:r>
          </a:p>
          <a:p>
            <a:pPr>
              <a:buFont typeface="Wingdings" pitchFamily="2" charset="2"/>
              <a:buNone/>
            </a:pPr>
            <a:r>
              <a:rPr lang="zh-TW" altLang="en-US" sz="3600" smtClean="0">
                <a:solidFill>
                  <a:schemeClr val="bg1"/>
                </a:solidFill>
                <a:latin typeface="華康儷粗圓" pitchFamily="49" charset="-120"/>
                <a:ea typeface="華康儷粗圓" pitchFamily="49" charset="-120"/>
              </a:rPr>
              <a:t>  若發覺不適合高二再轉組</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22">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192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1922">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192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2" grpId="0" uiExpand="1" build="p"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p:cNvSpPr>
          <p:nvPr>
            <p:ph type="body" idx="1"/>
          </p:nvPr>
        </p:nvSpPr>
        <p:spPr>
          <a:xfrm>
            <a:off x="527050" y="1628775"/>
            <a:ext cx="9974263" cy="4103688"/>
          </a:xfrm>
        </p:spPr>
        <p:txBody>
          <a:bodyPr/>
          <a:lstStyle/>
          <a:p>
            <a:r>
              <a:rPr lang="zh-TW" altLang="en-US" sz="2600" smtClean="0">
                <a:latin typeface="華康儷粗圓" pitchFamily="49" charset="-120"/>
                <a:ea typeface="華康儷粗圓" pitchFamily="49" charset="-120"/>
              </a:rPr>
              <a:t>透過對話：從家人、師長、同學的回饋中認識自己</a:t>
            </a:r>
          </a:p>
          <a:p>
            <a:r>
              <a:rPr lang="zh-TW" altLang="en-US" sz="2600" smtClean="0">
                <a:latin typeface="華康儷粗圓" pitchFamily="49" charset="-120"/>
                <a:ea typeface="華康儷粗圓" pitchFamily="49" charset="-120"/>
              </a:rPr>
              <a:t>回顧過往成長經驗：課業表現、活動參與、競賽成果、特殊事蹟</a:t>
            </a:r>
          </a:p>
          <a:p>
            <a:pPr>
              <a:buFont typeface="Arial" charset="0"/>
              <a:buNone/>
            </a:pPr>
            <a:r>
              <a:rPr lang="zh-TW" altLang="en-US" sz="2600" smtClean="0">
                <a:latin typeface="華康儷粗圓" pitchFamily="49" charset="-120"/>
                <a:ea typeface="華康儷粗圓" pitchFamily="49" charset="-120"/>
              </a:rPr>
              <a:t>                    等等各領域的</a:t>
            </a:r>
            <a:r>
              <a:rPr lang="zh-TW" altLang="en-US" sz="2400" smtClean="0">
                <a:latin typeface="華康儷粗圓" pitchFamily="49" charset="-120"/>
                <a:ea typeface="華康儷粗圓" pitchFamily="49" charset="-120"/>
              </a:rPr>
              <a:t>體驗來認識自己的傾向</a:t>
            </a:r>
            <a:endParaRPr lang="zh-TW" altLang="en-US" sz="2600" smtClean="0">
              <a:latin typeface="華康儷粗圓" pitchFamily="49" charset="-120"/>
              <a:ea typeface="華康儷粗圓" pitchFamily="49" charset="-120"/>
            </a:endParaRPr>
          </a:p>
          <a:p>
            <a:r>
              <a:rPr lang="zh-TW" altLang="en-US" sz="2600" smtClean="0">
                <a:latin typeface="華康儷粗圓" pitchFamily="49" charset="-120"/>
                <a:ea typeface="華康儷粗圓" pitchFamily="49" charset="-120"/>
              </a:rPr>
              <a:t>心理測驗：興趣量表</a:t>
            </a:r>
            <a:r>
              <a:rPr lang="zh-TW" altLang="en-US" sz="2400" smtClean="0">
                <a:latin typeface="華康儷粗圓" pitchFamily="49" charset="-120"/>
                <a:ea typeface="華康儷粗圓" pitchFamily="49" charset="-120"/>
              </a:rPr>
              <a:t>（高一）</a:t>
            </a:r>
            <a:r>
              <a:rPr lang="zh-TW" altLang="en-US" sz="2600" smtClean="0">
                <a:latin typeface="華康儷粗圓" pitchFamily="49" charset="-120"/>
                <a:ea typeface="華康儷粗圓" pitchFamily="49" charset="-120"/>
              </a:rPr>
              <a:t>、學系探索量表（高三）</a:t>
            </a:r>
            <a:r>
              <a:rPr lang="en-US" altLang="zh-TW" sz="2600" smtClean="0">
                <a:latin typeface="華康儷粗圓" pitchFamily="49" charset="-120"/>
                <a:ea typeface="華康儷粗圓" pitchFamily="49" charset="-120"/>
              </a:rPr>
              <a:t>..</a:t>
            </a:r>
          </a:p>
          <a:p>
            <a:r>
              <a:rPr lang="zh-TW" altLang="en-US" sz="2600" smtClean="0">
                <a:latin typeface="華康儷粗圓" pitchFamily="49" charset="-120"/>
                <a:ea typeface="華康儷粗圓" pitchFamily="49" charset="-120"/>
              </a:rPr>
              <a:t>日常習慣：比較經常做什麼事或領域</a:t>
            </a:r>
            <a:r>
              <a:rPr lang="en-US" altLang="zh-TW" sz="2600" smtClean="0">
                <a:latin typeface="華康儷粗圓" pitchFamily="49" charset="-120"/>
                <a:ea typeface="華康儷粗圓" pitchFamily="49" charset="-120"/>
              </a:rPr>
              <a:t>..</a:t>
            </a:r>
          </a:p>
          <a:p>
            <a:r>
              <a:rPr lang="zh-TW" altLang="en-US" sz="2600" smtClean="0">
                <a:latin typeface="華康儷粗圓" pitchFamily="49" charset="-120"/>
                <a:ea typeface="華康儷粗圓" pitchFamily="49" charset="-120"/>
              </a:rPr>
              <a:t>理想信念：從小的自我期許、實踐的信念</a:t>
            </a:r>
          </a:p>
          <a:p>
            <a:r>
              <a:rPr lang="zh-TW" altLang="en-US" sz="2600" smtClean="0">
                <a:latin typeface="華康儷粗圓" pitchFamily="49" charset="-120"/>
                <a:ea typeface="華康儷粗圓" pitchFamily="49" charset="-120"/>
              </a:rPr>
              <a:t>社會觀察</a:t>
            </a:r>
            <a:r>
              <a:rPr lang="zh-TW" altLang="en-US" sz="2400" smtClean="0">
                <a:latin typeface="華康儷粗圓" pitchFamily="49" charset="-120"/>
                <a:ea typeface="華康儷粗圓" pitchFamily="49" charset="-120"/>
              </a:rPr>
              <a:t>、社會參照：透過與同儕的比較來認識自己</a:t>
            </a:r>
            <a:endParaRPr lang="zh-TW" altLang="en-US" sz="2600" smtClean="0">
              <a:latin typeface="華康儷粗圓" pitchFamily="49" charset="-120"/>
              <a:ea typeface="華康儷粗圓" pitchFamily="49" charset="-120"/>
            </a:endParaRPr>
          </a:p>
          <a:p>
            <a:pPr>
              <a:buFont typeface="Arial" charset="0"/>
              <a:buNone/>
            </a:pPr>
            <a:endParaRPr lang="zh-TW" altLang="en-US" sz="2600" smtClean="0">
              <a:latin typeface="華康儷粗圓" pitchFamily="49" charset="-120"/>
              <a:ea typeface="華康儷粗圓" pitchFamily="49" charset="-120"/>
            </a:endParaRPr>
          </a:p>
          <a:p>
            <a:endParaRPr lang="zh-TW" altLang="en-US" sz="2400" smtClean="0">
              <a:solidFill>
                <a:srgbClr val="000000"/>
              </a:solidFill>
              <a:latin typeface="標楷體" pitchFamily="65" charset="-120"/>
              <a:ea typeface="標楷體" pitchFamily="65" charset="-120"/>
            </a:endParaRPr>
          </a:p>
        </p:txBody>
      </p:sp>
      <p:sp>
        <p:nvSpPr>
          <p:cNvPr id="82946" name="Rectangle 3"/>
          <p:cNvSpPr>
            <a:spLocks noChangeArrowheads="1"/>
          </p:cNvSpPr>
          <p:nvPr/>
        </p:nvSpPr>
        <p:spPr bwMode="auto">
          <a:xfrm>
            <a:off x="0" y="404813"/>
            <a:ext cx="11568113" cy="1314450"/>
          </a:xfrm>
          <a:prstGeom prst="rect">
            <a:avLst/>
          </a:prstGeom>
          <a:noFill/>
          <a:ln w="9525">
            <a:noFill/>
            <a:miter lim="800000"/>
            <a:headEnd/>
            <a:tailEnd/>
          </a:ln>
        </p:spPr>
        <p:txBody>
          <a:bodyPr anchor="b"/>
          <a:lstStyle/>
          <a:p>
            <a:pPr eaLnBrk="0" hangingPunct="0">
              <a:lnSpc>
                <a:spcPct val="90000"/>
              </a:lnSpc>
            </a:pPr>
            <a:r>
              <a:rPr kumimoji="0" lang="zh-TW" altLang="en-US" sz="4400">
                <a:solidFill>
                  <a:srgbClr val="000000"/>
                </a:solidFill>
                <a:latin typeface="Calibri Light"/>
              </a:rPr>
              <a:t>   </a:t>
            </a:r>
            <a:r>
              <a:rPr kumimoji="0" lang="zh-TW" altLang="en-US" sz="4000">
                <a:latin typeface="華康儷粗黑" pitchFamily="49" charset="-120"/>
                <a:ea typeface="華康儷粗黑" pitchFamily="49" charset="-120"/>
              </a:rPr>
              <a:t>自我認識</a:t>
            </a:r>
            <a:r>
              <a:rPr kumimoji="0" lang="zh-TW" altLang="en-US" sz="2400">
                <a:latin typeface="華康儷粗黑" pitchFamily="49" charset="-120"/>
                <a:ea typeface="華康儷粗黑" pitchFamily="49" charset="-120"/>
              </a:rPr>
              <a:t>：能力、興趣、人格特質、價值觀、專長、志向</a:t>
            </a:r>
            <a:r>
              <a:rPr kumimoji="0" lang="en-US" altLang="zh-TW" sz="2400">
                <a:latin typeface="華康儷粗黑" pitchFamily="49" charset="-120"/>
                <a:ea typeface="華康儷粗黑" pitchFamily="49" charset="-120"/>
              </a:rPr>
              <a:t>..</a:t>
            </a:r>
            <a:r>
              <a:rPr kumimoji="0" lang="zh-TW" altLang="en-US" sz="2400">
                <a:latin typeface="華康儷粗黑" pitchFamily="49" charset="-120"/>
                <a:ea typeface="華康儷粗黑" pitchFamily="49" charset="-120"/>
              </a:rPr>
              <a:t>等</a:t>
            </a:r>
            <a:br>
              <a:rPr kumimoji="0" lang="zh-TW" altLang="en-US" sz="2400">
                <a:latin typeface="華康儷粗黑" pitchFamily="49" charset="-120"/>
                <a:ea typeface="華康儷粗黑" pitchFamily="49" charset="-120"/>
              </a:rPr>
            </a:br>
            <a:endParaRPr kumimoji="0" lang="zh-TW" altLang="en-US" sz="2400" b="1" i="1" u="sng">
              <a:latin typeface="華康儷粗黑" pitchFamily="49" charset="-120"/>
              <a:ea typeface="華康儷粗黑" pitchFamily="49" charset="-120"/>
            </a:endParaRPr>
          </a:p>
        </p:txBody>
      </p:sp>
      <p:sp>
        <p:nvSpPr>
          <p:cNvPr id="135172" name="Text Box 4"/>
          <p:cNvSpPr txBox="1">
            <a:spLocks noChangeArrowheads="1"/>
          </p:cNvSpPr>
          <p:nvPr/>
        </p:nvSpPr>
        <p:spPr bwMode="auto">
          <a:xfrm>
            <a:off x="685800" y="5440363"/>
            <a:ext cx="7480300" cy="915987"/>
          </a:xfrm>
          <a:prstGeom prst="rect">
            <a:avLst/>
          </a:prstGeom>
          <a:noFill/>
          <a:ln w="9525">
            <a:noFill/>
            <a:miter lim="800000"/>
            <a:headEnd/>
            <a:tailEnd/>
          </a:ln>
          <a:effectLst/>
        </p:spPr>
        <p:txBody>
          <a:bodyPr>
            <a:spAutoFit/>
          </a:bodyPr>
          <a:lstStyle/>
          <a:p>
            <a:pPr>
              <a:lnSpc>
                <a:spcPct val="90000"/>
              </a:lnSpc>
              <a:defRPr/>
            </a:pPr>
            <a:r>
              <a:rPr lang="zh-TW" altLang="en-US" sz="4000">
                <a:solidFill>
                  <a:srgbClr val="FF0000"/>
                </a:solidFill>
                <a:effectLst>
                  <a:outerShdw blurRad="38100" dist="38100" dir="2700000" algn="tl">
                    <a:srgbClr val="C0C0C0"/>
                  </a:outerShdw>
                </a:effectLst>
                <a:latin typeface="Verdana" pitchFamily="34" charset="0"/>
                <a:ea typeface="華康儷粗黑" pitchFamily="49" charset="-120"/>
              </a:rPr>
              <a:t>知道你是誰，比你要去哪更重要</a:t>
            </a:r>
          </a:p>
          <a:p>
            <a:pPr>
              <a:defRPr/>
            </a:pPr>
            <a:endParaRPr lang="zh-TW" altLang="en-US">
              <a:latin typeface="Verdana" pitchFamily="34" charset="0"/>
            </a:endParaRPr>
          </a:p>
        </p:txBody>
      </p:sp>
      <p:pic>
        <p:nvPicPr>
          <p:cNvPr id="82948" name="Picture 5" descr="2015081604640885"/>
          <p:cNvPicPr>
            <a:picLocks noChangeAspect="1" noChangeArrowheads="1"/>
          </p:cNvPicPr>
          <p:nvPr/>
        </p:nvPicPr>
        <p:blipFill>
          <a:blip r:embed="rId2"/>
          <a:srcRect/>
          <a:stretch>
            <a:fillRect/>
          </a:stretch>
        </p:blipFill>
        <p:spPr bwMode="auto">
          <a:xfrm>
            <a:off x="8188325" y="3835400"/>
            <a:ext cx="3722688" cy="2317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標題 1"/>
          <p:cNvSpPr>
            <a:spLocks noGrp="1"/>
          </p:cNvSpPr>
          <p:nvPr>
            <p:ph type="title" idx="4294967295"/>
          </p:nvPr>
        </p:nvSpPr>
        <p:spPr>
          <a:xfrm>
            <a:off x="998538" y="1308100"/>
            <a:ext cx="9674225" cy="1693863"/>
          </a:xfrm>
        </p:spPr>
        <p:txBody>
          <a:bodyPr/>
          <a:lstStyle/>
          <a:p>
            <a:r>
              <a:rPr lang="zh-TW" altLang="en-US" smtClean="0">
                <a:latin typeface="華康儷粗黑" pitchFamily="49" charset="-120"/>
                <a:ea typeface="華康儷粗黑" pitchFamily="49" charset="-120"/>
              </a:rPr>
              <a:t>大考中心興趣量表說明：</a:t>
            </a:r>
            <a:br>
              <a:rPr lang="zh-TW" altLang="en-US" smtClean="0">
                <a:latin typeface="華康儷粗黑" pitchFamily="49" charset="-120"/>
                <a:ea typeface="華康儷粗黑" pitchFamily="49" charset="-120"/>
              </a:rPr>
            </a:br>
            <a:r>
              <a:rPr lang="zh-TW" altLang="en-US" sz="3200" smtClean="0">
                <a:latin typeface="Times New Roman" pitchFamily="18" charset="0"/>
                <a:ea typeface="華康粗黑體" pitchFamily="49" charset="-120"/>
              </a:rPr>
              <a:t>測驗結果幫助你了解自己的興趣，作為選組、選系或職業參考</a:t>
            </a:r>
          </a:p>
        </p:txBody>
      </p:sp>
      <p:sp>
        <p:nvSpPr>
          <p:cNvPr id="83970" name="內容版面配置區 2"/>
          <p:cNvSpPr>
            <a:spLocks noGrp="1"/>
          </p:cNvSpPr>
          <p:nvPr>
            <p:ph idx="4294967295"/>
          </p:nvPr>
        </p:nvSpPr>
        <p:spPr>
          <a:xfrm>
            <a:off x="2914650" y="3565525"/>
            <a:ext cx="8367713" cy="2133600"/>
          </a:xfrm>
          <a:prstGeom prst="roundRect">
            <a:avLst>
              <a:gd name="adj" fmla="val 16667"/>
            </a:avLst>
          </a:prstGeom>
          <a:solidFill>
            <a:srgbClr val="FFFF99"/>
          </a:solidFill>
        </p:spPr>
        <p:txBody>
          <a:bodyPr/>
          <a:lstStyle/>
          <a:p>
            <a:pPr>
              <a:buFont typeface="Arial" charset="0"/>
              <a:buNone/>
            </a:pPr>
            <a:r>
              <a:rPr lang="zh-TW" altLang="en-US" smtClean="0">
                <a:solidFill>
                  <a:srgbClr val="0000FF"/>
                </a:solidFill>
                <a:latin typeface="華康儷粗圓" pitchFamily="49" charset="-120"/>
                <a:ea typeface="華康儷粗圓" pitchFamily="49" charset="-120"/>
              </a:rPr>
              <a:t>  小提醒：</a:t>
            </a:r>
            <a:endParaRPr lang="en-US" altLang="zh-TW" smtClean="0">
              <a:solidFill>
                <a:srgbClr val="0000FF"/>
              </a:solidFill>
              <a:latin typeface="華康儷粗圓" pitchFamily="49" charset="-120"/>
              <a:ea typeface="華康儷粗圓" pitchFamily="49" charset="-120"/>
            </a:endParaRPr>
          </a:p>
          <a:p>
            <a:pPr>
              <a:buFont typeface="Arial" charset="0"/>
              <a:buNone/>
            </a:pPr>
            <a:r>
              <a:rPr lang="zh-TW" altLang="en-US" smtClean="0">
                <a:solidFill>
                  <a:srgbClr val="0000FF"/>
                </a:solidFill>
                <a:latin typeface="華康儷粗圓" pitchFamily="49" charset="-120"/>
                <a:ea typeface="華康儷粗圓" pitchFamily="49" charset="-120"/>
              </a:rPr>
              <a:t>　興趣測驗只是客觀的參考！</a:t>
            </a:r>
            <a:endParaRPr lang="en-US" altLang="zh-TW" smtClean="0">
              <a:solidFill>
                <a:srgbClr val="0000FF"/>
              </a:solidFill>
              <a:latin typeface="華康儷粗圓" pitchFamily="49" charset="-120"/>
              <a:ea typeface="華康儷粗圓" pitchFamily="49" charset="-120"/>
            </a:endParaRPr>
          </a:p>
          <a:p>
            <a:pPr>
              <a:buFont typeface="Arial" charset="0"/>
              <a:buNone/>
            </a:pPr>
            <a:r>
              <a:rPr lang="zh-TW" altLang="en-US" smtClean="0">
                <a:solidFill>
                  <a:srgbClr val="0000FF"/>
                </a:solidFill>
                <a:latin typeface="華康儷粗圓" pitchFamily="49" charset="-120"/>
                <a:ea typeface="華康儷粗圓" pitchFamily="49" charset="-120"/>
              </a:rPr>
              <a:t>　較重要的是孩子在日常中持續展現的興趣行為</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p:cNvSpPr>
          <p:nvPr>
            <p:ph type="title" idx="4294967295"/>
          </p:nvPr>
        </p:nvSpPr>
        <p:spPr>
          <a:xfrm>
            <a:off x="735013" y="0"/>
            <a:ext cx="10515600" cy="1325563"/>
          </a:xfrm>
        </p:spPr>
        <p:txBody>
          <a:bodyPr/>
          <a:lstStyle/>
          <a:p>
            <a:r>
              <a:rPr lang="zh-TW" altLang="en-US" sz="4000" smtClean="0">
                <a:latin typeface="華康儷粗黑" pitchFamily="49" charset="-120"/>
                <a:ea typeface="華康儷粗黑" pitchFamily="49" charset="-120"/>
              </a:rPr>
              <a:t>測驗的理論依據</a:t>
            </a:r>
            <a:r>
              <a:rPr lang="en-US" altLang="en-US" sz="4000" smtClean="0">
                <a:latin typeface="華康儷粗黑" pitchFamily="49" charset="-120"/>
                <a:ea typeface="華康儷粗黑" pitchFamily="49" charset="-120"/>
              </a:rPr>
              <a:t>：</a:t>
            </a:r>
            <a:r>
              <a:rPr lang="en-US" altLang="zh-TW" sz="4000" smtClean="0">
                <a:latin typeface="華康儷粗黑" pitchFamily="49" charset="-120"/>
                <a:ea typeface="華康儷粗黑" pitchFamily="49" charset="-120"/>
              </a:rPr>
              <a:t>Holland</a:t>
            </a:r>
            <a:r>
              <a:rPr lang="zh-TW" altLang="en-US" sz="4000" smtClean="0">
                <a:latin typeface="華康儷粗黑" pitchFamily="49" charset="-120"/>
                <a:ea typeface="華康儷粗黑" pitchFamily="49" charset="-120"/>
              </a:rPr>
              <a:t>生涯類型論</a:t>
            </a:r>
          </a:p>
        </p:txBody>
      </p:sp>
      <p:sp>
        <p:nvSpPr>
          <p:cNvPr id="84994" name="Rectangle 3"/>
          <p:cNvSpPr>
            <a:spLocks noGrp="1"/>
          </p:cNvSpPr>
          <p:nvPr>
            <p:ph type="body" idx="4294967295"/>
          </p:nvPr>
        </p:nvSpPr>
        <p:spPr>
          <a:xfrm>
            <a:off x="777875" y="1397000"/>
            <a:ext cx="10515600" cy="4351338"/>
          </a:xfrm>
        </p:spPr>
        <p:txBody>
          <a:bodyPr/>
          <a:lstStyle/>
          <a:p>
            <a:pPr>
              <a:buFont typeface="Arial" charset="0"/>
              <a:buNone/>
            </a:pPr>
            <a:r>
              <a:rPr lang="en-US" altLang="zh-TW" smtClean="0">
                <a:latin typeface="華康儷粗圓" pitchFamily="49" charset="-120"/>
                <a:ea typeface="華康儷粗圓" pitchFamily="49" charset="-120"/>
              </a:rPr>
              <a:t>1.</a:t>
            </a:r>
            <a:r>
              <a:rPr lang="zh-TW" altLang="en-US" smtClean="0">
                <a:latin typeface="華康儷粗圓" pitchFamily="49" charset="-120"/>
                <a:ea typeface="華康儷粗圓" pitchFamily="49" charset="-120"/>
              </a:rPr>
              <a:t>社會上</a:t>
            </a:r>
            <a:r>
              <a:rPr lang="zh-TW" altLang="en-US" smtClean="0">
                <a:solidFill>
                  <a:srgbClr val="000000"/>
                </a:solidFill>
                <a:latin typeface="華康儷粗圓" pitchFamily="49" charset="-120"/>
                <a:ea typeface="華康儷粗圓" pitchFamily="49" charset="-120"/>
              </a:rPr>
              <a:t>大多數的人可歸入六種類型之一：</a:t>
            </a:r>
          </a:p>
          <a:p>
            <a:pPr>
              <a:buFont typeface="Arial" charset="0"/>
              <a:buNone/>
            </a:pPr>
            <a:r>
              <a:rPr lang="zh-TW" altLang="en-US" smtClean="0">
                <a:solidFill>
                  <a:srgbClr val="000000"/>
                </a:solidFill>
                <a:latin typeface="華康儷粗圓" pitchFamily="49" charset="-120"/>
                <a:ea typeface="華康儷粗圓" pitchFamily="49" charset="-120"/>
              </a:rPr>
              <a:t>        </a:t>
            </a:r>
            <a:r>
              <a:rPr lang="zh-TW" altLang="en-US" sz="2400" smtClean="0">
                <a:solidFill>
                  <a:srgbClr val="000000"/>
                </a:solidFill>
                <a:latin typeface="華康儷粗圓" pitchFamily="49" charset="-120"/>
                <a:ea typeface="華康儷粗圓" pitchFamily="49" charset="-120"/>
              </a:rPr>
              <a:t>實用型</a:t>
            </a:r>
            <a:r>
              <a:rPr lang="en-US" altLang="zh-TW" sz="2400" smtClean="0">
                <a:solidFill>
                  <a:srgbClr val="000000"/>
                </a:solidFill>
                <a:latin typeface="華康儷粗圓" pitchFamily="49" charset="-120"/>
                <a:ea typeface="華康儷粗圓" pitchFamily="49" charset="-120"/>
              </a:rPr>
              <a:t>﹝R﹞</a:t>
            </a:r>
            <a:r>
              <a:rPr lang="zh-TW" altLang="en-US" sz="2400" smtClean="0">
                <a:solidFill>
                  <a:srgbClr val="000000"/>
                </a:solidFill>
                <a:latin typeface="華康儷粗圓" pitchFamily="49" charset="-120"/>
                <a:ea typeface="華康儷粗圓" pitchFamily="49" charset="-120"/>
              </a:rPr>
              <a:t>研究型</a:t>
            </a:r>
            <a:r>
              <a:rPr lang="en-US" altLang="zh-TW" sz="2400" smtClean="0">
                <a:solidFill>
                  <a:srgbClr val="000000"/>
                </a:solidFill>
                <a:latin typeface="華康儷粗圓" pitchFamily="49" charset="-120"/>
                <a:ea typeface="華康儷粗圓" pitchFamily="49" charset="-120"/>
              </a:rPr>
              <a:t>﹝I﹞</a:t>
            </a:r>
            <a:r>
              <a:rPr lang="zh-TW" altLang="en-US" sz="2400" smtClean="0">
                <a:solidFill>
                  <a:srgbClr val="000000"/>
                </a:solidFill>
                <a:latin typeface="華康儷粗圓" pitchFamily="49" charset="-120"/>
                <a:ea typeface="華康儷粗圓" pitchFamily="49" charset="-120"/>
              </a:rPr>
              <a:t>藝術型</a:t>
            </a:r>
            <a:r>
              <a:rPr lang="en-US" altLang="zh-TW" sz="2400" smtClean="0">
                <a:solidFill>
                  <a:srgbClr val="000000"/>
                </a:solidFill>
                <a:latin typeface="華康儷粗圓" pitchFamily="49" charset="-120"/>
                <a:ea typeface="華康儷粗圓" pitchFamily="49" charset="-120"/>
              </a:rPr>
              <a:t>﹝A﹞</a:t>
            </a:r>
          </a:p>
          <a:p>
            <a:pPr>
              <a:buFont typeface="Arial" charset="0"/>
              <a:buNone/>
            </a:pPr>
            <a:r>
              <a:rPr lang="en-US" altLang="zh-TW" sz="2400" smtClean="0">
                <a:solidFill>
                  <a:srgbClr val="000000"/>
                </a:solidFill>
                <a:latin typeface="華康儷粗圓" pitchFamily="49" charset="-120"/>
                <a:ea typeface="華康儷粗圓" pitchFamily="49" charset="-120"/>
              </a:rPr>
              <a:t>          </a:t>
            </a:r>
            <a:r>
              <a:rPr lang="zh-TW" altLang="en-US" sz="2400" smtClean="0">
                <a:solidFill>
                  <a:srgbClr val="000000"/>
                </a:solidFill>
                <a:latin typeface="華康儷粗圓" pitchFamily="49" charset="-120"/>
                <a:ea typeface="華康儷粗圓" pitchFamily="49" charset="-120"/>
              </a:rPr>
              <a:t>社會型</a:t>
            </a:r>
            <a:r>
              <a:rPr lang="en-US" altLang="zh-TW" sz="2400" smtClean="0">
                <a:solidFill>
                  <a:srgbClr val="000000"/>
                </a:solidFill>
                <a:latin typeface="華康儷粗圓" pitchFamily="49" charset="-120"/>
                <a:ea typeface="華康儷粗圓" pitchFamily="49" charset="-120"/>
              </a:rPr>
              <a:t>﹝S﹞</a:t>
            </a:r>
            <a:r>
              <a:rPr lang="zh-TW" altLang="en-US" sz="2400" smtClean="0">
                <a:solidFill>
                  <a:srgbClr val="000000"/>
                </a:solidFill>
                <a:latin typeface="華康儷粗圓" pitchFamily="49" charset="-120"/>
                <a:ea typeface="華康儷粗圓" pitchFamily="49" charset="-120"/>
              </a:rPr>
              <a:t>企業型</a:t>
            </a:r>
            <a:r>
              <a:rPr lang="en-US" altLang="zh-TW" sz="2400" smtClean="0">
                <a:solidFill>
                  <a:srgbClr val="000000"/>
                </a:solidFill>
                <a:latin typeface="華康儷粗圓" pitchFamily="49" charset="-120"/>
                <a:ea typeface="華康儷粗圓" pitchFamily="49" charset="-120"/>
              </a:rPr>
              <a:t>﹝E﹞</a:t>
            </a:r>
            <a:r>
              <a:rPr lang="zh-TW" altLang="en-US" sz="2400" smtClean="0">
                <a:solidFill>
                  <a:srgbClr val="000000"/>
                </a:solidFill>
                <a:latin typeface="華康儷粗圓" pitchFamily="49" charset="-120"/>
                <a:ea typeface="華康儷粗圓" pitchFamily="49" charset="-120"/>
              </a:rPr>
              <a:t>事務型</a:t>
            </a:r>
            <a:r>
              <a:rPr lang="en-US" altLang="zh-TW" sz="2400" smtClean="0">
                <a:solidFill>
                  <a:srgbClr val="000000"/>
                </a:solidFill>
                <a:latin typeface="華康儷粗圓" pitchFamily="49" charset="-120"/>
                <a:ea typeface="華康儷粗圓" pitchFamily="49" charset="-120"/>
              </a:rPr>
              <a:t>﹝C﹞</a:t>
            </a:r>
          </a:p>
          <a:p>
            <a:pPr>
              <a:buFont typeface="Arial" charset="0"/>
              <a:buNone/>
            </a:pPr>
            <a:r>
              <a:rPr lang="en-US" altLang="zh-TW" smtClean="0">
                <a:solidFill>
                  <a:srgbClr val="000000"/>
                </a:solidFill>
                <a:latin typeface="華康儷粗圓" pitchFamily="49" charset="-120"/>
                <a:ea typeface="華康儷粗圓" pitchFamily="49" charset="-120"/>
              </a:rPr>
              <a:t>2.</a:t>
            </a:r>
            <a:r>
              <a:rPr lang="zh-TW" altLang="en-US" smtClean="0">
                <a:solidFill>
                  <a:srgbClr val="000000"/>
                </a:solidFill>
                <a:latin typeface="華康儷粗圓" pitchFamily="49" charset="-120"/>
                <a:ea typeface="華康儷粗圓" pitchFamily="49" charset="-120"/>
              </a:rPr>
              <a:t>環境亦可區分為這六種類型</a:t>
            </a:r>
          </a:p>
          <a:p>
            <a:pPr>
              <a:buFont typeface="Arial" charset="0"/>
              <a:buNone/>
            </a:pPr>
            <a:r>
              <a:rPr lang="en-US" altLang="zh-TW" smtClean="0">
                <a:solidFill>
                  <a:srgbClr val="3333FF"/>
                </a:solidFill>
                <a:latin typeface="華康儷粗圓" pitchFamily="49" charset="-120"/>
                <a:ea typeface="華康儷粗圓" pitchFamily="49" charset="-120"/>
              </a:rPr>
              <a:t>3.</a:t>
            </a:r>
            <a:r>
              <a:rPr lang="zh-TW" altLang="en-US" smtClean="0">
                <a:solidFill>
                  <a:srgbClr val="3333FF"/>
                </a:solidFill>
                <a:latin typeface="華康儷粗圓" pitchFamily="49" charset="-120"/>
                <a:ea typeface="華康儷粗圓" pitchFamily="49" charset="-120"/>
              </a:rPr>
              <a:t>人們會尋求足以發揮其能力與技術、能滿足其興趣與價值，</a:t>
            </a:r>
          </a:p>
          <a:p>
            <a:pPr>
              <a:buFont typeface="Arial" charset="0"/>
              <a:buNone/>
            </a:pPr>
            <a:r>
              <a:rPr lang="zh-TW" altLang="en-US" smtClean="0">
                <a:solidFill>
                  <a:srgbClr val="3333FF"/>
                </a:solidFill>
                <a:latin typeface="華康儷粗圓" pitchFamily="49" charset="-120"/>
                <a:ea typeface="華康儷粗圓" pitchFamily="49" charset="-120"/>
              </a:rPr>
              <a:t>  以及能勝任任務和角色的環境。</a:t>
            </a:r>
          </a:p>
          <a:p>
            <a:pPr>
              <a:buFont typeface="Arial" charset="0"/>
              <a:buNone/>
            </a:pPr>
            <a:r>
              <a:rPr lang="en-US" altLang="zh-TW" smtClean="0">
                <a:solidFill>
                  <a:srgbClr val="000000"/>
                </a:solidFill>
                <a:latin typeface="華康儷粗圓" pitchFamily="49" charset="-120"/>
                <a:ea typeface="華康儷粗圓" pitchFamily="49" charset="-120"/>
              </a:rPr>
              <a:t>4.</a:t>
            </a:r>
            <a:r>
              <a:rPr lang="zh-TW" altLang="en-US" smtClean="0">
                <a:solidFill>
                  <a:srgbClr val="000000"/>
                </a:solidFill>
                <a:latin typeface="華康儷粗圓" pitchFamily="49" charset="-120"/>
                <a:ea typeface="華康儷粗圓" pitchFamily="49" charset="-120"/>
              </a:rPr>
              <a:t>個人的行為、態度是由其人格與環境類型之間交互作用所決定</a:t>
            </a:r>
          </a:p>
          <a:p>
            <a:pPr>
              <a:buFont typeface="Arial" charset="0"/>
              <a:buNone/>
            </a:pPr>
            <a:endParaRPr lang="zh-TW" altLang="en-US" smtClean="0">
              <a:solidFill>
                <a:srgbClr val="000000"/>
              </a:solidFill>
              <a:latin typeface="華康儷粗圓" pitchFamily="49" charset="-120"/>
              <a:ea typeface="華康儷粗圓" pitchFamily="49" charset="-120"/>
            </a:endParaRPr>
          </a:p>
        </p:txBody>
      </p:sp>
      <p:pic>
        <p:nvPicPr>
          <p:cNvPr id="84995" name="Picture 7" descr="00416528"/>
          <p:cNvPicPr>
            <a:picLocks noChangeAspect="1" noChangeArrowheads="1"/>
          </p:cNvPicPr>
          <p:nvPr/>
        </p:nvPicPr>
        <p:blipFill>
          <a:blip r:embed="rId2"/>
          <a:srcRect/>
          <a:stretch>
            <a:fillRect/>
          </a:stretch>
        </p:blipFill>
        <p:spPr bwMode="auto">
          <a:xfrm>
            <a:off x="1633538" y="4972050"/>
            <a:ext cx="2063750" cy="1706563"/>
          </a:xfrm>
          <a:prstGeom prst="rect">
            <a:avLst/>
          </a:prstGeom>
          <a:noFill/>
          <a:ln w="9525">
            <a:noFill/>
            <a:miter lim="800000"/>
            <a:headEnd/>
            <a:tailEnd/>
          </a:ln>
        </p:spPr>
      </p:pic>
      <p:pic>
        <p:nvPicPr>
          <p:cNvPr id="84996" name="Picture 8" descr="00429299"/>
          <p:cNvPicPr>
            <a:picLocks noChangeAspect="1" noChangeArrowheads="1"/>
          </p:cNvPicPr>
          <p:nvPr/>
        </p:nvPicPr>
        <p:blipFill>
          <a:blip r:embed="rId3"/>
          <a:srcRect/>
          <a:stretch>
            <a:fillRect/>
          </a:stretch>
        </p:blipFill>
        <p:spPr bwMode="auto">
          <a:xfrm>
            <a:off x="5762625" y="4881563"/>
            <a:ext cx="3441700" cy="1784350"/>
          </a:xfrm>
          <a:prstGeom prst="rect">
            <a:avLst/>
          </a:prstGeom>
          <a:noFill/>
          <a:ln w="9525">
            <a:noFill/>
            <a:miter lim="800000"/>
            <a:headEnd/>
            <a:tailEnd/>
          </a:ln>
        </p:spPr>
      </p:pic>
      <p:pic>
        <p:nvPicPr>
          <p:cNvPr id="84997" name="Picture 9" descr="00417670"/>
          <p:cNvPicPr>
            <a:picLocks noChangeAspect="1" noChangeArrowheads="1"/>
          </p:cNvPicPr>
          <p:nvPr/>
        </p:nvPicPr>
        <p:blipFill>
          <a:blip r:embed="rId4"/>
          <a:srcRect/>
          <a:stretch>
            <a:fillRect/>
          </a:stretch>
        </p:blipFill>
        <p:spPr bwMode="auto">
          <a:xfrm>
            <a:off x="9410700" y="1214438"/>
            <a:ext cx="2370138" cy="19764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ctrTitle" idx="4294967295"/>
          </p:nvPr>
        </p:nvSpPr>
        <p:spPr>
          <a:xfrm>
            <a:off x="3190875" y="2341563"/>
            <a:ext cx="7777163" cy="1439862"/>
          </a:xfrm>
        </p:spPr>
        <p:txBody>
          <a:bodyPr/>
          <a:lstStyle/>
          <a:p>
            <a:pPr eaLnBrk="1" hangingPunct="1"/>
            <a:r>
              <a:rPr lang="zh-TW" altLang="en-US" sz="5400" smtClean="0">
                <a:ea typeface="華康儷粗黑" pitchFamily="49" charset="-120"/>
                <a:cs typeface="文鼎粗行楷" pitchFamily="49" charset="-120"/>
              </a:rPr>
              <a:t>六大人格類型介紹</a:t>
            </a:r>
            <a:r>
              <a:rPr lang="zh-TW" altLang="en-US" sz="4200" smtClean="0">
                <a:ea typeface="華康粗黑體" pitchFamily="49" charset="-120"/>
                <a:cs typeface="文鼎粗行楷" pitchFamily="49" charset="-120"/>
              </a:rPr>
              <a:t/>
            </a:r>
            <a:br>
              <a:rPr lang="zh-TW" altLang="en-US" sz="4200" smtClean="0">
                <a:ea typeface="華康粗黑體" pitchFamily="49" charset="-120"/>
                <a:cs typeface="文鼎粗行楷" pitchFamily="49" charset="-120"/>
              </a:rPr>
            </a:br>
            <a:endParaRPr lang="zh-TW" altLang="en-US" sz="4200" smtClean="0">
              <a:ea typeface="華康粗黑體" pitchFamily="49" charset="-120"/>
              <a:cs typeface="文鼎粗行楷" pitchFamily="49" charset="-120"/>
            </a:endParaRPr>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5" name="Picture 3" descr="C:\Documents and Settings\tcu_user\Local Settings\Temporary Internet Files\Content.IE5\O7D3MFUK\MP900434013[1].jpg"/>
          <p:cNvPicPr>
            <a:picLocks noChangeAspect="1" noChangeArrowheads="1"/>
          </p:cNvPicPr>
          <p:nvPr/>
        </p:nvPicPr>
        <p:blipFill>
          <a:blip r:embed="rId3"/>
          <a:srcRect/>
          <a:stretch>
            <a:fillRect/>
          </a:stretch>
        </p:blipFill>
        <p:spPr bwMode="auto">
          <a:xfrm>
            <a:off x="6450013" y="1484313"/>
            <a:ext cx="5741987" cy="2868612"/>
          </a:xfrm>
          <a:prstGeom prst="rect">
            <a:avLst/>
          </a:prstGeom>
          <a:noFill/>
          <a:ln w="9525">
            <a:noFill/>
            <a:miter lim="800000"/>
            <a:headEnd/>
            <a:tailEnd/>
          </a:ln>
        </p:spPr>
      </p:pic>
      <p:sp>
        <p:nvSpPr>
          <p:cNvPr id="88066" name="Rectangle 2"/>
          <p:cNvSpPr>
            <a:spLocks noGrp="1" noChangeArrowheads="1"/>
          </p:cNvSpPr>
          <p:nvPr>
            <p:ph type="title" idx="4294967295"/>
          </p:nvPr>
        </p:nvSpPr>
        <p:spPr>
          <a:xfrm>
            <a:off x="-309563" y="554038"/>
            <a:ext cx="9710738" cy="1143000"/>
          </a:xfrm>
        </p:spPr>
        <p:txBody>
          <a:bodyPr/>
          <a:lstStyle/>
          <a:p>
            <a:pPr eaLnBrk="1" hangingPunct="1"/>
            <a:r>
              <a:rPr lang="en-US" altLang="zh-TW" sz="5500" smtClean="0">
                <a:solidFill>
                  <a:srgbClr val="3333CC"/>
                </a:solidFill>
                <a:ea typeface="文鼎粗行楷" pitchFamily="49" charset="-120"/>
              </a:rPr>
              <a:t>          </a:t>
            </a:r>
            <a:r>
              <a:rPr lang="zh-TW" altLang="en-US" sz="5500" smtClean="0">
                <a:latin typeface="華康儷粗黑" pitchFamily="49" charset="-120"/>
                <a:ea typeface="華康儷粗黑" pitchFamily="49" charset="-120"/>
                <a:cs typeface="文鼎粗行楷" pitchFamily="49" charset="-120"/>
              </a:rPr>
              <a:t>實 用 型 </a:t>
            </a:r>
            <a:r>
              <a:rPr lang="en-US" altLang="zh-TW" sz="5500" smtClean="0">
                <a:latin typeface="華康儷粗黑" pitchFamily="49" charset="-120"/>
                <a:ea typeface="華康儷粗黑" pitchFamily="49" charset="-120"/>
                <a:cs typeface="文鼎粗行楷" pitchFamily="49" charset="-120"/>
              </a:rPr>
              <a:t>R</a:t>
            </a:r>
          </a:p>
        </p:txBody>
      </p:sp>
      <p:pic>
        <p:nvPicPr>
          <p:cNvPr id="88067" name="Picture 3" descr="j0198497"/>
          <p:cNvPicPr>
            <a:picLocks noGrp="1" noChangeAspect="1" noChangeArrowheads="1"/>
          </p:cNvPicPr>
          <p:nvPr>
            <p:ph sz="quarter" idx="4294967295"/>
          </p:nvPr>
        </p:nvPicPr>
        <p:blipFill>
          <a:blip r:embed="rId4"/>
          <a:srcRect/>
          <a:stretch>
            <a:fillRect/>
          </a:stretch>
        </p:blipFill>
        <p:spPr>
          <a:xfrm>
            <a:off x="852488" y="2162175"/>
            <a:ext cx="5705475" cy="2806700"/>
          </a:xfrm>
        </p:spPr>
      </p:pic>
      <p:pic>
        <p:nvPicPr>
          <p:cNvPr id="88068" name="Picture 4" descr="j0230689[1]"/>
          <p:cNvPicPr>
            <a:picLocks noGrp="1" noChangeAspect="1" noChangeArrowheads="1"/>
          </p:cNvPicPr>
          <p:nvPr>
            <p:ph sz="quarter" idx="4294967295"/>
          </p:nvPr>
        </p:nvPicPr>
        <p:blipFill>
          <a:blip r:embed="rId5"/>
          <a:srcRect/>
          <a:stretch>
            <a:fillRect/>
          </a:stretch>
        </p:blipFill>
        <p:spPr>
          <a:xfrm>
            <a:off x="6005513" y="4344988"/>
            <a:ext cx="2154237" cy="1670050"/>
          </a:xfrm>
        </p:spPr>
      </p:pic>
      <p:pic>
        <p:nvPicPr>
          <p:cNvPr id="88069" name="Picture 2" descr="C:\Documents and Settings\tcu_user\Local Settings\Temporary Internet Files\Content.IE5\C157MNHQ\MP900431658[1].jpg"/>
          <p:cNvPicPr>
            <a:picLocks noChangeAspect="1" noChangeArrowheads="1"/>
          </p:cNvPicPr>
          <p:nvPr/>
        </p:nvPicPr>
        <p:blipFill>
          <a:blip r:embed="rId6"/>
          <a:srcRect/>
          <a:stretch>
            <a:fillRect/>
          </a:stretch>
        </p:blipFill>
        <p:spPr bwMode="auto">
          <a:xfrm>
            <a:off x="8208963" y="3933825"/>
            <a:ext cx="3648075" cy="29241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ChangeArrowheads="1"/>
          </p:cNvSpPr>
          <p:nvPr>
            <p:ph type="title" idx="4294967295"/>
          </p:nvPr>
        </p:nvSpPr>
        <p:spPr>
          <a:xfrm>
            <a:off x="-715963" y="436563"/>
            <a:ext cx="9710738" cy="1143000"/>
          </a:xfrm>
        </p:spPr>
        <p:txBody>
          <a:bodyPr/>
          <a:lstStyle/>
          <a:p>
            <a:pPr eaLnBrk="1" hangingPunct="1"/>
            <a:r>
              <a:rPr lang="en-US" altLang="zh-TW" sz="5500" smtClean="0">
                <a:solidFill>
                  <a:srgbClr val="3333CC"/>
                </a:solidFill>
                <a:ea typeface="文鼎粗行楷" pitchFamily="49" charset="-120"/>
              </a:rPr>
              <a:t>          </a:t>
            </a:r>
            <a:r>
              <a:rPr lang="zh-TW" altLang="en-US" sz="5500" smtClean="0">
                <a:latin typeface="華康儷粗黑" pitchFamily="49" charset="-120"/>
                <a:ea typeface="華康儷粗黑" pitchFamily="49" charset="-120"/>
                <a:cs typeface="文鼎粗行楷" pitchFamily="49" charset="-120"/>
              </a:rPr>
              <a:t>實 用 型 </a:t>
            </a:r>
            <a:r>
              <a:rPr lang="en-US" altLang="zh-TW" sz="5500" smtClean="0">
                <a:latin typeface="華康儷粗黑" pitchFamily="49" charset="-120"/>
                <a:ea typeface="華康儷粗黑" pitchFamily="49" charset="-120"/>
                <a:cs typeface="文鼎粗行楷" pitchFamily="49" charset="-120"/>
              </a:rPr>
              <a:t>R</a:t>
            </a:r>
          </a:p>
        </p:txBody>
      </p:sp>
      <p:sp>
        <p:nvSpPr>
          <p:cNvPr id="119811" name="Rectangle 3"/>
          <p:cNvSpPr>
            <a:spLocks noGrp="1" noChangeArrowheads="1"/>
          </p:cNvSpPr>
          <p:nvPr>
            <p:ph type="body" sz="half" idx="4294967295"/>
          </p:nvPr>
        </p:nvSpPr>
        <p:spPr>
          <a:xfrm>
            <a:off x="1293813" y="1793875"/>
            <a:ext cx="9571037" cy="5373688"/>
          </a:xfrm>
        </p:spPr>
        <p:txBody>
          <a:bodyPr/>
          <a:lstStyle/>
          <a:p>
            <a:pPr eaLnBrk="1" hangingPunct="1">
              <a:defRPr/>
            </a:pPr>
            <a:r>
              <a:rPr lang="zh-TW" altLang="en-US" sz="3200" smtClean="0">
                <a:ea typeface="華康儷粗圓" pitchFamily="49" charset="-120"/>
              </a:rPr>
              <a:t>情緒</a:t>
            </a:r>
            <a:r>
              <a:rPr lang="zh-TW" altLang="en-US" sz="3200" smtClean="0">
                <a:solidFill>
                  <a:srgbClr val="1717CD"/>
                </a:solidFill>
                <a:ea typeface="華康儷粗圓" pitchFamily="49" charset="-120"/>
              </a:rPr>
              <a:t>穩定</a:t>
            </a:r>
            <a:r>
              <a:rPr lang="zh-TW" altLang="en-US" sz="3200" smtClean="0">
                <a:ea typeface="華康儷粗圓" pitchFamily="49" charset="-120"/>
              </a:rPr>
              <a:t>、有</a:t>
            </a:r>
            <a:r>
              <a:rPr lang="zh-TW" altLang="en-US" sz="3200" smtClean="0">
                <a:solidFill>
                  <a:srgbClr val="1717CD"/>
                </a:solidFill>
                <a:ea typeface="華康儷粗圓" pitchFamily="49" charset="-120"/>
              </a:rPr>
              <a:t>耐性</a:t>
            </a:r>
            <a:r>
              <a:rPr lang="zh-TW" altLang="en-US" sz="3200" smtClean="0">
                <a:ea typeface="華康儷粗圓" pitchFamily="49" charset="-120"/>
              </a:rPr>
              <a:t>、坦承</a:t>
            </a:r>
            <a:r>
              <a:rPr lang="zh-TW" altLang="en-US" sz="3200" smtClean="0">
                <a:solidFill>
                  <a:srgbClr val="1717CD"/>
                </a:solidFill>
                <a:ea typeface="華康儷粗圓" pitchFamily="49" charset="-120"/>
              </a:rPr>
              <a:t>直率</a:t>
            </a:r>
            <a:r>
              <a:rPr lang="zh-TW" altLang="en-US" sz="3200" smtClean="0">
                <a:ea typeface="華康儷粗圓" pitchFamily="49" charset="-120"/>
              </a:rPr>
              <a:t>，寧願行動不喜歡多言，喜歡講</a:t>
            </a:r>
            <a:r>
              <a:rPr lang="zh-TW" altLang="en-US" sz="3200" smtClean="0">
                <a:solidFill>
                  <a:srgbClr val="1717CD"/>
                </a:solidFill>
                <a:ea typeface="華康儷粗圓" pitchFamily="49" charset="-120"/>
              </a:rPr>
              <a:t>求實際</a:t>
            </a:r>
            <a:r>
              <a:rPr lang="zh-TW" altLang="en-US" sz="3200" smtClean="0">
                <a:ea typeface="華康儷粗圓" pitchFamily="49" charset="-120"/>
              </a:rPr>
              <a:t>、需要</a:t>
            </a:r>
            <a:r>
              <a:rPr lang="zh-TW" altLang="en-US" sz="3200" smtClean="0">
                <a:solidFill>
                  <a:srgbClr val="1717CD"/>
                </a:solidFill>
                <a:ea typeface="華康儷粗圓" pitchFamily="49" charset="-120"/>
              </a:rPr>
              <a:t>動手</a:t>
            </a:r>
            <a:r>
              <a:rPr lang="zh-TW" altLang="en-US" sz="3200" smtClean="0">
                <a:ea typeface="華康儷粗圓" pitchFamily="49" charset="-120"/>
              </a:rPr>
              <a:t>的環境中，喜歡從事</a:t>
            </a:r>
            <a:r>
              <a:rPr lang="zh-TW" altLang="en-US" sz="3200" smtClean="0">
                <a:solidFill>
                  <a:srgbClr val="1717CD"/>
                </a:solidFill>
                <a:ea typeface="華康儷粗圓" pitchFamily="49" charset="-120"/>
              </a:rPr>
              <a:t>固定</a:t>
            </a:r>
            <a:r>
              <a:rPr lang="zh-TW" altLang="en-US" sz="3200" smtClean="0">
                <a:ea typeface="華康儷粗圓" pitchFamily="49" charset="-120"/>
              </a:rPr>
              <a:t>的工作，依既定的</a:t>
            </a:r>
            <a:r>
              <a:rPr lang="zh-TW" altLang="en-US" sz="3200" smtClean="0">
                <a:solidFill>
                  <a:srgbClr val="1717CD"/>
                </a:solidFill>
                <a:ea typeface="華康儷粗圓" pitchFamily="49" charset="-120"/>
              </a:rPr>
              <a:t>規則</a:t>
            </a:r>
            <a:r>
              <a:rPr lang="zh-TW" altLang="en-US" sz="3200" smtClean="0">
                <a:ea typeface="華康儷粗圓" pitchFamily="49" charset="-120"/>
              </a:rPr>
              <a:t>，一步一步地製造完成有實際用途的物品。</a:t>
            </a:r>
          </a:p>
          <a:p>
            <a:pPr eaLnBrk="1" hangingPunct="1">
              <a:spcBef>
                <a:spcPct val="30000"/>
              </a:spcBef>
              <a:defRPr/>
            </a:pPr>
            <a:r>
              <a:rPr lang="zh-TW" altLang="en-US" sz="3200" smtClean="0">
                <a:ea typeface="華康儷粗圓" pitchFamily="49" charset="-120"/>
              </a:rPr>
              <a:t>對機械與工具等事情較有興趣，生活上亦以</a:t>
            </a:r>
            <a:r>
              <a:rPr lang="zh-TW" altLang="en-US" sz="3200" smtClean="0">
                <a:solidFill>
                  <a:srgbClr val="662FF1"/>
                </a:solidFill>
                <a:ea typeface="華康儷粗圓" pitchFamily="49" charset="-120"/>
              </a:rPr>
              <a:t>實用為重</a:t>
            </a:r>
            <a:r>
              <a:rPr lang="zh-TW" altLang="en-US" sz="3200" smtClean="0">
                <a:ea typeface="華康儷粗圓" pitchFamily="49" charset="-120"/>
              </a:rPr>
              <a:t>，重視眼前的事物勝於對未來的想像，比較喜歡</a:t>
            </a:r>
            <a:r>
              <a:rPr lang="zh-TW" altLang="en-US" sz="3200" smtClean="0">
                <a:solidFill>
                  <a:srgbClr val="1717CD"/>
                </a:solidFill>
                <a:ea typeface="華康儷粗圓" pitchFamily="49" charset="-120"/>
              </a:rPr>
              <a:t>獨自做事</a:t>
            </a:r>
            <a:r>
              <a:rPr lang="zh-TW" altLang="en-US" sz="3200" smtClean="0">
                <a:ea typeface="華康儷粗圓" pitchFamily="49" charset="-120"/>
              </a:rPr>
              <a:t>。</a:t>
            </a:r>
          </a:p>
          <a:p>
            <a:pPr eaLnBrk="1" hangingPunct="1">
              <a:spcBef>
                <a:spcPct val="30000"/>
              </a:spcBef>
              <a:defRPr/>
            </a:pPr>
            <a:r>
              <a:rPr lang="zh-TW" altLang="en-US" sz="3200" smtClean="0">
                <a:ea typeface="華康儷粗圓" pitchFamily="49" charset="-120"/>
              </a:rPr>
              <a:t>喜歡從事</a:t>
            </a:r>
            <a:r>
              <a:rPr lang="zh-TW" altLang="en-US" sz="3200" smtClean="0">
                <a:solidFill>
                  <a:srgbClr val="FF0000"/>
                </a:solidFill>
                <a:effectLst>
                  <a:outerShdw blurRad="38100" dist="38100" dir="2700000" algn="tl">
                    <a:srgbClr val="C0C0C0"/>
                  </a:outerShdw>
                </a:effectLst>
                <a:ea typeface="華康儷粗圓" pitchFamily="49" charset="-120"/>
              </a:rPr>
              <a:t>機械、電子、土木建築、農業</a:t>
            </a:r>
            <a:r>
              <a:rPr lang="zh-TW" altLang="en-US" sz="3200" smtClean="0">
                <a:ea typeface="華康儷粗圓" pitchFamily="49" charset="-120"/>
              </a:rPr>
              <a:t>等工作。</a:t>
            </a:r>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ChangeArrowheads="1"/>
          </p:cNvSpPr>
          <p:nvPr>
            <p:ph type="title" idx="4294967295"/>
          </p:nvPr>
        </p:nvSpPr>
        <p:spPr>
          <a:xfrm>
            <a:off x="-473075" y="522288"/>
            <a:ext cx="8534400" cy="1219200"/>
          </a:xfrm>
        </p:spPr>
        <p:txBody>
          <a:bodyPr/>
          <a:lstStyle/>
          <a:p>
            <a:pPr eaLnBrk="1" hangingPunct="1"/>
            <a:r>
              <a:rPr lang="en-US" altLang="zh-TW" sz="5500" smtClean="0">
                <a:solidFill>
                  <a:srgbClr val="CCCCFF"/>
                </a:solidFill>
                <a:ea typeface="文鼎粗行楷" pitchFamily="49" charset="-120"/>
              </a:rPr>
              <a:t>          </a:t>
            </a:r>
            <a:r>
              <a:rPr lang="zh-TW" altLang="en-US" sz="5500" smtClean="0">
                <a:latin typeface="華康儷粗黑" pitchFamily="49" charset="-120"/>
                <a:ea typeface="華康儷粗黑" pitchFamily="49" charset="-120"/>
                <a:cs typeface="文鼎粗行楷" pitchFamily="49" charset="-120"/>
              </a:rPr>
              <a:t>研 究 型 </a:t>
            </a:r>
            <a:r>
              <a:rPr lang="en-US" altLang="zh-TW" sz="5500" smtClean="0">
                <a:latin typeface="華康儷粗黑" pitchFamily="49" charset="-120"/>
                <a:ea typeface="華康儷粗黑" pitchFamily="49" charset="-120"/>
                <a:cs typeface="文鼎粗行楷" pitchFamily="49" charset="-120"/>
              </a:rPr>
              <a:t>I</a:t>
            </a:r>
          </a:p>
        </p:txBody>
      </p:sp>
      <p:pic>
        <p:nvPicPr>
          <p:cNvPr id="92162" name="Picture 3" descr="j0280747"/>
          <p:cNvPicPr>
            <a:picLocks noGrp="1" noChangeAspect="1" noChangeArrowheads="1"/>
          </p:cNvPicPr>
          <p:nvPr>
            <p:ph sz="quarter" idx="4294967295"/>
          </p:nvPr>
        </p:nvPicPr>
        <p:blipFill>
          <a:blip r:embed="rId3"/>
          <a:srcRect/>
          <a:stretch>
            <a:fillRect/>
          </a:stretch>
        </p:blipFill>
        <p:spPr>
          <a:xfrm>
            <a:off x="1204913" y="1993900"/>
            <a:ext cx="5556250" cy="3025775"/>
          </a:xfrm>
        </p:spPr>
      </p:pic>
      <p:pic>
        <p:nvPicPr>
          <p:cNvPr id="92163" name="Picture 4" descr="ED00268_"/>
          <p:cNvPicPr>
            <a:picLocks noGrp="1" noChangeAspect="1" noChangeArrowheads="1"/>
          </p:cNvPicPr>
          <p:nvPr>
            <p:ph sz="quarter" idx="4294967295"/>
          </p:nvPr>
        </p:nvPicPr>
        <p:blipFill>
          <a:blip r:embed="rId4">
            <a:lum bright="-62000"/>
          </a:blip>
          <a:srcRect/>
          <a:stretch>
            <a:fillRect/>
          </a:stretch>
        </p:blipFill>
        <p:spPr>
          <a:xfrm>
            <a:off x="7192963" y="4244975"/>
            <a:ext cx="3163887" cy="1760538"/>
          </a:xfrm>
        </p:spPr>
      </p:pic>
      <p:pic>
        <p:nvPicPr>
          <p:cNvPr id="92164" name="圖片 4" descr="images1.jpg"/>
          <p:cNvPicPr>
            <a:picLocks noChangeAspect="1"/>
          </p:cNvPicPr>
          <p:nvPr/>
        </p:nvPicPr>
        <p:blipFill>
          <a:blip r:embed="rId5"/>
          <a:srcRect/>
          <a:stretch>
            <a:fillRect/>
          </a:stretch>
        </p:blipFill>
        <p:spPr bwMode="auto">
          <a:xfrm>
            <a:off x="8015288" y="1773238"/>
            <a:ext cx="2400300" cy="25431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idx="4294967295"/>
          </p:nvPr>
        </p:nvSpPr>
        <p:spPr>
          <a:xfrm>
            <a:off x="-884238" y="206375"/>
            <a:ext cx="8534401" cy="1219200"/>
          </a:xfrm>
        </p:spPr>
        <p:txBody>
          <a:bodyPr/>
          <a:lstStyle/>
          <a:p>
            <a:pPr eaLnBrk="1" hangingPunct="1"/>
            <a:r>
              <a:rPr lang="en-US" altLang="zh-TW" sz="5500" smtClean="0">
                <a:solidFill>
                  <a:srgbClr val="CCCCFF"/>
                </a:solidFill>
                <a:ea typeface="文鼎粗行楷" pitchFamily="49" charset="-120"/>
              </a:rPr>
              <a:t>          </a:t>
            </a:r>
            <a:r>
              <a:rPr lang="zh-TW" altLang="en-US" sz="5500" smtClean="0">
                <a:latin typeface="華康儷粗黑" pitchFamily="49" charset="-120"/>
                <a:ea typeface="華康儷粗黑" pitchFamily="49" charset="-120"/>
                <a:cs typeface="文鼎粗行楷" pitchFamily="49" charset="-120"/>
              </a:rPr>
              <a:t>研 究 型 </a:t>
            </a:r>
            <a:r>
              <a:rPr lang="en-US" altLang="zh-TW" sz="5500" smtClean="0">
                <a:latin typeface="華康儷粗黑" pitchFamily="49" charset="-120"/>
                <a:ea typeface="華康儷粗黑" pitchFamily="49" charset="-120"/>
                <a:cs typeface="文鼎粗行楷" pitchFamily="49" charset="-120"/>
              </a:rPr>
              <a:t>I</a:t>
            </a:r>
          </a:p>
        </p:txBody>
      </p:sp>
      <p:sp>
        <p:nvSpPr>
          <p:cNvPr id="121859" name="Rectangle 3"/>
          <p:cNvSpPr>
            <a:spLocks noGrp="1" noChangeArrowheads="1"/>
          </p:cNvSpPr>
          <p:nvPr>
            <p:ph type="body" sz="half" idx="4294967295"/>
          </p:nvPr>
        </p:nvSpPr>
        <p:spPr>
          <a:xfrm>
            <a:off x="1027113" y="1412875"/>
            <a:ext cx="9642475" cy="5445125"/>
          </a:xfrm>
        </p:spPr>
        <p:txBody>
          <a:bodyPr/>
          <a:lstStyle/>
          <a:p>
            <a:pPr eaLnBrk="1" hangingPunct="1">
              <a:spcBef>
                <a:spcPct val="30000"/>
              </a:spcBef>
              <a:defRPr/>
            </a:pPr>
            <a:r>
              <a:rPr lang="zh-TW" altLang="en-US" sz="3200" smtClean="0">
                <a:ea typeface="華康儷粗圓" pitchFamily="49" charset="-120"/>
              </a:rPr>
              <a:t>研究型的人擅於</a:t>
            </a:r>
            <a:r>
              <a:rPr lang="zh-TW" altLang="en-US" sz="3200" smtClean="0">
                <a:solidFill>
                  <a:srgbClr val="1717CD"/>
                </a:solidFill>
                <a:ea typeface="華康儷粗圓" pitchFamily="49" charset="-120"/>
              </a:rPr>
              <a:t>觀察</a:t>
            </a:r>
            <a:r>
              <a:rPr lang="zh-TW" altLang="en-US" sz="3200" smtClean="0">
                <a:ea typeface="華康儷粗圓" pitchFamily="49" charset="-120"/>
              </a:rPr>
              <a:t>、</a:t>
            </a:r>
            <a:r>
              <a:rPr lang="zh-TW" altLang="en-US" sz="3200" smtClean="0">
                <a:solidFill>
                  <a:srgbClr val="1717CD"/>
                </a:solidFill>
                <a:ea typeface="華康儷粗圓" pitchFamily="49" charset="-120"/>
              </a:rPr>
              <a:t>思考</a:t>
            </a:r>
            <a:r>
              <a:rPr lang="zh-TW" altLang="en-US" sz="3200" smtClean="0">
                <a:ea typeface="華康儷粗圓" pitchFamily="49" charset="-120"/>
              </a:rPr>
              <a:t>、</a:t>
            </a:r>
            <a:r>
              <a:rPr lang="zh-TW" altLang="en-US" sz="3200" smtClean="0">
                <a:solidFill>
                  <a:srgbClr val="1717CD"/>
                </a:solidFill>
                <a:ea typeface="華康儷粗圓" pitchFamily="49" charset="-120"/>
              </a:rPr>
              <a:t>分析</a:t>
            </a:r>
            <a:r>
              <a:rPr lang="zh-TW" altLang="en-US" sz="3200" smtClean="0">
                <a:ea typeface="華康儷粗圓" pitchFamily="49" charset="-120"/>
              </a:rPr>
              <a:t>與</a:t>
            </a:r>
            <a:r>
              <a:rPr lang="zh-TW" altLang="en-US" sz="3200" smtClean="0">
                <a:solidFill>
                  <a:srgbClr val="1717CD"/>
                </a:solidFill>
                <a:ea typeface="華康儷粗圓" pitchFamily="49" charset="-120"/>
              </a:rPr>
              <a:t>推理</a:t>
            </a:r>
            <a:r>
              <a:rPr lang="zh-TW" altLang="en-US" sz="3200" smtClean="0">
                <a:ea typeface="華康儷粗圓" pitchFamily="49" charset="-120"/>
              </a:rPr>
              <a:t>，喜歡用頭腦依</a:t>
            </a:r>
            <a:r>
              <a:rPr lang="zh-TW" altLang="en-US" sz="3200" smtClean="0">
                <a:solidFill>
                  <a:srgbClr val="1717CD"/>
                </a:solidFill>
                <a:ea typeface="華康儷粗圓" pitchFamily="49" charset="-120"/>
              </a:rPr>
              <a:t>自己的步調</a:t>
            </a:r>
            <a:r>
              <a:rPr lang="zh-TW" altLang="en-US" sz="3200" smtClean="0">
                <a:ea typeface="華康儷粗圓" pitchFamily="49" charset="-120"/>
              </a:rPr>
              <a:t>來解決問題，並</a:t>
            </a:r>
            <a:r>
              <a:rPr lang="zh-TW" altLang="en-US" sz="3200" smtClean="0">
                <a:solidFill>
                  <a:srgbClr val="1717CD"/>
                </a:solidFill>
                <a:ea typeface="華康儷粗圓" pitchFamily="49" charset="-120"/>
              </a:rPr>
              <a:t>追根究底</a:t>
            </a:r>
            <a:r>
              <a:rPr lang="zh-TW" altLang="en-US" sz="3200" smtClean="0">
                <a:ea typeface="華康儷粗圓" pitchFamily="49" charset="-120"/>
              </a:rPr>
              <a:t>。他不喜歡別人給他指引，工作時也不喜歡有許多規矩和時間壓力。</a:t>
            </a:r>
          </a:p>
          <a:p>
            <a:pPr eaLnBrk="1" hangingPunct="1">
              <a:spcBef>
                <a:spcPct val="50000"/>
              </a:spcBef>
              <a:defRPr/>
            </a:pPr>
            <a:r>
              <a:rPr lang="zh-TW" altLang="en-US" sz="3200" smtClean="0">
                <a:ea typeface="華康儷粗圓" pitchFamily="49" charset="-120"/>
              </a:rPr>
              <a:t>做事時，他能提出</a:t>
            </a:r>
            <a:r>
              <a:rPr lang="zh-TW" altLang="en-US" sz="3200" smtClean="0">
                <a:solidFill>
                  <a:srgbClr val="1717CD"/>
                </a:solidFill>
                <a:ea typeface="華康儷粗圓" pitchFamily="49" charset="-120"/>
              </a:rPr>
              <a:t>新的想法和策略</a:t>
            </a:r>
            <a:r>
              <a:rPr lang="zh-TW" altLang="en-US" sz="3200" smtClean="0">
                <a:ea typeface="華康儷粗圓" pitchFamily="49" charset="-120"/>
              </a:rPr>
              <a:t>，但對實際解決問題的細節較無興趣。他不是很在乎別人的看法，喜歡和有相同興趣或專業的人討論，否則還不如自己看書或思考。</a:t>
            </a:r>
          </a:p>
          <a:p>
            <a:pPr eaLnBrk="1" hangingPunct="1">
              <a:spcBef>
                <a:spcPct val="50000"/>
              </a:spcBef>
              <a:defRPr/>
            </a:pPr>
            <a:r>
              <a:rPr lang="zh-TW" altLang="en-US" sz="3200" smtClean="0">
                <a:ea typeface="華康儷粗圓" pitchFamily="49" charset="-120"/>
              </a:rPr>
              <a:t>喜歡從事</a:t>
            </a:r>
            <a:r>
              <a:rPr lang="zh-TW" altLang="en-US" sz="3200" smtClean="0">
                <a:solidFill>
                  <a:srgbClr val="FF0000"/>
                </a:solidFill>
                <a:effectLst>
                  <a:outerShdw blurRad="38100" dist="38100" dir="2700000" algn="tl">
                    <a:srgbClr val="C0C0C0"/>
                  </a:outerShdw>
                </a:effectLst>
                <a:ea typeface="華康儷粗圓" pitchFamily="49" charset="-120"/>
              </a:rPr>
              <a:t>生物、化學、醫藥、數學、天文</a:t>
            </a:r>
            <a:r>
              <a:rPr lang="zh-TW" altLang="en-US" sz="3200" smtClean="0">
                <a:ea typeface="華康儷粗圓" pitchFamily="49" charset="-120"/>
              </a:rPr>
              <a:t>等相關工作。</a:t>
            </a:r>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ChangeArrowheads="1"/>
          </p:cNvSpPr>
          <p:nvPr>
            <p:ph type="title" idx="4294967295"/>
          </p:nvPr>
        </p:nvSpPr>
        <p:spPr>
          <a:xfrm>
            <a:off x="838200" y="365125"/>
            <a:ext cx="9307513" cy="1325563"/>
          </a:xfrm>
        </p:spPr>
        <p:txBody>
          <a:bodyPr/>
          <a:lstStyle/>
          <a:p>
            <a:pPr eaLnBrk="1" hangingPunct="1"/>
            <a:r>
              <a:rPr lang="zh-TW" altLang="en-US" sz="5500" smtClean="0">
                <a:latin typeface="華康儷粗黑" pitchFamily="49" charset="-120"/>
                <a:ea typeface="華康儷粗黑" pitchFamily="49" charset="-120"/>
                <a:cs typeface="文鼎粗行楷" pitchFamily="49" charset="-120"/>
              </a:rPr>
              <a:t>藝 術 型 </a:t>
            </a:r>
            <a:r>
              <a:rPr lang="en-US" altLang="zh-TW" sz="5500" smtClean="0">
                <a:latin typeface="華康儷粗黑" pitchFamily="49" charset="-120"/>
                <a:ea typeface="華康儷粗黑" pitchFamily="49" charset="-120"/>
                <a:cs typeface="文鼎粗行楷" pitchFamily="49" charset="-120"/>
              </a:rPr>
              <a:t>A</a:t>
            </a:r>
          </a:p>
        </p:txBody>
      </p:sp>
      <p:pic>
        <p:nvPicPr>
          <p:cNvPr id="96258" name="Picture 3" descr="j0197974[1]"/>
          <p:cNvPicPr>
            <a:picLocks noGrp="1" noChangeAspect="1" noChangeArrowheads="1"/>
          </p:cNvPicPr>
          <p:nvPr>
            <p:ph sz="quarter" idx="4294967295"/>
          </p:nvPr>
        </p:nvPicPr>
        <p:blipFill>
          <a:blip r:embed="rId3"/>
          <a:srcRect/>
          <a:stretch>
            <a:fillRect/>
          </a:stretch>
        </p:blipFill>
        <p:spPr>
          <a:xfrm>
            <a:off x="2508250" y="1854200"/>
            <a:ext cx="2979738" cy="3460750"/>
          </a:xfrm>
        </p:spPr>
      </p:pic>
      <p:pic>
        <p:nvPicPr>
          <p:cNvPr id="96259" name="Picture 4" descr="PE01779_[1]"/>
          <p:cNvPicPr>
            <a:picLocks noGrp="1" noChangeAspect="1" noChangeArrowheads="1"/>
          </p:cNvPicPr>
          <p:nvPr>
            <p:ph sz="quarter" idx="4294967295"/>
          </p:nvPr>
        </p:nvPicPr>
        <p:blipFill>
          <a:blip r:embed="rId4"/>
          <a:srcRect/>
          <a:stretch>
            <a:fillRect/>
          </a:stretch>
        </p:blipFill>
        <p:spPr>
          <a:xfrm>
            <a:off x="7056438" y="4121150"/>
            <a:ext cx="2908300" cy="2187575"/>
          </a:xfrm>
        </p:spPr>
      </p:pic>
      <p:pic>
        <p:nvPicPr>
          <p:cNvPr id="96260" name="圖片 4" descr="490442551a8e9.jpg"/>
          <p:cNvPicPr>
            <a:picLocks noChangeAspect="1"/>
          </p:cNvPicPr>
          <p:nvPr/>
        </p:nvPicPr>
        <p:blipFill>
          <a:blip r:embed="rId5"/>
          <a:srcRect/>
          <a:stretch>
            <a:fillRect/>
          </a:stretch>
        </p:blipFill>
        <p:spPr bwMode="auto">
          <a:xfrm>
            <a:off x="6577013" y="476250"/>
            <a:ext cx="3937000" cy="34575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idx="4294967295"/>
          </p:nvPr>
        </p:nvSpPr>
        <p:spPr>
          <a:xfrm>
            <a:off x="965200" y="365125"/>
            <a:ext cx="9307513" cy="1325563"/>
          </a:xfrm>
        </p:spPr>
        <p:txBody>
          <a:bodyPr/>
          <a:lstStyle/>
          <a:p>
            <a:pPr eaLnBrk="1" hangingPunct="1"/>
            <a:r>
              <a:rPr lang="zh-TW" altLang="en-US" sz="5500" smtClean="0">
                <a:latin typeface="華康儷粗黑" pitchFamily="49" charset="-120"/>
                <a:ea typeface="華康儷粗黑" pitchFamily="49" charset="-120"/>
                <a:cs typeface="文鼎粗行楷" pitchFamily="49" charset="-120"/>
              </a:rPr>
              <a:t>藝 術 型 </a:t>
            </a:r>
            <a:r>
              <a:rPr lang="en-US" altLang="zh-TW" sz="5500" smtClean="0">
                <a:latin typeface="華康儷粗黑" pitchFamily="49" charset="-120"/>
                <a:ea typeface="華康儷粗黑" pitchFamily="49" charset="-120"/>
                <a:cs typeface="文鼎粗行楷" pitchFamily="49" charset="-120"/>
              </a:rPr>
              <a:t>A</a:t>
            </a:r>
          </a:p>
        </p:txBody>
      </p:sp>
      <p:sp>
        <p:nvSpPr>
          <p:cNvPr id="34819" name="Rectangle 3"/>
          <p:cNvSpPr>
            <a:spLocks noGrp="1" noChangeArrowheads="1"/>
          </p:cNvSpPr>
          <p:nvPr>
            <p:ph type="body" sz="half" idx="4294967295"/>
          </p:nvPr>
        </p:nvSpPr>
        <p:spPr>
          <a:xfrm>
            <a:off x="944563" y="1749425"/>
            <a:ext cx="10121900" cy="4530725"/>
          </a:xfrm>
        </p:spPr>
        <p:txBody>
          <a:bodyPr/>
          <a:lstStyle/>
          <a:p>
            <a:pPr eaLnBrk="1" hangingPunct="1">
              <a:spcBef>
                <a:spcPct val="40000"/>
              </a:spcBef>
              <a:defRPr/>
            </a:pPr>
            <a:r>
              <a:rPr lang="zh-TW" altLang="en-US" sz="3200" smtClean="0">
                <a:latin typeface="Times New Roman" pitchFamily="18" charset="0"/>
                <a:ea typeface="華康儷粗圓" pitchFamily="49" charset="-120"/>
              </a:rPr>
              <a:t>藝術型的人</a:t>
            </a:r>
            <a:r>
              <a:rPr lang="zh-TW" altLang="en-US" sz="3200" smtClean="0">
                <a:solidFill>
                  <a:srgbClr val="1717CD"/>
                </a:solidFill>
                <a:latin typeface="Times New Roman" pitchFamily="18" charset="0"/>
                <a:ea typeface="華康儷粗圓" pitchFamily="49" charset="-120"/>
              </a:rPr>
              <a:t>直覺敏銳</a:t>
            </a:r>
            <a:r>
              <a:rPr lang="zh-TW" altLang="en-US" sz="3200" smtClean="0">
                <a:latin typeface="Times New Roman" pitchFamily="18" charset="0"/>
                <a:ea typeface="華康儷粗圓" pitchFamily="49" charset="-120"/>
              </a:rPr>
              <a:t>、擅於</a:t>
            </a:r>
            <a:r>
              <a:rPr lang="zh-TW" altLang="en-US" sz="3200" smtClean="0">
                <a:solidFill>
                  <a:srgbClr val="1717CD"/>
                </a:solidFill>
                <a:latin typeface="Times New Roman" pitchFamily="18" charset="0"/>
                <a:ea typeface="華康儷粗圓" pitchFamily="49" charset="-120"/>
              </a:rPr>
              <a:t>表達和創新</a:t>
            </a:r>
            <a:r>
              <a:rPr lang="zh-TW" altLang="en-US" sz="3200" smtClean="0">
                <a:latin typeface="Times New Roman" pitchFamily="18" charset="0"/>
                <a:ea typeface="華康儷粗圓" pitchFamily="49" charset="-120"/>
              </a:rPr>
              <a:t>。</a:t>
            </a:r>
            <a:r>
              <a:rPr lang="zh-TW" altLang="en-US" sz="3200" smtClean="0">
                <a:solidFill>
                  <a:srgbClr val="662FF1"/>
                </a:solidFill>
                <a:latin typeface="Times New Roman" pitchFamily="18" charset="0"/>
                <a:ea typeface="華康儷粗圓" pitchFamily="49" charset="-120"/>
              </a:rPr>
              <a:t>他們希望藉由文字、聲音、色彩或形式來表達創造力和美的感受。</a:t>
            </a:r>
          </a:p>
          <a:p>
            <a:pPr eaLnBrk="1" hangingPunct="1">
              <a:spcBef>
                <a:spcPct val="60000"/>
              </a:spcBef>
              <a:defRPr/>
            </a:pPr>
            <a:r>
              <a:rPr lang="zh-TW" altLang="en-US" sz="3200" smtClean="0">
                <a:latin typeface="Times New Roman" pitchFamily="18" charset="0"/>
                <a:ea typeface="華康儷粗圓" pitchFamily="49" charset="-120"/>
              </a:rPr>
              <a:t>喜歡</a:t>
            </a:r>
            <a:r>
              <a:rPr lang="zh-TW" altLang="en-US" sz="3200" smtClean="0">
                <a:solidFill>
                  <a:srgbClr val="1717CD"/>
                </a:solidFill>
                <a:latin typeface="Times New Roman" pitchFamily="18" charset="0"/>
                <a:ea typeface="華康儷粗圓" pitchFamily="49" charset="-120"/>
              </a:rPr>
              <a:t>獨立</a:t>
            </a:r>
            <a:r>
              <a:rPr lang="zh-TW" altLang="en-US" sz="3200" smtClean="0">
                <a:latin typeface="Times New Roman" pitchFamily="18" charset="0"/>
                <a:ea typeface="華康儷粗圓" pitchFamily="49" charset="-120"/>
              </a:rPr>
              <a:t>作業，</a:t>
            </a:r>
            <a:r>
              <a:rPr lang="zh-TW" altLang="en-US" sz="3200" smtClean="0">
                <a:solidFill>
                  <a:srgbClr val="1717CD"/>
                </a:solidFill>
                <a:latin typeface="Times New Roman" pitchFamily="18" charset="0"/>
                <a:ea typeface="華康儷粗圓" pitchFamily="49" charset="-120"/>
              </a:rPr>
              <a:t>但不要被忽略</a:t>
            </a:r>
            <a:r>
              <a:rPr lang="zh-TW" altLang="en-US" sz="3200" smtClean="0">
                <a:latin typeface="Times New Roman" pitchFamily="18" charset="0"/>
                <a:ea typeface="華康儷粗圓" pitchFamily="49" charset="-120"/>
              </a:rPr>
              <a:t>，在</a:t>
            </a:r>
            <a:r>
              <a:rPr lang="zh-TW" altLang="en-US" sz="3200" smtClean="0">
                <a:solidFill>
                  <a:srgbClr val="1717CD"/>
                </a:solidFill>
                <a:latin typeface="Times New Roman" pitchFamily="18" charset="0"/>
                <a:ea typeface="華康儷粗圓" pitchFamily="49" charset="-120"/>
              </a:rPr>
              <a:t>無拘無束的</a:t>
            </a:r>
            <a:r>
              <a:rPr lang="zh-TW" altLang="en-US" sz="3200" smtClean="0">
                <a:latin typeface="Times New Roman" pitchFamily="18" charset="0"/>
                <a:ea typeface="華康儷粗圓" pitchFamily="49" charset="-120"/>
              </a:rPr>
              <a:t>環境下工作效率最好。生活目的是</a:t>
            </a:r>
            <a:r>
              <a:rPr lang="zh-TW" altLang="en-US" sz="3200" smtClean="0">
                <a:solidFill>
                  <a:srgbClr val="1717CD"/>
                </a:solidFill>
                <a:latin typeface="Times New Roman" pitchFamily="18" charset="0"/>
                <a:ea typeface="華康儷粗圓" pitchFamily="49" charset="-120"/>
              </a:rPr>
              <a:t>創造不平凡的事物</a:t>
            </a:r>
            <a:r>
              <a:rPr lang="zh-TW" altLang="en-US" sz="3200" smtClean="0">
                <a:latin typeface="Times New Roman" pitchFamily="18" charset="0"/>
                <a:ea typeface="華康儷粗圓" pitchFamily="49" charset="-120"/>
              </a:rPr>
              <a:t>，不喜歡管人和被別人管。和朋友的關係比較隨興。</a:t>
            </a:r>
          </a:p>
          <a:p>
            <a:pPr eaLnBrk="1" hangingPunct="1">
              <a:spcBef>
                <a:spcPct val="55000"/>
              </a:spcBef>
              <a:defRPr/>
            </a:pPr>
            <a:r>
              <a:rPr lang="zh-TW" altLang="en-US" sz="3200" smtClean="0">
                <a:latin typeface="Times New Roman" pitchFamily="18" charset="0"/>
                <a:ea typeface="華康儷粗圓" pitchFamily="49" charset="-120"/>
              </a:rPr>
              <a:t>喜歡從事</a:t>
            </a:r>
            <a:r>
              <a:rPr lang="zh-TW" altLang="en-US" sz="3200" smtClean="0">
                <a:solidFill>
                  <a:srgbClr val="FF0000"/>
                </a:solidFill>
                <a:effectLst>
                  <a:outerShdw blurRad="38100" dist="38100" dir="2700000" algn="tl">
                    <a:srgbClr val="C0C0C0"/>
                  </a:outerShdw>
                </a:effectLst>
                <a:latin typeface="Times New Roman" pitchFamily="18" charset="0"/>
                <a:ea typeface="華康儷粗圓" pitchFamily="49" charset="-120"/>
              </a:rPr>
              <a:t>音樂、寫作、戲劇、繪畫、設計、舞蹈</a:t>
            </a:r>
            <a:r>
              <a:rPr lang="zh-TW" altLang="en-US" sz="3200" smtClean="0">
                <a:latin typeface="Times New Roman" pitchFamily="18" charset="0"/>
                <a:ea typeface="華康儷粗圓" pitchFamily="49" charset="-120"/>
              </a:rPr>
              <a:t>等工作。</a:t>
            </a:r>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ChangeArrowheads="1"/>
          </p:cNvSpPr>
          <p:nvPr>
            <p:ph type="title" idx="4294967295"/>
          </p:nvPr>
        </p:nvSpPr>
        <p:spPr>
          <a:xfrm>
            <a:off x="-917575" y="762000"/>
            <a:ext cx="9710738" cy="1143000"/>
          </a:xfrm>
        </p:spPr>
        <p:txBody>
          <a:bodyPr/>
          <a:lstStyle/>
          <a:p>
            <a:pPr eaLnBrk="1" hangingPunct="1"/>
            <a:r>
              <a:rPr lang="en-US" altLang="zh-TW" sz="5500" smtClean="0">
                <a:solidFill>
                  <a:srgbClr val="CCCCFF"/>
                </a:solidFill>
                <a:ea typeface="文鼎粗行楷" pitchFamily="49" charset="-120"/>
              </a:rPr>
              <a:t>          </a:t>
            </a:r>
            <a:r>
              <a:rPr lang="zh-TW" altLang="en-US" sz="5500" smtClean="0">
                <a:latin typeface="華康儷粗黑" pitchFamily="49" charset="-120"/>
                <a:ea typeface="華康儷粗黑" pitchFamily="49" charset="-120"/>
                <a:cs typeface="文鼎粗行楷" pitchFamily="49" charset="-120"/>
              </a:rPr>
              <a:t>社 會 型 </a:t>
            </a:r>
            <a:r>
              <a:rPr lang="en-US" altLang="zh-TW" sz="5500" smtClean="0">
                <a:latin typeface="華康儷粗黑" pitchFamily="49" charset="-120"/>
                <a:ea typeface="華康儷粗黑" pitchFamily="49" charset="-120"/>
                <a:cs typeface="文鼎粗行楷" pitchFamily="49" charset="-120"/>
              </a:rPr>
              <a:t>S</a:t>
            </a:r>
          </a:p>
        </p:txBody>
      </p:sp>
      <p:pic>
        <p:nvPicPr>
          <p:cNvPr id="100354" name="Picture 5" descr="880423-1"/>
          <p:cNvPicPr>
            <a:picLocks noGrp="1" noChangeAspect="1" noChangeArrowheads="1" noCrop="1"/>
          </p:cNvPicPr>
          <p:nvPr>
            <p:ph sz="half" idx="4294967295"/>
          </p:nvPr>
        </p:nvPicPr>
        <p:blipFill>
          <a:blip r:embed="rId3"/>
          <a:srcRect/>
          <a:stretch>
            <a:fillRect/>
          </a:stretch>
        </p:blipFill>
        <p:spPr>
          <a:xfrm>
            <a:off x="7602538" y="1349375"/>
            <a:ext cx="2786062" cy="1981200"/>
          </a:xfrm>
        </p:spPr>
      </p:pic>
      <p:pic>
        <p:nvPicPr>
          <p:cNvPr id="100355" name="Picture 3" descr="BD20126_[1]"/>
          <p:cNvPicPr>
            <a:picLocks noGrp="1" noChangeAspect="1" noChangeArrowheads="1"/>
          </p:cNvPicPr>
          <p:nvPr>
            <p:ph sz="quarter" idx="4294967295"/>
          </p:nvPr>
        </p:nvPicPr>
        <p:blipFill>
          <a:blip r:embed="rId4"/>
          <a:srcRect/>
          <a:stretch>
            <a:fillRect/>
          </a:stretch>
        </p:blipFill>
        <p:spPr>
          <a:xfrm>
            <a:off x="1012825" y="2332038"/>
            <a:ext cx="5354638" cy="2032000"/>
          </a:xfrm>
        </p:spPr>
      </p:pic>
      <p:pic>
        <p:nvPicPr>
          <p:cNvPr id="100356" name="Picture 4" descr="j0090199[1]"/>
          <p:cNvPicPr>
            <a:picLocks noGrp="1" noChangeAspect="1" noChangeArrowheads="1"/>
          </p:cNvPicPr>
          <p:nvPr>
            <p:ph sz="quarter" idx="4294967295"/>
          </p:nvPr>
        </p:nvPicPr>
        <p:blipFill>
          <a:blip r:embed="rId5"/>
          <a:srcRect/>
          <a:stretch>
            <a:fillRect/>
          </a:stretch>
        </p:blipFill>
        <p:spPr>
          <a:xfrm>
            <a:off x="7475538" y="3968750"/>
            <a:ext cx="2854325" cy="1692275"/>
          </a:xfrm>
        </p:spPr>
      </p:pic>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idx="4294967295"/>
          </p:nvPr>
        </p:nvSpPr>
        <p:spPr>
          <a:xfrm>
            <a:off x="900113" y="674688"/>
            <a:ext cx="9305925" cy="1325562"/>
          </a:xfrm>
        </p:spPr>
        <p:txBody>
          <a:bodyPr/>
          <a:lstStyle/>
          <a:p>
            <a:pPr eaLnBrk="1" hangingPunct="1"/>
            <a:r>
              <a:rPr lang="zh-TW" altLang="en-US" sz="5500" smtClean="0">
                <a:latin typeface="華康儷粗黑" pitchFamily="49" charset="-120"/>
                <a:ea typeface="華康儷粗黑" pitchFamily="49" charset="-120"/>
                <a:cs typeface="文鼎粗行楷" pitchFamily="49" charset="-120"/>
              </a:rPr>
              <a:t>社 會 型 </a:t>
            </a:r>
            <a:r>
              <a:rPr lang="en-US" altLang="zh-TW" sz="5500" smtClean="0">
                <a:latin typeface="華康儷粗黑" pitchFamily="49" charset="-120"/>
                <a:ea typeface="華康儷粗黑" pitchFamily="49" charset="-120"/>
                <a:cs typeface="文鼎粗行楷" pitchFamily="49" charset="-120"/>
              </a:rPr>
              <a:t>S</a:t>
            </a:r>
          </a:p>
        </p:txBody>
      </p:sp>
      <p:sp>
        <p:nvSpPr>
          <p:cNvPr id="38915" name="Rectangle 3"/>
          <p:cNvSpPr>
            <a:spLocks noGrp="1" noChangeArrowheads="1"/>
          </p:cNvSpPr>
          <p:nvPr>
            <p:ph type="body" sz="half" idx="4294967295"/>
          </p:nvPr>
        </p:nvSpPr>
        <p:spPr>
          <a:xfrm>
            <a:off x="922338" y="2101850"/>
            <a:ext cx="10199687" cy="4525963"/>
          </a:xfrm>
        </p:spPr>
        <p:txBody>
          <a:bodyPr/>
          <a:lstStyle/>
          <a:p>
            <a:pPr eaLnBrk="1" hangingPunct="1">
              <a:spcBef>
                <a:spcPct val="30000"/>
              </a:spcBef>
              <a:defRPr/>
            </a:pPr>
            <a:r>
              <a:rPr lang="zh-TW" altLang="en-US" sz="3200" smtClean="0">
                <a:ea typeface="華康儷粗圓" pitchFamily="49" charset="-120"/>
              </a:rPr>
              <a:t>社會型的人對人</a:t>
            </a:r>
            <a:r>
              <a:rPr lang="zh-TW" altLang="en-US" sz="3200" smtClean="0">
                <a:solidFill>
                  <a:srgbClr val="1717CD"/>
                </a:solidFill>
                <a:ea typeface="華康儷粗圓" pitchFamily="49" charset="-120"/>
              </a:rPr>
              <a:t>和善</a:t>
            </a:r>
            <a:r>
              <a:rPr lang="zh-TW" altLang="en-US" sz="3200" smtClean="0">
                <a:ea typeface="華康儷粗圓" pitchFamily="49" charset="-120"/>
              </a:rPr>
              <a:t>，容易相處，關心自己和他人的感受，喜歡</a:t>
            </a:r>
            <a:r>
              <a:rPr lang="zh-TW" altLang="en-US" sz="3200" smtClean="0">
                <a:solidFill>
                  <a:srgbClr val="662FF1"/>
                </a:solidFill>
                <a:ea typeface="華康儷粗圓" pitchFamily="49" charset="-120"/>
              </a:rPr>
              <a:t>傾聽和了解別人</a:t>
            </a:r>
            <a:r>
              <a:rPr lang="zh-TW" altLang="en-US" sz="3200" smtClean="0">
                <a:ea typeface="華康儷粗圓" pitchFamily="49" charset="-120"/>
              </a:rPr>
              <a:t>，也願意付出時間和精力去解決別人的衝突，喜歡教導別人，並</a:t>
            </a:r>
            <a:r>
              <a:rPr lang="zh-TW" altLang="en-US" sz="3200" smtClean="0">
                <a:solidFill>
                  <a:srgbClr val="662FF1"/>
                </a:solidFill>
                <a:ea typeface="華康儷粗圓" pitchFamily="49" charset="-120"/>
              </a:rPr>
              <a:t>幫助他人成長</a:t>
            </a:r>
            <a:r>
              <a:rPr lang="zh-TW" altLang="en-US" sz="3200" smtClean="0">
                <a:ea typeface="華康儷粗圓" pitchFamily="49" charset="-120"/>
              </a:rPr>
              <a:t>。</a:t>
            </a:r>
          </a:p>
          <a:p>
            <a:pPr eaLnBrk="1" hangingPunct="1">
              <a:spcBef>
                <a:spcPct val="50000"/>
              </a:spcBef>
              <a:defRPr/>
            </a:pPr>
            <a:r>
              <a:rPr lang="zh-TW" altLang="en-US" sz="3200" smtClean="0">
                <a:ea typeface="華康儷粗圓" pitchFamily="49" charset="-120"/>
              </a:rPr>
              <a:t>他們</a:t>
            </a:r>
            <a:r>
              <a:rPr lang="zh-TW" altLang="en-US" sz="3200" smtClean="0">
                <a:solidFill>
                  <a:srgbClr val="1717CD"/>
                </a:solidFill>
                <a:ea typeface="華康儷粗圓" pitchFamily="49" charset="-120"/>
              </a:rPr>
              <a:t>不愛競爭</a:t>
            </a:r>
            <a:r>
              <a:rPr lang="zh-TW" altLang="en-US" sz="3200" smtClean="0">
                <a:ea typeface="華康儷粗圓" pitchFamily="49" charset="-120"/>
              </a:rPr>
              <a:t>，</a:t>
            </a:r>
            <a:r>
              <a:rPr lang="zh-TW" altLang="en-US" sz="3200" smtClean="0">
                <a:solidFill>
                  <a:srgbClr val="662FF1"/>
                </a:solidFill>
                <a:ea typeface="華康儷粗圓" pitchFamily="49" charset="-120"/>
              </a:rPr>
              <a:t>喜歡大家一起做事</a:t>
            </a:r>
            <a:r>
              <a:rPr lang="zh-TW" altLang="en-US" sz="3200" smtClean="0">
                <a:ea typeface="華康儷粗圓" pitchFamily="49" charset="-120"/>
              </a:rPr>
              <a:t>，一起為團體盡力。交友廣闊，關心別人勝於關心工作。</a:t>
            </a:r>
          </a:p>
          <a:p>
            <a:pPr eaLnBrk="1" hangingPunct="1">
              <a:spcBef>
                <a:spcPct val="50000"/>
              </a:spcBef>
              <a:defRPr/>
            </a:pPr>
            <a:r>
              <a:rPr lang="zh-TW" altLang="en-US" sz="3200" smtClean="0">
                <a:ea typeface="華康儷粗圓" pitchFamily="49" charset="-120"/>
              </a:rPr>
              <a:t>喜歡從事</a:t>
            </a:r>
            <a:r>
              <a:rPr lang="zh-TW" altLang="en-US" sz="3200" smtClean="0">
                <a:solidFill>
                  <a:srgbClr val="FF0000"/>
                </a:solidFill>
                <a:effectLst>
                  <a:outerShdw blurRad="38100" dist="38100" dir="2700000" algn="tl">
                    <a:srgbClr val="C0C0C0"/>
                  </a:outerShdw>
                </a:effectLst>
                <a:ea typeface="華康儷粗圓" pitchFamily="49" charset="-120"/>
              </a:rPr>
              <a:t>教師、輔導、社會工作、醫護</a:t>
            </a:r>
            <a:r>
              <a:rPr lang="zh-TW" altLang="en-US" sz="3200" smtClean="0">
                <a:ea typeface="華康儷粗圓" pitchFamily="49" charset="-120"/>
              </a:rPr>
              <a:t>等相關工作。</a:t>
            </a:r>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p:cNvSpPr>
            <a:spLocks noGrp="1" noChangeArrowheads="1"/>
          </p:cNvSpPr>
          <p:nvPr>
            <p:ph type="title" idx="4294967295"/>
          </p:nvPr>
        </p:nvSpPr>
        <p:spPr>
          <a:xfrm>
            <a:off x="0" y="715963"/>
            <a:ext cx="9710738" cy="1143000"/>
          </a:xfrm>
        </p:spPr>
        <p:txBody>
          <a:bodyPr/>
          <a:lstStyle/>
          <a:p>
            <a:pPr eaLnBrk="1" hangingPunct="1"/>
            <a:r>
              <a:rPr lang="en-US" altLang="zh-TW" sz="5500" smtClean="0">
                <a:solidFill>
                  <a:srgbClr val="CCCCFF"/>
                </a:solidFill>
                <a:ea typeface="文鼎粗行楷" pitchFamily="49" charset="-120"/>
              </a:rPr>
              <a:t>          </a:t>
            </a:r>
            <a:r>
              <a:rPr lang="zh-TW" altLang="en-US" sz="5500" smtClean="0">
                <a:latin typeface="華康儷粗黑" pitchFamily="49" charset="-120"/>
                <a:ea typeface="華康儷粗黑" pitchFamily="49" charset="-120"/>
                <a:cs typeface="文鼎粗行楷" pitchFamily="49" charset="-120"/>
              </a:rPr>
              <a:t>企 業 型 </a:t>
            </a:r>
            <a:r>
              <a:rPr lang="en-US" altLang="zh-TW" sz="5500" smtClean="0">
                <a:latin typeface="華康儷粗黑" pitchFamily="49" charset="-120"/>
                <a:ea typeface="華康儷粗黑" pitchFamily="49" charset="-120"/>
                <a:cs typeface="文鼎粗行楷" pitchFamily="49" charset="-120"/>
              </a:rPr>
              <a:t>E</a:t>
            </a:r>
          </a:p>
        </p:txBody>
      </p:sp>
      <p:pic>
        <p:nvPicPr>
          <p:cNvPr id="104450" name="Picture 3" descr="j0230745[1]"/>
          <p:cNvPicPr>
            <a:picLocks noGrp="1" noChangeAspect="1" noChangeArrowheads="1"/>
          </p:cNvPicPr>
          <p:nvPr>
            <p:ph sz="quarter" idx="4294967295"/>
          </p:nvPr>
        </p:nvPicPr>
        <p:blipFill>
          <a:blip r:embed="rId3"/>
          <a:srcRect/>
          <a:stretch>
            <a:fillRect/>
          </a:stretch>
        </p:blipFill>
        <p:spPr>
          <a:xfrm>
            <a:off x="2687638" y="2201863"/>
            <a:ext cx="4953000" cy="2119312"/>
          </a:xfrm>
        </p:spPr>
      </p:pic>
      <p:pic>
        <p:nvPicPr>
          <p:cNvPr id="104451" name="Picture 4" descr="BD19923_[1]"/>
          <p:cNvPicPr>
            <a:picLocks noGrp="1" noChangeAspect="1" noChangeArrowheads="1"/>
          </p:cNvPicPr>
          <p:nvPr>
            <p:ph sz="quarter" idx="4294967295"/>
          </p:nvPr>
        </p:nvPicPr>
        <p:blipFill>
          <a:blip r:embed="rId4"/>
          <a:srcRect/>
          <a:stretch>
            <a:fillRect/>
          </a:stretch>
        </p:blipFill>
        <p:spPr>
          <a:xfrm>
            <a:off x="6223000" y="4140200"/>
            <a:ext cx="5100638" cy="1970088"/>
          </a:xfrm>
        </p:spPr>
      </p:pic>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ChangeArrowheads="1"/>
          </p:cNvSpPr>
          <p:nvPr>
            <p:ph type="title" idx="4294967295"/>
          </p:nvPr>
        </p:nvSpPr>
        <p:spPr>
          <a:xfrm>
            <a:off x="-666750" y="628650"/>
            <a:ext cx="9710738" cy="1143000"/>
          </a:xfrm>
        </p:spPr>
        <p:txBody>
          <a:bodyPr/>
          <a:lstStyle/>
          <a:p>
            <a:pPr eaLnBrk="1" hangingPunct="1"/>
            <a:r>
              <a:rPr lang="en-US" altLang="zh-TW" sz="5500" smtClean="0">
                <a:solidFill>
                  <a:srgbClr val="CCCCFF"/>
                </a:solidFill>
                <a:ea typeface="文鼎粗行楷" pitchFamily="49" charset="-120"/>
              </a:rPr>
              <a:t>          </a:t>
            </a:r>
            <a:r>
              <a:rPr lang="zh-TW" altLang="en-US" sz="5500" smtClean="0">
                <a:latin typeface="華康儷粗黑" pitchFamily="49" charset="-120"/>
                <a:ea typeface="華康儷粗黑" pitchFamily="49" charset="-120"/>
                <a:cs typeface="文鼎粗行楷" pitchFamily="49" charset="-120"/>
              </a:rPr>
              <a:t>企 業 型 </a:t>
            </a:r>
            <a:r>
              <a:rPr lang="en-US" altLang="zh-TW" sz="5500" smtClean="0">
                <a:latin typeface="華康儷粗黑" pitchFamily="49" charset="-120"/>
                <a:ea typeface="華康儷粗黑" pitchFamily="49" charset="-120"/>
                <a:cs typeface="文鼎粗行楷" pitchFamily="49" charset="-120"/>
              </a:rPr>
              <a:t>E</a:t>
            </a:r>
          </a:p>
        </p:txBody>
      </p:sp>
      <p:sp>
        <p:nvSpPr>
          <p:cNvPr id="106498" name="Rectangle 4"/>
          <p:cNvSpPr>
            <a:spLocks noChangeArrowheads="1"/>
          </p:cNvSpPr>
          <p:nvPr/>
        </p:nvSpPr>
        <p:spPr bwMode="auto">
          <a:xfrm>
            <a:off x="827088" y="1843088"/>
            <a:ext cx="10274300" cy="3503612"/>
          </a:xfrm>
          <a:prstGeom prst="rect">
            <a:avLst/>
          </a:prstGeom>
          <a:noFill/>
          <a:ln w="9525">
            <a:noFill/>
            <a:miter lim="800000"/>
            <a:headEnd/>
            <a:tailEnd/>
          </a:ln>
        </p:spPr>
        <p:txBody>
          <a:bodyPr>
            <a:spAutoFit/>
          </a:bodyPr>
          <a:lstStyle/>
          <a:p>
            <a:pPr>
              <a:buFontTx/>
              <a:buChar char="•"/>
            </a:pPr>
            <a:r>
              <a:rPr kumimoji="0" lang="zh-TW" altLang="en-US" sz="3200">
                <a:latin typeface="華康儷粗圓" pitchFamily="49" charset="-120"/>
                <a:ea typeface="華康儷粗圓" pitchFamily="49" charset="-120"/>
              </a:rPr>
              <a:t>企業型的人</a:t>
            </a:r>
            <a:r>
              <a:rPr kumimoji="0" lang="zh-TW" altLang="en-US" sz="3200">
                <a:solidFill>
                  <a:srgbClr val="1717CD"/>
                </a:solidFill>
                <a:latin typeface="華康儷粗圓" pitchFamily="49" charset="-120"/>
                <a:ea typeface="華康儷粗圓" pitchFamily="49" charset="-120"/>
              </a:rPr>
              <a:t>精力旺盛</a:t>
            </a:r>
            <a:r>
              <a:rPr kumimoji="0" lang="zh-TW" altLang="en-US" sz="3200">
                <a:latin typeface="華康儷粗圓" pitchFamily="49" charset="-120"/>
                <a:ea typeface="華康儷粗圓" pitchFamily="49" charset="-120"/>
              </a:rPr>
              <a:t>、</a:t>
            </a:r>
            <a:r>
              <a:rPr kumimoji="0" lang="zh-TW" altLang="en-US" sz="3200">
                <a:solidFill>
                  <a:srgbClr val="1717CD"/>
                </a:solidFill>
                <a:latin typeface="華康儷粗圓" pitchFamily="49" charset="-120"/>
                <a:ea typeface="華康儷粗圓" pitchFamily="49" charset="-120"/>
              </a:rPr>
              <a:t>生活緊湊</a:t>
            </a:r>
            <a:r>
              <a:rPr kumimoji="0" lang="zh-TW" altLang="en-US" sz="3200">
                <a:latin typeface="華康儷粗圓" pitchFamily="49" charset="-120"/>
                <a:ea typeface="華康儷粗圓" pitchFamily="49" charset="-120"/>
              </a:rPr>
              <a:t>、</a:t>
            </a:r>
            <a:r>
              <a:rPr kumimoji="0" lang="zh-TW" altLang="en-US" sz="3200">
                <a:solidFill>
                  <a:srgbClr val="662FF1"/>
                </a:solidFill>
                <a:latin typeface="華康儷粗圓" pitchFamily="49" charset="-120"/>
                <a:ea typeface="華康儷粗圓" pitchFamily="49" charset="-120"/>
              </a:rPr>
              <a:t>好冒險競爭</a:t>
            </a:r>
            <a:r>
              <a:rPr kumimoji="0" lang="zh-TW" altLang="en-US" sz="3200">
                <a:latin typeface="華康儷粗圓" pitchFamily="49" charset="-120"/>
                <a:ea typeface="華康儷粗圓" pitchFamily="49" charset="-120"/>
              </a:rPr>
              <a:t>，</a:t>
            </a:r>
            <a:r>
              <a:rPr kumimoji="0" lang="zh-TW" altLang="en-US" sz="3200">
                <a:solidFill>
                  <a:srgbClr val="662FF1"/>
                </a:solidFill>
                <a:latin typeface="華康儷粗圓" pitchFamily="49" charset="-120"/>
                <a:ea typeface="華康儷粗圓" pitchFamily="49" charset="-120"/>
              </a:rPr>
              <a:t>做事</a:t>
            </a:r>
          </a:p>
          <a:p>
            <a:r>
              <a:rPr kumimoji="0" lang="zh-TW" altLang="en-US" sz="3200">
                <a:solidFill>
                  <a:srgbClr val="662FF1"/>
                </a:solidFill>
                <a:latin typeface="華康儷粗圓" pitchFamily="49" charset="-120"/>
                <a:ea typeface="華康儷粗圓" pitchFamily="49" charset="-120"/>
              </a:rPr>
              <a:t>  有計畫並立刻行動</a:t>
            </a:r>
            <a:r>
              <a:rPr kumimoji="0" lang="zh-TW" altLang="en-US" sz="3200">
                <a:latin typeface="華康儷粗圓" pitchFamily="49" charset="-120"/>
                <a:ea typeface="華康儷粗圓" pitchFamily="49" charset="-120"/>
              </a:rPr>
              <a:t>。不願花太多時間仔細研究，希望</a:t>
            </a:r>
          </a:p>
          <a:p>
            <a:r>
              <a:rPr kumimoji="0" lang="zh-TW" altLang="en-US" sz="3200">
                <a:latin typeface="華康儷粗圓" pitchFamily="49" charset="-120"/>
                <a:ea typeface="華康儷粗圓" pitchFamily="49" charset="-120"/>
              </a:rPr>
              <a:t>  擁有權力去改善不合理的事。</a:t>
            </a:r>
          </a:p>
          <a:p>
            <a:pPr>
              <a:buFontTx/>
              <a:buChar char="•"/>
            </a:pPr>
            <a:r>
              <a:rPr kumimoji="0" lang="zh-TW" altLang="en-US" sz="3200">
                <a:latin typeface="華康儷粗圓" pitchFamily="49" charset="-120"/>
                <a:ea typeface="華康儷粗圓" pitchFamily="49" charset="-120"/>
              </a:rPr>
              <a:t>他們擅用</a:t>
            </a:r>
            <a:r>
              <a:rPr kumimoji="0" lang="zh-TW" altLang="en-US" sz="3200">
                <a:solidFill>
                  <a:srgbClr val="1717CD"/>
                </a:solidFill>
                <a:latin typeface="華康儷粗圓" pitchFamily="49" charset="-120"/>
                <a:ea typeface="華康儷粗圓" pitchFamily="49" charset="-120"/>
              </a:rPr>
              <a:t>說服力</a:t>
            </a:r>
            <a:r>
              <a:rPr kumimoji="0" lang="zh-TW" altLang="en-US" sz="3200">
                <a:latin typeface="華康儷粗圓" pitchFamily="49" charset="-120"/>
                <a:ea typeface="華康儷粗圓" pitchFamily="49" charset="-120"/>
              </a:rPr>
              <a:t>和</a:t>
            </a:r>
            <a:r>
              <a:rPr kumimoji="0" lang="zh-TW" altLang="en-US" sz="3200">
                <a:solidFill>
                  <a:srgbClr val="1717CD"/>
                </a:solidFill>
                <a:latin typeface="華康儷粗圓" pitchFamily="49" charset="-120"/>
                <a:ea typeface="華康儷粗圓" pitchFamily="49" charset="-120"/>
              </a:rPr>
              <a:t>組織能力</a:t>
            </a:r>
            <a:r>
              <a:rPr kumimoji="0" lang="zh-TW" altLang="en-US" sz="3200">
                <a:latin typeface="華康儷粗圓" pitchFamily="49" charset="-120"/>
                <a:ea typeface="華康儷粗圓" pitchFamily="49" charset="-120"/>
              </a:rPr>
              <a:t>，希望自己的表現被他人</a:t>
            </a:r>
          </a:p>
          <a:p>
            <a:r>
              <a:rPr kumimoji="0" lang="zh-TW" altLang="en-US" sz="3200">
                <a:latin typeface="華康儷粗圓" pitchFamily="49" charset="-120"/>
                <a:ea typeface="華康儷粗圓" pitchFamily="49" charset="-120"/>
              </a:rPr>
              <a:t>  肯定，並成為團體的</a:t>
            </a:r>
            <a:r>
              <a:rPr kumimoji="0" lang="zh-TW" altLang="en-US" sz="3200">
                <a:solidFill>
                  <a:srgbClr val="1717CD"/>
                </a:solidFill>
                <a:latin typeface="華康儷粗圓" pitchFamily="49" charset="-120"/>
                <a:ea typeface="華康儷粗圓" pitchFamily="49" charset="-120"/>
              </a:rPr>
              <a:t>焦點</a:t>
            </a:r>
            <a:r>
              <a:rPr kumimoji="0" lang="zh-TW" altLang="en-US" sz="3200">
                <a:latin typeface="華康儷粗圓" pitchFamily="49" charset="-120"/>
                <a:ea typeface="華康儷粗圓" pitchFamily="49" charset="-120"/>
              </a:rPr>
              <a:t>人物。他不以現階段的成就</a:t>
            </a:r>
          </a:p>
          <a:p>
            <a:r>
              <a:rPr kumimoji="0" lang="zh-TW" altLang="en-US" sz="3200">
                <a:latin typeface="華康儷粗圓" pitchFamily="49" charset="-120"/>
                <a:ea typeface="華康儷粗圓" pitchFamily="49" charset="-120"/>
              </a:rPr>
              <a:t>  為滿足，也要求別人和他一樣努力。</a:t>
            </a:r>
          </a:p>
          <a:p>
            <a:pPr>
              <a:buFontTx/>
              <a:buChar char="•"/>
            </a:pPr>
            <a:r>
              <a:rPr kumimoji="0" lang="zh-TW" altLang="en-US" sz="3200">
                <a:latin typeface="華康儷粗圓" pitchFamily="49" charset="-120"/>
                <a:ea typeface="華康儷粗圓" pitchFamily="49" charset="-120"/>
              </a:rPr>
              <a:t>喜歡從事</a:t>
            </a:r>
            <a:r>
              <a:rPr kumimoji="0" lang="zh-TW" altLang="en-US" sz="3200">
                <a:solidFill>
                  <a:srgbClr val="FF0000"/>
                </a:solidFill>
                <a:latin typeface="華康儷粗圓" pitchFamily="49" charset="-120"/>
                <a:ea typeface="華康儷粗圓" pitchFamily="49" charset="-120"/>
              </a:rPr>
              <a:t>管理、銷售、司法、政治</a:t>
            </a:r>
            <a:r>
              <a:rPr kumimoji="0" lang="zh-TW" altLang="en-US" sz="3200">
                <a:latin typeface="華康儷粗圓" pitchFamily="49" charset="-120"/>
                <a:ea typeface="華康儷粗圓" pitchFamily="49" charset="-120"/>
              </a:rPr>
              <a:t>等相關工作。</a:t>
            </a:r>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8545" name="Rectangle 2"/>
          <p:cNvSpPr>
            <a:spLocks noGrp="1" noChangeArrowheads="1"/>
          </p:cNvSpPr>
          <p:nvPr>
            <p:ph type="title" idx="4294967295"/>
          </p:nvPr>
        </p:nvSpPr>
        <p:spPr>
          <a:xfrm>
            <a:off x="-912813" y="600075"/>
            <a:ext cx="9710738" cy="1143000"/>
          </a:xfrm>
        </p:spPr>
        <p:txBody>
          <a:bodyPr/>
          <a:lstStyle/>
          <a:p>
            <a:pPr eaLnBrk="1" hangingPunct="1"/>
            <a:r>
              <a:rPr lang="en-US" altLang="zh-TW" sz="5500" smtClean="0">
                <a:solidFill>
                  <a:srgbClr val="CCCCFF"/>
                </a:solidFill>
                <a:ea typeface="文鼎粗行楷" pitchFamily="49" charset="-120"/>
              </a:rPr>
              <a:t>          </a:t>
            </a:r>
            <a:r>
              <a:rPr lang="zh-TW" altLang="en-US" sz="5500" smtClean="0">
                <a:latin typeface="華康儷粗黑" pitchFamily="49" charset="-120"/>
                <a:ea typeface="華康儷粗黑" pitchFamily="49" charset="-120"/>
              </a:rPr>
              <a:t>事 務</a:t>
            </a:r>
            <a:r>
              <a:rPr lang="zh-TW" altLang="en-US" sz="5500" smtClean="0">
                <a:latin typeface="華康儷粗黑" pitchFamily="49" charset="-120"/>
                <a:ea typeface="華康儷粗黑" pitchFamily="49" charset="-120"/>
                <a:cs typeface="文鼎粗行楷" pitchFamily="49" charset="-120"/>
              </a:rPr>
              <a:t> 型 </a:t>
            </a:r>
            <a:r>
              <a:rPr lang="en-US" altLang="zh-TW" sz="5500" smtClean="0">
                <a:latin typeface="華康儷粗黑" pitchFamily="49" charset="-120"/>
                <a:ea typeface="華康儷粗黑" pitchFamily="49" charset="-120"/>
                <a:cs typeface="文鼎粗行楷" pitchFamily="49" charset="-120"/>
              </a:rPr>
              <a:t>C</a:t>
            </a:r>
          </a:p>
        </p:txBody>
      </p:sp>
      <p:pic>
        <p:nvPicPr>
          <p:cNvPr id="108546" name="Picture 3" descr="j0085604"/>
          <p:cNvPicPr>
            <a:picLocks noGrp="1" noChangeAspect="1" noChangeArrowheads="1"/>
          </p:cNvPicPr>
          <p:nvPr>
            <p:ph sz="quarter" idx="4294967295"/>
          </p:nvPr>
        </p:nvPicPr>
        <p:blipFill>
          <a:blip r:embed="rId3"/>
          <a:srcRect/>
          <a:stretch>
            <a:fillRect/>
          </a:stretch>
        </p:blipFill>
        <p:spPr>
          <a:xfrm>
            <a:off x="4106863" y="2271713"/>
            <a:ext cx="4448175" cy="3844925"/>
          </a:xfrm>
        </p:spPr>
      </p:pic>
      <p:pic>
        <p:nvPicPr>
          <p:cNvPr id="108547" name="Picture 4" descr="untitled3"/>
          <p:cNvPicPr>
            <a:picLocks noGrp="1" noChangeAspect="1" noChangeArrowheads="1"/>
          </p:cNvPicPr>
          <p:nvPr>
            <p:ph sz="quarter" idx="4294967295"/>
          </p:nvPr>
        </p:nvPicPr>
        <p:blipFill>
          <a:blip r:embed="rId4"/>
          <a:srcRect/>
          <a:stretch>
            <a:fillRect/>
          </a:stretch>
        </p:blipFill>
        <p:spPr>
          <a:xfrm>
            <a:off x="1052513" y="1993900"/>
            <a:ext cx="2452687" cy="1822450"/>
          </a:xfrm>
        </p:spPr>
      </p:pic>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a:xfrm>
            <a:off x="-482600" y="406400"/>
            <a:ext cx="9710738" cy="1143000"/>
          </a:xfrm>
        </p:spPr>
        <p:txBody>
          <a:bodyPr/>
          <a:lstStyle/>
          <a:p>
            <a:pPr eaLnBrk="1" hangingPunct="1"/>
            <a:r>
              <a:rPr lang="en-US" altLang="zh-TW" sz="5500" smtClean="0">
                <a:solidFill>
                  <a:srgbClr val="CCCCFF"/>
                </a:solidFill>
                <a:ea typeface="文鼎粗行楷" pitchFamily="49" charset="-120"/>
              </a:rPr>
              <a:t>          </a:t>
            </a:r>
            <a:r>
              <a:rPr lang="zh-TW" altLang="en-US" sz="5500" smtClean="0">
                <a:latin typeface="華康儷粗黑" pitchFamily="49" charset="-120"/>
                <a:ea typeface="華康儷粗黑" pitchFamily="49" charset="-120"/>
              </a:rPr>
              <a:t>事 務</a:t>
            </a:r>
            <a:r>
              <a:rPr lang="zh-TW" altLang="en-US" sz="5500" smtClean="0">
                <a:latin typeface="華康儷粗黑" pitchFamily="49" charset="-120"/>
                <a:ea typeface="華康儷粗黑" pitchFamily="49" charset="-120"/>
                <a:cs typeface="文鼎粗行楷" pitchFamily="49" charset="-120"/>
              </a:rPr>
              <a:t> 型 </a:t>
            </a:r>
            <a:r>
              <a:rPr lang="en-US" altLang="zh-TW" sz="5500" smtClean="0">
                <a:latin typeface="華康儷粗黑" pitchFamily="49" charset="-120"/>
                <a:ea typeface="華康儷粗黑" pitchFamily="49" charset="-120"/>
                <a:cs typeface="文鼎粗行楷" pitchFamily="49" charset="-120"/>
              </a:rPr>
              <a:t>C</a:t>
            </a:r>
          </a:p>
        </p:txBody>
      </p:sp>
      <p:sp>
        <p:nvSpPr>
          <p:cNvPr id="47107" name="Rectangle 3"/>
          <p:cNvSpPr>
            <a:spLocks noGrp="1" noChangeArrowheads="1"/>
          </p:cNvSpPr>
          <p:nvPr>
            <p:ph type="body" sz="half" idx="4294967295"/>
          </p:nvPr>
        </p:nvSpPr>
        <p:spPr>
          <a:xfrm>
            <a:off x="1320800" y="1585913"/>
            <a:ext cx="9767888" cy="4675187"/>
          </a:xfrm>
        </p:spPr>
        <p:txBody>
          <a:bodyPr/>
          <a:lstStyle/>
          <a:p>
            <a:pPr eaLnBrk="1" hangingPunct="1">
              <a:spcBef>
                <a:spcPct val="30000"/>
              </a:spcBef>
              <a:defRPr/>
            </a:pPr>
            <a:r>
              <a:rPr lang="zh-TW" altLang="en-US" sz="3200" smtClean="0">
                <a:ea typeface="華康儷粗圓" pitchFamily="49" charset="-120"/>
              </a:rPr>
              <a:t>傳統型的人個性</a:t>
            </a:r>
            <a:r>
              <a:rPr lang="zh-TW" altLang="en-US" sz="3200" smtClean="0">
                <a:solidFill>
                  <a:srgbClr val="1717CD"/>
                </a:solidFill>
                <a:ea typeface="華康儷粗圓" pitchFamily="49" charset="-120"/>
              </a:rPr>
              <a:t>謹慎</a:t>
            </a:r>
            <a:r>
              <a:rPr lang="zh-TW" altLang="en-US" sz="3200" smtClean="0">
                <a:ea typeface="華康儷粗圓" pitchFamily="49" charset="-120"/>
              </a:rPr>
              <a:t>，做事講求</a:t>
            </a:r>
            <a:r>
              <a:rPr lang="zh-TW" altLang="en-US" sz="3200" smtClean="0">
                <a:solidFill>
                  <a:srgbClr val="1717CD"/>
                </a:solidFill>
                <a:ea typeface="華康儷粗圓" pitchFamily="49" charset="-120"/>
              </a:rPr>
              <a:t>規矩</a:t>
            </a:r>
            <a:r>
              <a:rPr lang="zh-TW" altLang="en-US" sz="3200" smtClean="0">
                <a:ea typeface="華康儷粗圓" pitchFamily="49" charset="-120"/>
              </a:rPr>
              <a:t>和精確。喜歡在有清楚規範的環境下工作。他們做事</a:t>
            </a:r>
            <a:r>
              <a:rPr lang="zh-TW" altLang="en-US" sz="3200" smtClean="0">
                <a:solidFill>
                  <a:srgbClr val="1717CD"/>
                </a:solidFill>
                <a:ea typeface="華康儷粗圓" pitchFamily="49" charset="-120"/>
              </a:rPr>
              <a:t>按部就班</a:t>
            </a:r>
            <a:r>
              <a:rPr lang="zh-TW" altLang="en-US" sz="3200" smtClean="0">
                <a:ea typeface="華康儷粗圓" pitchFamily="49" charset="-120"/>
              </a:rPr>
              <a:t>、</a:t>
            </a:r>
            <a:r>
              <a:rPr lang="zh-TW" altLang="en-US" sz="3200" smtClean="0">
                <a:solidFill>
                  <a:srgbClr val="1717CD"/>
                </a:solidFill>
                <a:ea typeface="華康儷粗圓" pitchFamily="49" charset="-120"/>
              </a:rPr>
              <a:t>精打細算</a:t>
            </a:r>
            <a:r>
              <a:rPr lang="zh-TW" altLang="en-US" sz="3200" smtClean="0">
                <a:ea typeface="華康儷粗圓" pitchFamily="49" charset="-120"/>
              </a:rPr>
              <a:t>，給人的感覺是</a:t>
            </a:r>
            <a:r>
              <a:rPr lang="zh-TW" altLang="en-US" sz="3200" smtClean="0">
                <a:solidFill>
                  <a:srgbClr val="1717CD"/>
                </a:solidFill>
                <a:ea typeface="華康儷粗圓" pitchFamily="49" charset="-120"/>
              </a:rPr>
              <a:t>有效率</a:t>
            </a:r>
            <a:r>
              <a:rPr lang="zh-TW" altLang="en-US" sz="3200" smtClean="0">
                <a:ea typeface="華康儷粗圓" pitchFamily="49" charset="-120"/>
              </a:rPr>
              <a:t>、</a:t>
            </a:r>
            <a:r>
              <a:rPr lang="zh-TW" altLang="en-US" sz="3200" smtClean="0">
                <a:solidFill>
                  <a:srgbClr val="1717CD"/>
                </a:solidFill>
                <a:ea typeface="華康儷粗圓" pitchFamily="49" charset="-120"/>
              </a:rPr>
              <a:t>精確、仔細、可靠</a:t>
            </a:r>
            <a:r>
              <a:rPr lang="zh-TW" altLang="en-US" sz="3200" smtClean="0">
                <a:ea typeface="華康儷粗圓" pitchFamily="49" charset="-120"/>
              </a:rPr>
              <a:t>而</a:t>
            </a:r>
            <a:r>
              <a:rPr lang="zh-TW" altLang="en-US" sz="3200" smtClean="0">
                <a:solidFill>
                  <a:srgbClr val="1717CD"/>
                </a:solidFill>
                <a:ea typeface="華康儷粗圓" pitchFamily="49" charset="-120"/>
              </a:rPr>
              <a:t>有信用</a:t>
            </a:r>
            <a:r>
              <a:rPr lang="zh-TW" altLang="en-US" sz="3200" smtClean="0">
                <a:ea typeface="華康儷粗圓" pitchFamily="49" charset="-120"/>
              </a:rPr>
              <a:t>。</a:t>
            </a:r>
          </a:p>
          <a:p>
            <a:pPr eaLnBrk="1" hangingPunct="1">
              <a:spcBef>
                <a:spcPct val="30000"/>
              </a:spcBef>
              <a:defRPr/>
            </a:pPr>
            <a:r>
              <a:rPr lang="zh-TW" altLang="en-US" sz="3200" smtClean="0">
                <a:ea typeface="華康儷粗圓" pitchFamily="49" charset="-120"/>
              </a:rPr>
              <a:t>他們的生活哲學是</a:t>
            </a:r>
            <a:r>
              <a:rPr lang="zh-TW" altLang="en-US" sz="3200" smtClean="0">
                <a:solidFill>
                  <a:srgbClr val="1717CD"/>
                </a:solidFill>
                <a:ea typeface="華康儷粗圓" pitchFamily="49" charset="-120"/>
              </a:rPr>
              <a:t>穩紮穩打</a:t>
            </a:r>
            <a:r>
              <a:rPr lang="zh-TW" altLang="en-US" sz="3200" smtClean="0">
                <a:ea typeface="華康儷粗圓" pitchFamily="49" charset="-120"/>
              </a:rPr>
              <a:t>，</a:t>
            </a:r>
            <a:r>
              <a:rPr lang="zh-TW" altLang="en-US" sz="3200" smtClean="0">
                <a:solidFill>
                  <a:srgbClr val="1717CD"/>
                </a:solidFill>
                <a:ea typeface="華康儷粗圓" pitchFamily="49" charset="-120"/>
              </a:rPr>
              <a:t>不喜歡改變或創新</a:t>
            </a:r>
            <a:r>
              <a:rPr lang="zh-TW" altLang="en-US" sz="3200" smtClean="0">
                <a:ea typeface="華康儷粗圓" pitchFamily="49" charset="-120"/>
              </a:rPr>
              <a:t>，也</a:t>
            </a:r>
            <a:r>
              <a:rPr lang="zh-TW" altLang="en-US" sz="3200" smtClean="0">
                <a:solidFill>
                  <a:srgbClr val="1717CD"/>
                </a:solidFill>
                <a:ea typeface="華康儷粗圓" pitchFamily="49" charset="-120"/>
              </a:rPr>
              <a:t>不喜歡冒險或領導</a:t>
            </a:r>
            <a:r>
              <a:rPr lang="zh-TW" altLang="en-US" sz="3200" smtClean="0">
                <a:ea typeface="華康儷粗圓" pitchFamily="49" charset="-120"/>
              </a:rPr>
              <a:t>。會選擇和自己志趣相投的人成為好朋友。</a:t>
            </a:r>
          </a:p>
          <a:p>
            <a:pPr eaLnBrk="1" hangingPunct="1">
              <a:spcBef>
                <a:spcPct val="30000"/>
              </a:spcBef>
              <a:defRPr/>
            </a:pPr>
            <a:r>
              <a:rPr lang="zh-TW" altLang="en-US" sz="3200" smtClean="0">
                <a:ea typeface="華康儷粗圓" pitchFamily="49" charset="-120"/>
              </a:rPr>
              <a:t>喜歡從事</a:t>
            </a:r>
            <a:r>
              <a:rPr lang="zh-TW" altLang="en-US" sz="3200" smtClean="0">
                <a:solidFill>
                  <a:srgbClr val="FF0000"/>
                </a:solidFill>
                <a:effectLst>
                  <a:outerShdw blurRad="38100" dist="38100" dir="2700000" algn="tl">
                    <a:srgbClr val="C0C0C0"/>
                  </a:outerShdw>
                </a:effectLst>
                <a:ea typeface="華康儷粗圓" pitchFamily="49" charset="-120"/>
              </a:rPr>
              <a:t>銀行、金融、會計、秘書、圖書館管理員</a:t>
            </a:r>
            <a:r>
              <a:rPr lang="zh-TW" altLang="en-US" sz="3200" smtClean="0">
                <a:ea typeface="華康儷粗圓" pitchFamily="49" charset="-120"/>
              </a:rPr>
              <a:t>等相關工作。</a:t>
            </a:r>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idx="4294967295"/>
          </p:nvPr>
        </p:nvSpPr>
        <p:spPr>
          <a:xfrm>
            <a:off x="809625" y="630238"/>
            <a:ext cx="10515600" cy="1325562"/>
          </a:xfrm>
        </p:spPr>
        <p:txBody>
          <a:bodyPr/>
          <a:lstStyle/>
          <a:p>
            <a:pPr eaLnBrk="1" hangingPunct="1"/>
            <a:r>
              <a:rPr lang="en-US" altLang="zh-TW" sz="5400" smtClean="0">
                <a:latin typeface="Blackoak Std" pitchFamily="50" charset="0"/>
              </a:rPr>
              <a:t>EX..</a:t>
            </a:r>
          </a:p>
        </p:txBody>
      </p:sp>
      <p:sp>
        <p:nvSpPr>
          <p:cNvPr id="112642" name="Rectangle 3" descr="Rectangle: Click to edit Master text styles&#10;Second level&#10;Third level&#10;Fourth level&#10;Fifth level"/>
          <p:cNvSpPr>
            <a:spLocks noGrp="1" noChangeArrowheads="1"/>
          </p:cNvSpPr>
          <p:nvPr>
            <p:ph type="body" idx="4294967295"/>
          </p:nvPr>
        </p:nvSpPr>
        <p:spPr/>
        <p:txBody>
          <a:bodyPr/>
          <a:lstStyle/>
          <a:p>
            <a:pPr eaLnBrk="1" hangingPunct="1">
              <a:lnSpc>
                <a:spcPct val="150000"/>
              </a:lnSpc>
            </a:pPr>
            <a:r>
              <a:rPr lang="zh-TW" altLang="en-US" sz="4400" smtClean="0">
                <a:solidFill>
                  <a:srgbClr val="0000FF"/>
                </a:solidFill>
                <a:latin typeface="華康儷粗圓" pitchFamily="49" charset="-120"/>
                <a:ea typeface="華康儷粗圓" pitchFamily="49" charset="-120"/>
              </a:rPr>
              <a:t>面對一顆「蓮霧」，六類型的人會如何</a:t>
            </a:r>
          </a:p>
          <a:p>
            <a:pPr eaLnBrk="1" hangingPunct="1">
              <a:lnSpc>
                <a:spcPct val="150000"/>
              </a:lnSpc>
              <a:buFont typeface="Arial" charset="0"/>
              <a:buNone/>
            </a:pPr>
            <a:r>
              <a:rPr lang="zh-TW" altLang="en-US" sz="4400" smtClean="0">
                <a:solidFill>
                  <a:srgbClr val="0000FF"/>
                </a:solidFill>
                <a:latin typeface="華康儷粗圓" pitchFamily="49" charset="-120"/>
                <a:ea typeface="華康儷粗圓" pitchFamily="49" charset="-120"/>
              </a:rPr>
              <a:t> 思考這顆水果？</a:t>
            </a:r>
          </a:p>
        </p:txBody>
      </p:sp>
      <p:pic>
        <p:nvPicPr>
          <p:cNvPr id="112643" name="Picture 8" descr="bell%20fruit"/>
          <p:cNvPicPr>
            <a:picLocks noChangeAspect="1" noChangeArrowheads="1"/>
          </p:cNvPicPr>
          <p:nvPr/>
        </p:nvPicPr>
        <p:blipFill>
          <a:blip r:embed="rId2"/>
          <a:srcRect/>
          <a:stretch>
            <a:fillRect/>
          </a:stretch>
        </p:blipFill>
        <p:spPr bwMode="auto">
          <a:xfrm>
            <a:off x="6704013" y="3379788"/>
            <a:ext cx="3313112" cy="3016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3665" name="投影片編號版面配置區 5"/>
          <p:cNvSpPr txBox="1">
            <a:spLocks noGrp="1"/>
          </p:cNvSpPr>
          <p:nvPr/>
        </p:nvSpPr>
        <p:spPr bwMode="auto">
          <a:xfrm>
            <a:off x="8737600" y="6245225"/>
            <a:ext cx="2844800" cy="476250"/>
          </a:xfrm>
          <a:prstGeom prst="rect">
            <a:avLst/>
          </a:prstGeom>
          <a:noFill/>
          <a:ln w="9525">
            <a:noFill/>
            <a:miter lim="800000"/>
            <a:headEnd/>
            <a:tailEnd/>
          </a:ln>
        </p:spPr>
        <p:txBody>
          <a:bodyPr/>
          <a:lstStyle/>
          <a:p>
            <a:pPr algn="r"/>
            <a:fld id="{71CA63B9-A7C1-4AA9-AACF-B19CD3FDBA87}" type="slidenum">
              <a:rPr lang="en-US" altLang="zh-TW" sz="1400">
                <a:latin typeface="Times New Roman" pitchFamily="18" charset="0"/>
              </a:rPr>
              <a:pPr algn="r"/>
              <a:t>70</a:t>
            </a:fld>
            <a:endParaRPr lang="en-US" altLang="zh-TW" sz="1400">
              <a:latin typeface="Times New Roman" pitchFamily="18" charset="0"/>
            </a:endParaRPr>
          </a:p>
        </p:txBody>
      </p:sp>
      <p:sp>
        <p:nvSpPr>
          <p:cNvPr id="15363" name="Rectangle 3" descr="Rectangle: Click to edit Master text styles&#10;Second level&#10;Third level&#10;Fourth level&#10;Fifth level"/>
          <p:cNvSpPr>
            <a:spLocks noGrp="1" noChangeArrowheads="1"/>
          </p:cNvSpPr>
          <p:nvPr>
            <p:ph type="body" idx="4294967295"/>
          </p:nvPr>
        </p:nvSpPr>
        <p:spPr>
          <a:xfrm>
            <a:off x="711200" y="681038"/>
            <a:ext cx="11145838" cy="5338762"/>
          </a:xfrm>
        </p:spPr>
        <p:txBody>
          <a:bodyPr/>
          <a:lstStyle/>
          <a:p>
            <a:pPr eaLnBrk="1" hangingPunct="1">
              <a:lnSpc>
                <a:spcPct val="150000"/>
              </a:lnSpc>
              <a:buFont typeface="Arial" charset="0"/>
              <a:buNone/>
            </a:pPr>
            <a:r>
              <a:rPr lang="zh-TW" altLang="en-US" smtClean="0">
                <a:solidFill>
                  <a:srgbClr val="393EFD"/>
                </a:solidFill>
                <a:latin typeface="華康儷粗圓" pitchFamily="49" charset="-120"/>
                <a:ea typeface="華康儷粗圓" pitchFamily="49" charset="-120"/>
              </a:rPr>
              <a:t>實用型（</a:t>
            </a:r>
            <a:r>
              <a:rPr lang="en-US" altLang="zh-TW" smtClean="0">
                <a:solidFill>
                  <a:srgbClr val="393EFD"/>
                </a:solidFill>
                <a:latin typeface="華康儷粗圓" pitchFamily="49" charset="-120"/>
                <a:ea typeface="華康儷粗圓" pitchFamily="49" charset="-120"/>
              </a:rPr>
              <a:t>R</a:t>
            </a:r>
            <a:r>
              <a:rPr lang="zh-TW" altLang="en-US" smtClean="0">
                <a:solidFill>
                  <a:srgbClr val="393EFD"/>
                </a:solidFill>
                <a:latin typeface="華康儷粗圓" pitchFamily="49" charset="-120"/>
                <a:ea typeface="華康儷粗圓" pitchFamily="49" charset="-120"/>
              </a:rPr>
              <a:t>）：蓮霧要收成好，需要勤於培土、修枝、除蟲和施肥！</a:t>
            </a:r>
          </a:p>
          <a:p>
            <a:pPr eaLnBrk="1" hangingPunct="1">
              <a:lnSpc>
                <a:spcPct val="150000"/>
              </a:lnSpc>
              <a:buFont typeface="Arial" charset="0"/>
              <a:buNone/>
            </a:pPr>
            <a:r>
              <a:rPr lang="zh-TW" altLang="en-US" smtClean="0">
                <a:solidFill>
                  <a:srgbClr val="393EFD"/>
                </a:solidFill>
                <a:latin typeface="華康儷粗圓" pitchFamily="49" charset="-120"/>
                <a:ea typeface="華康儷粗圓" pitchFamily="49" charset="-120"/>
              </a:rPr>
              <a:t>研究型（</a:t>
            </a:r>
            <a:r>
              <a:rPr lang="en-US" altLang="zh-TW" smtClean="0">
                <a:solidFill>
                  <a:srgbClr val="393EFD"/>
                </a:solidFill>
                <a:latin typeface="華康儷粗圓" pitchFamily="49" charset="-120"/>
                <a:ea typeface="華康儷粗圓" pitchFamily="49" charset="-120"/>
              </a:rPr>
              <a:t>I</a:t>
            </a:r>
            <a:r>
              <a:rPr lang="zh-TW" altLang="en-US" smtClean="0">
                <a:solidFill>
                  <a:srgbClr val="393EFD"/>
                </a:solidFill>
                <a:latin typeface="華康儷粗圓" pitchFamily="49" charset="-120"/>
                <a:ea typeface="華康儷粗圓" pitchFamily="49" charset="-120"/>
              </a:rPr>
              <a:t>）：蓮霧的營養價值如何？需要哪種土質？</a:t>
            </a:r>
          </a:p>
          <a:p>
            <a:pPr eaLnBrk="1" hangingPunct="1">
              <a:lnSpc>
                <a:spcPct val="150000"/>
              </a:lnSpc>
              <a:buFont typeface="Arial" charset="0"/>
              <a:buNone/>
            </a:pPr>
            <a:r>
              <a:rPr lang="zh-TW" altLang="en-US" smtClean="0">
                <a:solidFill>
                  <a:srgbClr val="393EFD"/>
                </a:solidFill>
                <a:latin typeface="華康儷粗圓" pitchFamily="49" charset="-120"/>
                <a:ea typeface="華康儷粗圓" pitchFamily="49" charset="-120"/>
              </a:rPr>
              <a:t>藝術型（</a:t>
            </a:r>
            <a:r>
              <a:rPr lang="en-US" altLang="zh-TW" smtClean="0">
                <a:solidFill>
                  <a:srgbClr val="393EFD"/>
                </a:solidFill>
                <a:latin typeface="華康儷粗圓" pitchFamily="49" charset="-120"/>
                <a:ea typeface="華康儷粗圓" pitchFamily="49" charset="-120"/>
              </a:rPr>
              <a:t>A</a:t>
            </a:r>
            <a:r>
              <a:rPr lang="zh-TW" altLang="en-US" smtClean="0">
                <a:solidFill>
                  <a:srgbClr val="393EFD"/>
                </a:solidFill>
                <a:latin typeface="華康儷粗圓" pitchFamily="49" charset="-120"/>
                <a:ea typeface="華康儷粗圓" pitchFamily="49" charset="-120"/>
              </a:rPr>
              <a:t>）：蓮霧的外型很漂亮，黑珍珠色澤光滑</a:t>
            </a:r>
          </a:p>
          <a:p>
            <a:pPr eaLnBrk="1" hangingPunct="1">
              <a:lnSpc>
                <a:spcPct val="150000"/>
              </a:lnSpc>
              <a:buFont typeface="Arial" charset="0"/>
              <a:buNone/>
            </a:pPr>
            <a:r>
              <a:rPr lang="zh-TW" altLang="en-US" smtClean="0">
                <a:solidFill>
                  <a:srgbClr val="393EFD"/>
                </a:solidFill>
                <a:latin typeface="華康儷粗圓" pitchFamily="49" charset="-120"/>
                <a:ea typeface="華康儷粗圓" pitchFamily="49" charset="-120"/>
              </a:rPr>
              <a:t>社會型（</a:t>
            </a:r>
            <a:r>
              <a:rPr lang="en-US" altLang="zh-TW" smtClean="0">
                <a:solidFill>
                  <a:srgbClr val="393EFD"/>
                </a:solidFill>
                <a:latin typeface="華康儷粗圓" pitchFamily="49" charset="-120"/>
                <a:ea typeface="華康儷粗圓" pitchFamily="49" charset="-120"/>
              </a:rPr>
              <a:t>S</a:t>
            </a:r>
            <a:r>
              <a:rPr lang="zh-TW" altLang="en-US" smtClean="0">
                <a:solidFill>
                  <a:srgbClr val="393EFD"/>
                </a:solidFill>
                <a:latin typeface="華康儷粗圓" pitchFamily="49" charset="-120"/>
                <a:ea typeface="華康儷粗圓" pitchFamily="49" charset="-120"/>
              </a:rPr>
              <a:t>）：我想和朋友一起分享這些可口的蓮霧</a:t>
            </a:r>
          </a:p>
          <a:p>
            <a:pPr eaLnBrk="1" hangingPunct="1">
              <a:lnSpc>
                <a:spcPct val="150000"/>
              </a:lnSpc>
              <a:buFont typeface="Arial" charset="0"/>
              <a:buNone/>
            </a:pPr>
            <a:r>
              <a:rPr lang="zh-TW" altLang="en-US" smtClean="0">
                <a:solidFill>
                  <a:srgbClr val="393EFD"/>
                </a:solidFill>
                <a:latin typeface="華康儷粗圓" pitchFamily="49" charset="-120"/>
                <a:ea typeface="華康儷粗圓" pitchFamily="49" charset="-120"/>
              </a:rPr>
              <a:t>企業型（</a:t>
            </a:r>
            <a:r>
              <a:rPr lang="en-US" altLang="zh-TW" smtClean="0">
                <a:solidFill>
                  <a:srgbClr val="393EFD"/>
                </a:solidFill>
                <a:latin typeface="華康儷粗圓" pitchFamily="49" charset="-120"/>
                <a:ea typeface="華康儷粗圓" pitchFamily="49" charset="-120"/>
              </a:rPr>
              <a:t>E</a:t>
            </a:r>
            <a:r>
              <a:rPr lang="zh-TW" altLang="en-US" smtClean="0">
                <a:solidFill>
                  <a:srgbClr val="393EFD"/>
                </a:solidFill>
                <a:latin typeface="華康儷粗圓" pitchFamily="49" charset="-120"/>
                <a:ea typeface="華康儷粗圓" pitchFamily="49" charset="-120"/>
              </a:rPr>
              <a:t>）：蓮霧的價格是越稀少越昂貴，要控制產銷</a:t>
            </a:r>
          </a:p>
          <a:p>
            <a:pPr eaLnBrk="1" hangingPunct="1">
              <a:lnSpc>
                <a:spcPct val="150000"/>
              </a:lnSpc>
              <a:buFont typeface="Arial" charset="0"/>
              <a:buNone/>
            </a:pPr>
            <a:r>
              <a:rPr lang="zh-TW" altLang="en-US" smtClean="0">
                <a:solidFill>
                  <a:srgbClr val="393EFD"/>
                </a:solidFill>
                <a:latin typeface="華康儷粗圓" pitchFamily="49" charset="-120"/>
                <a:ea typeface="華康儷粗圓" pitchFamily="49" charset="-120"/>
              </a:rPr>
              <a:t>事務型（</a:t>
            </a:r>
            <a:r>
              <a:rPr lang="en-US" altLang="zh-TW" smtClean="0">
                <a:solidFill>
                  <a:srgbClr val="393EFD"/>
                </a:solidFill>
                <a:latin typeface="華康儷粗圓" pitchFamily="49" charset="-120"/>
                <a:ea typeface="華康儷粗圓" pitchFamily="49" charset="-120"/>
              </a:rPr>
              <a:t>C</a:t>
            </a:r>
            <a:r>
              <a:rPr lang="zh-TW" altLang="en-US" smtClean="0">
                <a:solidFill>
                  <a:srgbClr val="393EFD"/>
                </a:solidFill>
                <a:latin typeface="華康儷粗圓" pitchFamily="49" charset="-120"/>
                <a:ea typeface="華康儷粗圓" pitchFamily="49" charset="-120"/>
              </a:rPr>
              <a:t>）：這麼貴，想辦法讓蓮霧多保存幾天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36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36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36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36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36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p:cNvSpPr>
          <p:nvPr>
            <p:ph type="title"/>
          </p:nvPr>
        </p:nvSpPr>
        <p:spPr>
          <a:xfrm>
            <a:off x="381000" y="188913"/>
            <a:ext cx="10944225" cy="1325562"/>
          </a:xfrm>
        </p:spPr>
        <p:txBody>
          <a:bodyPr/>
          <a:lstStyle/>
          <a:p>
            <a:r>
              <a:rPr lang="zh-TW" altLang="en-US" smtClean="0">
                <a:ea typeface="華康粗黑體" pitchFamily="49" charset="-120"/>
                <a:cs typeface="文鼎粗行楷" pitchFamily="49" charset="-120"/>
              </a:rPr>
              <a:t>職業興趣六角形模式</a:t>
            </a:r>
          </a:p>
        </p:txBody>
      </p:sp>
      <p:pic>
        <p:nvPicPr>
          <p:cNvPr id="114690" name="Picture 2"/>
          <p:cNvPicPr>
            <a:picLocks noChangeAspect="1" noChangeArrowheads="1"/>
          </p:cNvPicPr>
          <p:nvPr>
            <p:ph type="body" idx="1"/>
          </p:nvPr>
        </p:nvPicPr>
        <p:blipFill>
          <a:blip r:embed="rId2"/>
          <a:srcRect l="21851" t="20033" r="19482" b="7167"/>
          <a:stretch>
            <a:fillRect/>
          </a:stretch>
        </p:blipFill>
        <p:spPr>
          <a:xfrm>
            <a:off x="384175" y="1603375"/>
            <a:ext cx="11104563" cy="5032375"/>
          </a:xfrm>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3586" name="Object 2"/>
          <p:cNvGraphicFramePr>
            <a:graphicFrameLocks noChangeAspect="1"/>
          </p:cNvGraphicFramePr>
          <p:nvPr>
            <p:ph idx="1"/>
          </p:nvPr>
        </p:nvGraphicFramePr>
        <p:xfrm>
          <a:off x="912813" y="1196975"/>
          <a:ext cx="10529887" cy="4502150"/>
        </p:xfrm>
        <a:graphic>
          <a:graphicData uri="http://schemas.openxmlformats.org/presentationml/2006/ole">
            <p:oleObj spid="_x0000_s323586" name="Visio" r:id="rId4" imgW="6170066" imgH="3518002" progId="">
              <p:embed/>
            </p:oleObj>
          </a:graphicData>
        </a:graphic>
      </p:graphicFrame>
      <p:sp>
        <p:nvSpPr>
          <p:cNvPr id="323587" name="Text Box 3"/>
          <p:cNvSpPr txBox="1">
            <a:spLocks noChangeArrowheads="1"/>
          </p:cNvSpPr>
          <p:nvPr/>
        </p:nvSpPr>
        <p:spPr bwMode="auto">
          <a:xfrm>
            <a:off x="5394325" y="2520950"/>
            <a:ext cx="2687638" cy="1555750"/>
          </a:xfrm>
          <a:prstGeom prst="rect">
            <a:avLst/>
          </a:prstGeom>
          <a:noFill/>
          <a:ln w="9525">
            <a:noFill/>
            <a:miter lim="800000"/>
            <a:headEnd/>
            <a:tailEnd/>
          </a:ln>
        </p:spPr>
        <p:txBody>
          <a:bodyPr>
            <a:spAutoFit/>
          </a:bodyPr>
          <a:lstStyle/>
          <a:p>
            <a:pPr>
              <a:spcBef>
                <a:spcPct val="50000"/>
              </a:spcBef>
            </a:pPr>
            <a:r>
              <a:rPr lang="zh-TW" altLang="en-US" sz="9600">
                <a:latin typeface="Times New Roman" pitchFamily="18" charset="0"/>
                <a:ea typeface="華康粗黑體" pitchFamily="49" charset="-120"/>
              </a:rPr>
              <a:t>人</a:t>
            </a:r>
          </a:p>
        </p:txBody>
      </p:sp>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5634" name="Object 2"/>
          <p:cNvGraphicFramePr>
            <a:graphicFrameLocks noChangeAspect="1"/>
          </p:cNvGraphicFramePr>
          <p:nvPr>
            <p:ph idx="1"/>
          </p:nvPr>
        </p:nvGraphicFramePr>
        <p:xfrm>
          <a:off x="527050" y="333375"/>
          <a:ext cx="11279188" cy="6048375"/>
        </p:xfrm>
        <a:graphic>
          <a:graphicData uri="http://schemas.openxmlformats.org/presentationml/2006/ole">
            <p:oleObj spid="_x0000_s325634" name="Visio" r:id="rId4" imgW="7264298" imgH="5191963" progId="">
              <p:embed/>
            </p:oleObj>
          </a:graphicData>
        </a:graphic>
      </p:graphicFrame>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9730" name="Object 2"/>
          <p:cNvGraphicFramePr>
            <a:graphicFrameLocks noChangeAspect="1"/>
          </p:cNvGraphicFramePr>
          <p:nvPr>
            <p:ph idx="1"/>
          </p:nvPr>
        </p:nvGraphicFramePr>
        <p:xfrm>
          <a:off x="1968500" y="117475"/>
          <a:ext cx="9120188" cy="6740525"/>
        </p:xfrm>
        <a:graphic>
          <a:graphicData uri="http://schemas.openxmlformats.org/presentationml/2006/ole">
            <p:oleObj spid="_x0000_s329730" name="Visio" r:id="rId4" imgW="7528560" imgH="7417918" progId="">
              <p:embed/>
            </p:oleObj>
          </a:graphicData>
        </a:graphic>
      </p:graphicFrame>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1426" name="Object 2"/>
          <p:cNvGraphicFramePr>
            <a:graphicFrameLocks noGrp="1" noChangeAspect="1"/>
          </p:cNvGraphicFramePr>
          <p:nvPr>
            <p:ph idx="4294967295"/>
          </p:nvPr>
        </p:nvGraphicFramePr>
        <p:xfrm>
          <a:off x="0" y="0"/>
          <a:ext cx="12192000" cy="6858000"/>
        </p:xfrm>
        <a:graphic>
          <a:graphicData uri="http://schemas.openxmlformats.org/presentationml/2006/ole">
            <p:oleObj spid="_x0000_s231426" name="Visio" r:id="rId4" imgW="10194646" imgH="7548372" progId="">
              <p:embed/>
            </p:oleObj>
          </a:graphicData>
        </a:graphic>
      </p:graphicFrame>
      <p:sp>
        <p:nvSpPr>
          <p:cNvPr id="231427" name="AutoShape 5" descr="「郭台銘」的圖片搜尋結果"/>
          <p:cNvSpPr>
            <a:spLocks noChangeAspect="1" noChangeArrowheads="1"/>
          </p:cNvSpPr>
          <p:nvPr/>
        </p:nvSpPr>
        <p:spPr bwMode="auto">
          <a:xfrm>
            <a:off x="5943600" y="3276600"/>
            <a:ext cx="304800" cy="304800"/>
          </a:xfrm>
          <a:prstGeom prst="rect">
            <a:avLst/>
          </a:prstGeom>
          <a:noFill/>
          <a:ln w="9525">
            <a:noFill/>
            <a:miter lim="800000"/>
            <a:headEnd/>
            <a:tailEnd/>
          </a:ln>
        </p:spPr>
        <p:txBody>
          <a:bodyPr/>
          <a:lstStyle/>
          <a:p>
            <a:endParaRPr lang="zh-TW" altLang="en-US"/>
          </a:p>
        </p:txBody>
      </p:sp>
      <p:sp>
        <p:nvSpPr>
          <p:cNvPr id="231428" name="AutoShape 7" descr="「郭台銘」的圖片搜尋結果"/>
          <p:cNvSpPr>
            <a:spLocks noChangeAspect="1" noChangeArrowheads="1"/>
          </p:cNvSpPr>
          <p:nvPr/>
        </p:nvSpPr>
        <p:spPr bwMode="auto">
          <a:xfrm>
            <a:off x="155575" y="46038"/>
            <a:ext cx="304800" cy="304800"/>
          </a:xfrm>
          <a:prstGeom prst="rect">
            <a:avLst/>
          </a:prstGeom>
          <a:noFill/>
          <a:ln w="9525">
            <a:noFill/>
            <a:miter lim="800000"/>
            <a:headEnd/>
            <a:tailEnd/>
          </a:ln>
        </p:spPr>
        <p:txBody>
          <a:bodyPr/>
          <a:lstStyle/>
          <a:p>
            <a:endParaRPr lang="zh-TW" altLang="en-US"/>
          </a:p>
        </p:txBody>
      </p:sp>
      <p:pic>
        <p:nvPicPr>
          <p:cNvPr id="231429" name="Picture 9" descr="Terry_Gou"/>
          <p:cNvPicPr preferRelativeResize="0">
            <a:picLocks noChangeArrowheads="1"/>
          </p:cNvPicPr>
          <p:nvPr/>
        </p:nvPicPr>
        <p:blipFill>
          <a:blip r:embed="rId5"/>
          <a:srcRect/>
          <a:stretch>
            <a:fillRect/>
          </a:stretch>
        </p:blipFill>
        <p:spPr bwMode="auto">
          <a:xfrm>
            <a:off x="1384300" y="508000"/>
            <a:ext cx="1804988" cy="1641475"/>
          </a:xfrm>
          <a:prstGeom prst="rect">
            <a:avLst/>
          </a:prstGeom>
          <a:noFill/>
          <a:ln w="9525">
            <a:noFill/>
            <a:miter lim="800000"/>
            <a:headEnd/>
            <a:tailEnd/>
          </a:ln>
        </p:spPr>
      </p:pic>
      <p:pic>
        <p:nvPicPr>
          <p:cNvPr id="231430" name="Picture 11" descr="600_phpOgHdXE"/>
          <p:cNvPicPr preferRelativeResize="0">
            <a:picLocks noChangeArrowheads="1"/>
          </p:cNvPicPr>
          <p:nvPr/>
        </p:nvPicPr>
        <p:blipFill>
          <a:blip r:embed="rId6"/>
          <a:srcRect/>
          <a:stretch>
            <a:fillRect/>
          </a:stretch>
        </p:blipFill>
        <p:spPr bwMode="auto">
          <a:xfrm>
            <a:off x="10555288" y="4219575"/>
            <a:ext cx="1636712" cy="184943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61" name="Rectangle 2"/>
          <p:cNvSpPr>
            <a:spLocks noGrp="1"/>
          </p:cNvSpPr>
          <p:nvPr>
            <p:ph type="title"/>
          </p:nvPr>
        </p:nvSpPr>
        <p:spPr>
          <a:xfrm>
            <a:off x="676275" y="336550"/>
            <a:ext cx="10515600" cy="1325563"/>
          </a:xfrm>
        </p:spPr>
        <p:txBody>
          <a:bodyPr/>
          <a:lstStyle/>
          <a:p>
            <a:r>
              <a:rPr lang="zh-TW" altLang="en-US" sz="5400" smtClean="0">
                <a:latin typeface="Tekton Pro" pitchFamily="34" charset="0"/>
                <a:ea typeface="華康儷粗黑" pitchFamily="49" charset="-120"/>
              </a:rPr>
              <a:t>人境適配、心滿意足</a:t>
            </a:r>
          </a:p>
        </p:txBody>
      </p:sp>
      <p:pic>
        <p:nvPicPr>
          <p:cNvPr id="338962" name="Picture 8"/>
          <p:cNvPicPr>
            <a:picLocks noChangeAspect="1" noChangeArrowheads="1"/>
          </p:cNvPicPr>
          <p:nvPr/>
        </p:nvPicPr>
        <p:blipFill>
          <a:blip r:embed="rId3"/>
          <a:srcRect/>
          <a:stretch>
            <a:fillRect/>
          </a:stretch>
        </p:blipFill>
        <p:spPr bwMode="auto">
          <a:xfrm>
            <a:off x="706438" y="1492250"/>
            <a:ext cx="9736137" cy="5127625"/>
          </a:xfrm>
          <a:prstGeom prst="rect">
            <a:avLst/>
          </a:prstGeom>
          <a:noFill/>
          <a:ln w="9525">
            <a:noFill/>
            <a:miter lim="800000"/>
            <a:headEnd/>
            <a:tailEnd/>
          </a:ln>
        </p:spPr>
      </p:pic>
      <p:graphicFrame>
        <p:nvGraphicFramePr>
          <p:cNvPr id="338960" name="Object 16"/>
          <p:cNvGraphicFramePr>
            <a:graphicFrameLocks noChangeAspect="1"/>
          </p:cNvGraphicFramePr>
          <p:nvPr/>
        </p:nvGraphicFramePr>
        <p:xfrm>
          <a:off x="9013825" y="2724150"/>
          <a:ext cx="2944813" cy="3887788"/>
        </p:xfrm>
        <a:graphic>
          <a:graphicData uri="http://schemas.openxmlformats.org/presentationml/2006/ole">
            <p:oleObj spid="_x0000_s338960" name="Visio" r:id="rId4" imgW="1363675" imgH="1363675" progId="">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38960"/>
                                        </p:tgtEl>
                                        <p:attrNameLst>
                                          <p:attrName>style.visibility</p:attrName>
                                        </p:attrNameLst>
                                      </p:cBhvr>
                                      <p:to>
                                        <p:strVal val="visible"/>
                                      </p:to>
                                    </p:set>
                                    <p:anim calcmode="lin" valueType="num">
                                      <p:cBhvr additive="base">
                                        <p:cTn id="7" dur="500" fill="hold"/>
                                        <p:tgtEl>
                                          <p:spTgt spid="338960"/>
                                        </p:tgtEl>
                                        <p:attrNameLst>
                                          <p:attrName>ppt_x</p:attrName>
                                        </p:attrNameLst>
                                      </p:cBhvr>
                                      <p:tavLst>
                                        <p:tav tm="0">
                                          <p:val>
                                            <p:strVal val="#ppt_x"/>
                                          </p:val>
                                        </p:tav>
                                        <p:tav tm="100000">
                                          <p:val>
                                            <p:strVal val="#ppt_x"/>
                                          </p:val>
                                        </p:tav>
                                      </p:tavLst>
                                    </p:anim>
                                    <p:anim calcmode="lin" valueType="num">
                                      <p:cBhvr additive="base">
                                        <p:cTn id="8" dur="500" fill="hold"/>
                                        <p:tgtEl>
                                          <p:spTgt spid="3389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69" name="Rectangle 2"/>
          <p:cNvSpPr>
            <a:spLocks noGrp="1" noChangeArrowheads="1"/>
          </p:cNvSpPr>
          <p:nvPr>
            <p:ph type="title" idx="4294967295"/>
          </p:nvPr>
        </p:nvSpPr>
        <p:spPr>
          <a:xfrm>
            <a:off x="595313" y="277813"/>
            <a:ext cx="10972800" cy="725487"/>
          </a:xfrm>
        </p:spPr>
        <p:txBody>
          <a:bodyPr/>
          <a:lstStyle/>
          <a:p>
            <a:r>
              <a:rPr lang="zh-TW" altLang="en-US" sz="3600" smtClean="0">
                <a:latin typeface="華康儷粗黑" pitchFamily="49" charset="-120"/>
                <a:ea typeface="華康儷粗黑" pitchFamily="49" charset="-120"/>
              </a:rPr>
              <a:t>興趣測驗結果說明書</a:t>
            </a:r>
          </a:p>
        </p:txBody>
      </p:sp>
      <p:pic>
        <p:nvPicPr>
          <p:cNvPr id="62466" name="Picture 4" descr="大考1"/>
          <p:cNvPicPr>
            <a:picLocks noGrp="1" noChangeAspect="1" noChangeArrowheads="1"/>
          </p:cNvPicPr>
          <p:nvPr>
            <p:ph sz="quarter" idx="4294967295"/>
          </p:nvPr>
        </p:nvPicPr>
        <p:blipFill>
          <a:blip r:embed="rId3" cstate="print">
            <a:lum contrast="20000"/>
          </a:blip>
          <a:srcRect/>
          <a:stretch>
            <a:fillRect/>
          </a:stretch>
        </p:blipFill>
        <p:spPr>
          <a:xfrm>
            <a:off x="3697972" y="837068"/>
            <a:ext cx="8486555" cy="6016062"/>
          </a:xfrm>
          <a:prstGeom prst="roundRect">
            <a:avLst/>
          </a:prstGeom>
        </p:spPr>
      </p:pic>
      <p:sp>
        <p:nvSpPr>
          <p:cNvPr id="339971" name="AutoShape 5"/>
          <p:cNvSpPr>
            <a:spLocks noChangeArrowheads="1"/>
          </p:cNvSpPr>
          <p:nvPr/>
        </p:nvSpPr>
        <p:spPr bwMode="auto">
          <a:xfrm>
            <a:off x="623888" y="1196975"/>
            <a:ext cx="2689225" cy="576263"/>
          </a:xfrm>
          <a:prstGeom prst="wedgeRoundRectCallout">
            <a:avLst>
              <a:gd name="adj1" fmla="val 72273"/>
              <a:gd name="adj2" fmla="val 136028"/>
              <a:gd name="adj3" fmla="val 16667"/>
            </a:avLst>
          </a:prstGeom>
          <a:solidFill>
            <a:schemeClr val="bg1"/>
          </a:solidFill>
          <a:ln w="9525">
            <a:solidFill>
              <a:schemeClr val="tx1"/>
            </a:solidFill>
            <a:miter lim="800000"/>
            <a:headEnd/>
            <a:tailEnd/>
          </a:ln>
        </p:spPr>
        <p:txBody>
          <a:bodyPr/>
          <a:lstStyle/>
          <a:p>
            <a:pPr algn="ctr"/>
            <a:r>
              <a:rPr kumimoji="0" lang="zh-TW" altLang="en-US" sz="2400">
                <a:solidFill>
                  <a:srgbClr val="0000FF"/>
                </a:solidFill>
                <a:latin typeface="Calibri" pitchFamily="34" charset="0"/>
                <a:ea typeface="華康儷粗圓" pitchFamily="49" charset="-120"/>
              </a:rPr>
              <a:t>六型分數</a:t>
            </a:r>
          </a:p>
        </p:txBody>
      </p:sp>
      <p:sp>
        <p:nvSpPr>
          <p:cNvPr id="339972" name="AutoShape 6"/>
          <p:cNvSpPr>
            <a:spLocks noChangeArrowheads="1"/>
          </p:cNvSpPr>
          <p:nvPr/>
        </p:nvSpPr>
        <p:spPr bwMode="auto">
          <a:xfrm>
            <a:off x="719138" y="2205038"/>
            <a:ext cx="2495550" cy="936625"/>
          </a:xfrm>
          <a:prstGeom prst="wedgeRoundRectCallout">
            <a:avLst>
              <a:gd name="adj1" fmla="val 90319"/>
              <a:gd name="adj2" fmla="val 32727"/>
              <a:gd name="adj3" fmla="val 16667"/>
            </a:avLst>
          </a:prstGeom>
          <a:solidFill>
            <a:schemeClr val="bg1"/>
          </a:solidFill>
          <a:ln w="9525">
            <a:solidFill>
              <a:schemeClr val="tx1"/>
            </a:solidFill>
            <a:miter lim="800000"/>
            <a:headEnd/>
            <a:tailEnd/>
          </a:ln>
        </p:spPr>
        <p:txBody>
          <a:bodyPr/>
          <a:lstStyle/>
          <a:p>
            <a:pPr algn="ctr"/>
            <a:r>
              <a:rPr kumimoji="0" lang="zh-TW" altLang="en-US" sz="2400">
                <a:solidFill>
                  <a:srgbClr val="0000FF"/>
                </a:solidFill>
                <a:latin typeface="Calibri" pitchFamily="34" charset="0"/>
                <a:ea typeface="華康儷粗圓" pitchFamily="49" charset="-120"/>
              </a:rPr>
              <a:t>興趣代碼</a:t>
            </a:r>
          </a:p>
          <a:p>
            <a:pPr algn="ctr"/>
            <a:r>
              <a:rPr kumimoji="0" lang="zh-TW" altLang="en-US" sz="2400">
                <a:solidFill>
                  <a:srgbClr val="0000FF"/>
                </a:solidFill>
                <a:latin typeface="Calibri" pitchFamily="34" charset="0"/>
                <a:ea typeface="華康儷粗圓" pitchFamily="49" charset="-120"/>
              </a:rPr>
              <a:t>抓周三碼</a:t>
            </a:r>
          </a:p>
          <a:p>
            <a:endParaRPr kumimoji="0" lang="en-US" altLang="zh-TW">
              <a:solidFill>
                <a:srgbClr val="0000FF"/>
              </a:solidFill>
              <a:latin typeface="Calibri" pitchFamily="34" charset="0"/>
              <a:ea typeface="華康儷粗圓" pitchFamily="49" charset="-120"/>
            </a:endParaRPr>
          </a:p>
        </p:txBody>
      </p:sp>
      <p:sp>
        <p:nvSpPr>
          <p:cNvPr id="339973" name="AutoShape 7"/>
          <p:cNvSpPr>
            <a:spLocks noChangeArrowheads="1"/>
          </p:cNvSpPr>
          <p:nvPr/>
        </p:nvSpPr>
        <p:spPr bwMode="auto">
          <a:xfrm>
            <a:off x="719138" y="5516563"/>
            <a:ext cx="2495550" cy="649287"/>
          </a:xfrm>
          <a:prstGeom prst="wedgeRoundRectCallout">
            <a:avLst>
              <a:gd name="adj1" fmla="val 82764"/>
              <a:gd name="adj2" fmla="val 31412"/>
              <a:gd name="adj3" fmla="val 16667"/>
            </a:avLst>
          </a:prstGeom>
          <a:solidFill>
            <a:schemeClr val="bg1"/>
          </a:solidFill>
          <a:ln w="9525">
            <a:solidFill>
              <a:schemeClr val="tx1"/>
            </a:solidFill>
            <a:miter lim="800000"/>
            <a:headEnd/>
            <a:tailEnd/>
          </a:ln>
        </p:spPr>
        <p:txBody>
          <a:bodyPr/>
          <a:lstStyle/>
          <a:p>
            <a:pPr algn="ctr"/>
            <a:r>
              <a:rPr kumimoji="0" lang="zh-TW" altLang="en-US" sz="2400">
                <a:solidFill>
                  <a:srgbClr val="0000FF"/>
                </a:solidFill>
                <a:latin typeface="Calibri" pitchFamily="34" charset="0"/>
                <a:ea typeface="華康儷粗圓" pitchFamily="49" charset="-120"/>
              </a:rPr>
              <a:t>扇形區域</a:t>
            </a:r>
          </a:p>
        </p:txBody>
      </p:sp>
      <p:sp>
        <p:nvSpPr>
          <p:cNvPr id="339974" name="AutoShape 8">
            <a:hlinkClick r:id="rId4" action="ppaction://hlinksldjump"/>
          </p:cNvPr>
          <p:cNvSpPr>
            <a:spLocks noChangeArrowheads="1"/>
          </p:cNvSpPr>
          <p:nvPr/>
        </p:nvSpPr>
        <p:spPr bwMode="auto">
          <a:xfrm>
            <a:off x="719138" y="3357563"/>
            <a:ext cx="2495550" cy="1943100"/>
          </a:xfrm>
          <a:prstGeom prst="wedgeRoundRectCallout">
            <a:avLst>
              <a:gd name="adj1" fmla="val 84106"/>
              <a:gd name="adj2" fmla="val -7810"/>
              <a:gd name="adj3" fmla="val 16667"/>
            </a:avLst>
          </a:prstGeom>
          <a:solidFill>
            <a:schemeClr val="bg1"/>
          </a:solidFill>
          <a:ln w="9525">
            <a:solidFill>
              <a:schemeClr val="tx1"/>
            </a:solidFill>
            <a:miter lim="800000"/>
            <a:headEnd/>
            <a:tailEnd/>
          </a:ln>
        </p:spPr>
        <p:txBody>
          <a:bodyPr/>
          <a:lstStyle/>
          <a:p>
            <a:pPr algn="ctr">
              <a:lnSpc>
                <a:spcPct val="150000"/>
              </a:lnSpc>
            </a:pPr>
            <a:r>
              <a:rPr kumimoji="0" lang="zh-TW" altLang="en-US" sz="2400">
                <a:solidFill>
                  <a:srgbClr val="0000FF"/>
                </a:solidFill>
                <a:latin typeface="Calibri" pitchFamily="34" charset="0"/>
                <a:ea typeface="華康儷粗圓" pitchFamily="49" charset="-120"/>
              </a:rPr>
              <a:t>諧和度</a:t>
            </a:r>
          </a:p>
          <a:p>
            <a:pPr algn="ctr">
              <a:lnSpc>
                <a:spcPct val="150000"/>
              </a:lnSpc>
            </a:pPr>
            <a:r>
              <a:rPr kumimoji="0" lang="zh-TW" altLang="en-US" sz="2400">
                <a:solidFill>
                  <a:srgbClr val="0000FF"/>
                </a:solidFill>
                <a:latin typeface="Calibri" pitchFamily="34" charset="0"/>
                <a:ea typeface="華康儷粗圓" pitchFamily="49" charset="-120"/>
              </a:rPr>
              <a:t>區分值</a:t>
            </a:r>
          </a:p>
          <a:p>
            <a:pPr algn="ctr">
              <a:lnSpc>
                <a:spcPct val="150000"/>
              </a:lnSpc>
            </a:pPr>
            <a:r>
              <a:rPr kumimoji="0" lang="zh-TW" altLang="en-US" sz="2400">
                <a:solidFill>
                  <a:srgbClr val="0000FF"/>
                </a:solidFill>
                <a:latin typeface="Calibri" pitchFamily="34" charset="0"/>
                <a:ea typeface="華康儷粗圓" pitchFamily="49" charset="-120"/>
              </a:rPr>
              <a:t>一致性</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7" name="Rectangle 2"/>
          <p:cNvSpPr>
            <a:spLocks noGrp="1" noChangeArrowheads="1"/>
          </p:cNvSpPr>
          <p:nvPr>
            <p:ph type="title" idx="4294967295"/>
          </p:nvPr>
        </p:nvSpPr>
        <p:spPr>
          <a:xfrm>
            <a:off x="781050" y="881063"/>
            <a:ext cx="4765675" cy="1325562"/>
          </a:xfrm>
        </p:spPr>
        <p:txBody>
          <a:bodyPr/>
          <a:lstStyle/>
          <a:p>
            <a:pPr eaLnBrk="1" hangingPunct="1"/>
            <a:r>
              <a:rPr lang="zh-TW" altLang="en-US" sz="6600" smtClean="0">
                <a:solidFill>
                  <a:srgbClr val="FFFF66"/>
                </a:solidFill>
                <a:ea typeface="文鼎水管體"/>
                <a:cs typeface="文鼎水管體"/>
              </a:rPr>
              <a:t> </a:t>
            </a:r>
            <a:r>
              <a:rPr lang="zh-TW" altLang="en-US" sz="6600" smtClean="0">
                <a:ea typeface="華康儷粗黑" pitchFamily="49" charset="-120"/>
              </a:rPr>
              <a:t>興趣代碼</a:t>
            </a:r>
          </a:p>
        </p:txBody>
      </p:sp>
      <p:sp>
        <p:nvSpPr>
          <p:cNvPr id="342018" name="Rectangle 3"/>
          <p:cNvSpPr>
            <a:spLocks noGrp="1" noChangeArrowheads="1"/>
          </p:cNvSpPr>
          <p:nvPr>
            <p:ph idx="4294967295"/>
          </p:nvPr>
        </p:nvSpPr>
        <p:spPr>
          <a:xfrm>
            <a:off x="1117600" y="2209800"/>
            <a:ext cx="10363200" cy="4114800"/>
          </a:xfrm>
        </p:spPr>
        <p:txBody>
          <a:bodyPr/>
          <a:lstStyle/>
          <a:p>
            <a:pPr eaLnBrk="1" hangingPunct="1">
              <a:buClr>
                <a:schemeClr val="tx1"/>
              </a:buClr>
            </a:pPr>
            <a:r>
              <a:rPr lang="zh-TW" altLang="en-US" sz="4400" smtClean="0">
                <a:solidFill>
                  <a:srgbClr val="0000FF"/>
                </a:solidFill>
                <a:ea typeface="華康儷粗圓" pitchFamily="49" charset="-120"/>
              </a:rPr>
              <a:t>得分最高的前三碼依高低分排列</a:t>
            </a:r>
          </a:p>
          <a:p>
            <a:pPr eaLnBrk="1" hangingPunct="1">
              <a:buClr>
                <a:schemeClr val="tx1"/>
              </a:buClr>
            </a:pPr>
            <a:r>
              <a:rPr lang="zh-TW" altLang="en-US" sz="4400" smtClean="0">
                <a:solidFill>
                  <a:srgbClr val="0000FF"/>
                </a:solidFill>
                <a:ea typeface="華康儷粗圓" pitchFamily="49" charset="-120"/>
              </a:rPr>
              <a:t>興趣代碼表示個人與類型相似的程度</a:t>
            </a:r>
          </a:p>
          <a:p>
            <a:pPr eaLnBrk="1" hangingPunct="1">
              <a:buClr>
                <a:schemeClr val="tx1"/>
              </a:buClr>
            </a:pPr>
            <a:r>
              <a:rPr lang="zh-TW" altLang="en-US" sz="4400" smtClean="0">
                <a:solidFill>
                  <a:srgbClr val="0000FF"/>
                </a:solidFill>
                <a:ea typeface="華康儷粗圓" pitchFamily="49" charset="-120"/>
              </a:rPr>
              <a:t>首重第一碼</a:t>
            </a:r>
          </a:p>
          <a:p>
            <a:pPr eaLnBrk="1" hangingPunct="1">
              <a:buClr>
                <a:srgbClr val="CC0066"/>
              </a:buClr>
              <a:buFont typeface="Wingdings" pitchFamily="2" charset="2"/>
              <a:buNone/>
            </a:pPr>
            <a:endParaRPr lang="zh-TW" altLang="en-US" sz="4400" smtClean="0">
              <a:solidFill>
                <a:srgbClr val="0000FF"/>
              </a:solidFill>
              <a:ea typeface="華康儷粗圓" pitchFamily="49" charset="-120"/>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標題 5"/>
          <p:cNvSpPr>
            <a:spLocks noGrp="1"/>
          </p:cNvSpPr>
          <p:nvPr>
            <p:ph type="title" idx="4294967295"/>
          </p:nvPr>
        </p:nvSpPr>
        <p:spPr/>
        <p:txBody>
          <a:bodyPr/>
          <a:lstStyle/>
          <a:p>
            <a:pPr eaLnBrk="1" hangingPunct="1"/>
            <a:endParaRPr lang="zh-TW" altLang="en-US" smtClean="0"/>
          </a:p>
        </p:txBody>
      </p:sp>
      <p:sp>
        <p:nvSpPr>
          <p:cNvPr id="7171" name="Rectangle 3"/>
          <p:cNvSpPr>
            <a:spLocks noGrp="1" noChangeArrowheads="1"/>
          </p:cNvSpPr>
          <p:nvPr>
            <p:ph idx="4294967295"/>
          </p:nvPr>
        </p:nvSpPr>
        <p:spPr/>
        <p:txBody>
          <a:bodyPr/>
          <a:lstStyle/>
          <a:p>
            <a:pPr eaLnBrk="1" hangingPunct="1">
              <a:buFont typeface="Arial" charset="0"/>
              <a:buNone/>
            </a:pPr>
            <a:r>
              <a:rPr lang="zh-TW" altLang="en-US" smtClean="0">
                <a:latin typeface="華康儷粗圓" pitchFamily="49" charset="-120"/>
                <a:ea typeface="華康儷粗圓" pitchFamily="49" charset="-120"/>
              </a:rPr>
              <a:t>在答題時，如果你回答</a:t>
            </a:r>
          </a:p>
          <a:p>
            <a:pPr eaLnBrk="1" hangingPunct="1">
              <a:buFont typeface="Wingdings" pitchFamily="2" charset="2"/>
              <a:buChar char="l"/>
            </a:pPr>
            <a:r>
              <a:rPr lang="zh-TW" altLang="en-US" smtClean="0">
                <a:latin typeface="華康儷粗圓" pitchFamily="49" charset="-120"/>
                <a:ea typeface="華康儷粗圓" pitchFamily="49" charset="-120"/>
              </a:rPr>
              <a:t>  </a:t>
            </a:r>
            <a:r>
              <a:rPr lang="en-US" altLang="zh-TW" smtClean="0">
                <a:ea typeface="華康儷粗圓" pitchFamily="49" charset="-120"/>
              </a:rPr>
              <a:t>“</a:t>
            </a:r>
            <a:r>
              <a:rPr lang="zh-TW" altLang="en-US" smtClean="0">
                <a:latin typeface="華康儷粗圓" pitchFamily="49" charset="-120"/>
                <a:ea typeface="華康儷粗圓" pitchFamily="49" charset="-120"/>
              </a:rPr>
              <a:t> 非常喜歡 </a:t>
            </a:r>
            <a:r>
              <a:rPr lang="en-US" altLang="zh-TW" smtClean="0">
                <a:ea typeface="華康儷粗圓" pitchFamily="49" charset="-120"/>
              </a:rPr>
              <a:t>”</a:t>
            </a:r>
            <a:r>
              <a:rPr lang="zh-TW" altLang="en-US" smtClean="0">
                <a:latin typeface="華康儷粗圓" pitchFamily="49" charset="-120"/>
                <a:ea typeface="華康儷粗圓" pitchFamily="49" charset="-120"/>
              </a:rPr>
              <a:t> →</a:t>
            </a:r>
            <a:r>
              <a:rPr lang="en-US" altLang="zh-TW" smtClean="0">
                <a:latin typeface="華康儷粗圓" pitchFamily="49" charset="-120"/>
                <a:ea typeface="華康儷粗圓" pitchFamily="49" charset="-120"/>
              </a:rPr>
              <a:t>3</a:t>
            </a:r>
            <a:r>
              <a:rPr lang="zh-TW" altLang="en-US" smtClean="0">
                <a:latin typeface="華康儷粗圓" pitchFamily="49" charset="-120"/>
                <a:ea typeface="華康儷粗圓" pitchFamily="49" charset="-120"/>
              </a:rPr>
              <a:t>分</a:t>
            </a:r>
          </a:p>
          <a:p>
            <a:pPr eaLnBrk="1" hangingPunct="1">
              <a:buFont typeface="Wingdings" pitchFamily="2" charset="2"/>
              <a:buChar char="l"/>
            </a:pPr>
            <a:r>
              <a:rPr lang="zh-TW" altLang="en-US" smtClean="0">
                <a:latin typeface="華康儷粗圓" pitchFamily="49" charset="-120"/>
                <a:ea typeface="華康儷粗圓" pitchFamily="49" charset="-120"/>
              </a:rPr>
              <a:t>  </a:t>
            </a:r>
            <a:r>
              <a:rPr lang="en-US" altLang="zh-TW" smtClean="0">
                <a:ea typeface="華康儷粗圓" pitchFamily="49" charset="-120"/>
              </a:rPr>
              <a:t>“</a:t>
            </a:r>
            <a:r>
              <a:rPr lang="zh-TW" altLang="en-US" smtClean="0">
                <a:latin typeface="華康儷粗圓" pitchFamily="49" charset="-120"/>
                <a:ea typeface="華康儷粗圓" pitchFamily="49" charset="-120"/>
              </a:rPr>
              <a:t> 喜歡 </a:t>
            </a:r>
            <a:r>
              <a:rPr lang="en-US" altLang="zh-TW" smtClean="0">
                <a:ea typeface="華康儷粗圓" pitchFamily="49" charset="-120"/>
              </a:rPr>
              <a:t>”</a:t>
            </a:r>
            <a:r>
              <a:rPr lang="zh-TW" altLang="en-US" smtClean="0">
                <a:latin typeface="華康儷粗圓" pitchFamily="49" charset="-120"/>
                <a:ea typeface="華康儷粗圓" pitchFamily="49" charset="-120"/>
              </a:rPr>
              <a:t> →</a:t>
            </a:r>
            <a:r>
              <a:rPr lang="en-US" altLang="zh-TW" smtClean="0">
                <a:latin typeface="華康儷粗圓" pitchFamily="49" charset="-120"/>
                <a:ea typeface="華康儷粗圓" pitchFamily="49" charset="-120"/>
              </a:rPr>
              <a:t>2</a:t>
            </a:r>
            <a:r>
              <a:rPr lang="zh-TW" altLang="en-US" smtClean="0">
                <a:latin typeface="華康儷粗圓" pitchFamily="49" charset="-120"/>
                <a:ea typeface="華康儷粗圓" pitchFamily="49" charset="-120"/>
              </a:rPr>
              <a:t>分</a:t>
            </a:r>
          </a:p>
          <a:p>
            <a:pPr eaLnBrk="1" hangingPunct="1">
              <a:buFont typeface="Wingdings" pitchFamily="2" charset="2"/>
              <a:buChar char="l"/>
            </a:pPr>
            <a:r>
              <a:rPr lang="zh-TW" altLang="en-US" smtClean="0">
                <a:latin typeface="華康儷粗圓" pitchFamily="49" charset="-120"/>
                <a:ea typeface="華康儷粗圓" pitchFamily="49" charset="-120"/>
              </a:rPr>
              <a:t>  </a:t>
            </a:r>
            <a:r>
              <a:rPr lang="en-US" altLang="zh-TW" smtClean="0">
                <a:ea typeface="華康儷粗圓" pitchFamily="49" charset="-120"/>
              </a:rPr>
              <a:t>“</a:t>
            </a:r>
            <a:r>
              <a:rPr lang="zh-TW" altLang="en-US" smtClean="0">
                <a:latin typeface="華康儷粗圓" pitchFamily="49" charset="-120"/>
                <a:ea typeface="華康儷粗圓" pitchFamily="49" charset="-120"/>
              </a:rPr>
              <a:t> 不喜歡 </a:t>
            </a:r>
            <a:r>
              <a:rPr lang="en-US" altLang="zh-TW" smtClean="0">
                <a:ea typeface="華康儷粗圓" pitchFamily="49" charset="-120"/>
              </a:rPr>
              <a:t>”</a:t>
            </a:r>
            <a:r>
              <a:rPr lang="zh-TW" altLang="en-US" smtClean="0">
                <a:latin typeface="華康儷粗圓" pitchFamily="49" charset="-120"/>
                <a:ea typeface="華康儷粗圓" pitchFamily="49" charset="-120"/>
              </a:rPr>
              <a:t> →</a:t>
            </a:r>
            <a:r>
              <a:rPr lang="en-US" altLang="zh-TW" smtClean="0">
                <a:latin typeface="華康儷粗圓" pitchFamily="49" charset="-120"/>
                <a:ea typeface="華康儷粗圓" pitchFamily="49" charset="-120"/>
              </a:rPr>
              <a:t>1</a:t>
            </a:r>
            <a:r>
              <a:rPr lang="zh-TW" altLang="en-US" smtClean="0">
                <a:latin typeface="華康儷粗圓" pitchFamily="49" charset="-120"/>
                <a:ea typeface="華康儷粗圓" pitchFamily="49" charset="-120"/>
              </a:rPr>
              <a:t>分</a:t>
            </a:r>
          </a:p>
          <a:p>
            <a:pPr eaLnBrk="1" hangingPunct="1">
              <a:buFont typeface="Wingdings" pitchFamily="2" charset="2"/>
              <a:buChar char="l"/>
            </a:pPr>
            <a:r>
              <a:rPr lang="zh-TW" altLang="en-US" smtClean="0">
                <a:latin typeface="華康儷粗圓" pitchFamily="49" charset="-120"/>
                <a:ea typeface="華康儷粗圓" pitchFamily="49" charset="-120"/>
              </a:rPr>
              <a:t>  </a:t>
            </a:r>
            <a:r>
              <a:rPr lang="en-US" altLang="zh-TW" smtClean="0">
                <a:ea typeface="華康儷粗圓" pitchFamily="49" charset="-120"/>
              </a:rPr>
              <a:t>“</a:t>
            </a:r>
            <a:r>
              <a:rPr lang="zh-TW" altLang="en-US" smtClean="0">
                <a:latin typeface="華康儷粗圓" pitchFamily="49" charset="-120"/>
                <a:ea typeface="華康儷粗圓" pitchFamily="49" charset="-120"/>
              </a:rPr>
              <a:t> 非常不喜歡 </a:t>
            </a:r>
            <a:r>
              <a:rPr lang="en-US" altLang="zh-TW" smtClean="0">
                <a:ea typeface="華康儷粗圓" pitchFamily="49" charset="-120"/>
              </a:rPr>
              <a:t>”</a:t>
            </a:r>
            <a:r>
              <a:rPr lang="zh-TW" altLang="en-US" smtClean="0">
                <a:latin typeface="華康儷粗圓" pitchFamily="49" charset="-120"/>
                <a:ea typeface="華康儷粗圓" pitchFamily="49" charset="-120"/>
              </a:rPr>
              <a:t> →</a:t>
            </a:r>
            <a:r>
              <a:rPr lang="en-US" altLang="zh-TW" smtClean="0">
                <a:latin typeface="華康儷粗圓" pitchFamily="49" charset="-120"/>
                <a:ea typeface="華康儷粗圓" pitchFamily="49" charset="-120"/>
              </a:rPr>
              <a:t>0</a:t>
            </a:r>
            <a:r>
              <a:rPr lang="zh-TW" altLang="en-US" smtClean="0">
                <a:latin typeface="華康儷粗圓" pitchFamily="49" charset="-120"/>
                <a:ea typeface="華康儷粗圓" pitchFamily="49" charset="-120"/>
              </a:rPr>
              <a:t>分</a:t>
            </a:r>
            <a:endParaRPr lang="en-US" altLang="zh-TW" smtClean="0">
              <a:latin typeface="華康儷粗圓" pitchFamily="49" charset="-120"/>
              <a:ea typeface="華康儷粗圓" pitchFamily="49" charset="-120"/>
            </a:endParaRPr>
          </a:p>
          <a:p>
            <a:pPr eaLnBrk="1" hangingPunct="1">
              <a:buFont typeface="Arial" charset="0"/>
              <a:buNone/>
            </a:pPr>
            <a:r>
              <a:rPr lang="zh-TW" altLang="en-US" smtClean="0">
                <a:latin typeface="華康儷粗圓" pitchFamily="49" charset="-120"/>
                <a:ea typeface="華康儷粗圓" pitchFamily="49" charset="-120"/>
              </a:rPr>
              <a:t>各類型</a:t>
            </a:r>
          </a:p>
          <a:p>
            <a:pPr eaLnBrk="1" hangingPunct="1">
              <a:buFont typeface="Wingdings" pitchFamily="2" charset="2"/>
              <a:buChar char="u"/>
            </a:pPr>
            <a:r>
              <a:rPr lang="zh-TW" altLang="en-US" smtClean="0">
                <a:latin typeface="華康儷粗圓" pitchFamily="49" charset="-120"/>
                <a:ea typeface="華康儷粗圓" pitchFamily="49" charset="-120"/>
              </a:rPr>
              <a:t>   全答「非常喜歡」可得</a:t>
            </a:r>
            <a:r>
              <a:rPr lang="en-US" altLang="zh-TW" smtClean="0">
                <a:latin typeface="華康儷粗圓" pitchFamily="49" charset="-120"/>
                <a:ea typeface="華康儷粗圓" pitchFamily="49" charset="-120"/>
              </a:rPr>
              <a:t>99</a:t>
            </a:r>
            <a:r>
              <a:rPr lang="zh-TW" altLang="en-US" smtClean="0">
                <a:latin typeface="華康儷粗圓" pitchFamily="49" charset="-120"/>
                <a:ea typeface="華康儷粗圓" pitchFamily="49" charset="-120"/>
              </a:rPr>
              <a:t>分，</a:t>
            </a:r>
          </a:p>
          <a:p>
            <a:pPr eaLnBrk="1" hangingPunct="1">
              <a:buFont typeface="Wingdings" pitchFamily="2" charset="2"/>
              <a:buChar char="u"/>
            </a:pPr>
            <a:r>
              <a:rPr lang="zh-TW" altLang="en-US" smtClean="0">
                <a:latin typeface="華康儷粗圓" pitchFamily="49" charset="-120"/>
                <a:ea typeface="華康儷粗圓" pitchFamily="49" charset="-120"/>
              </a:rPr>
              <a:t>   全答「喜歡」得</a:t>
            </a:r>
            <a:r>
              <a:rPr lang="en-US" altLang="zh-TW" smtClean="0">
                <a:latin typeface="華康儷粗圓" pitchFamily="49" charset="-120"/>
                <a:ea typeface="華康儷粗圓" pitchFamily="49" charset="-120"/>
              </a:rPr>
              <a:t>66</a:t>
            </a:r>
            <a:r>
              <a:rPr lang="zh-TW" altLang="en-US" smtClean="0">
                <a:latin typeface="華康儷粗圓" pitchFamily="49" charset="-120"/>
                <a:ea typeface="華康儷粗圓" pitchFamily="49" charset="-120"/>
              </a:rPr>
              <a:t>分，</a:t>
            </a:r>
          </a:p>
          <a:p>
            <a:pPr eaLnBrk="1" hangingPunct="1">
              <a:buFont typeface="Wingdings" pitchFamily="2" charset="2"/>
              <a:buChar char="u"/>
            </a:pPr>
            <a:r>
              <a:rPr lang="zh-TW" altLang="en-US" smtClean="0">
                <a:latin typeface="華康儷粗圓" pitchFamily="49" charset="-120"/>
                <a:ea typeface="華康儷粗圓" pitchFamily="49" charset="-120"/>
              </a:rPr>
              <a:t>   全答「不喜歡」也有</a:t>
            </a:r>
            <a:r>
              <a:rPr lang="en-US" altLang="zh-TW" smtClean="0">
                <a:latin typeface="華康儷粗圓" pitchFamily="49" charset="-120"/>
                <a:ea typeface="華康儷粗圓" pitchFamily="49" charset="-120"/>
              </a:rPr>
              <a:t>33</a:t>
            </a:r>
            <a:r>
              <a:rPr lang="zh-TW" altLang="en-US" smtClean="0">
                <a:latin typeface="華康儷粗圓" pitchFamily="49" charset="-120"/>
                <a:ea typeface="華康儷粗圓" pitchFamily="49" charset="-120"/>
              </a:rPr>
              <a:t>分。</a:t>
            </a:r>
          </a:p>
        </p:txBody>
      </p:sp>
      <p:sp>
        <p:nvSpPr>
          <p:cNvPr id="343043" name="Rectangle 4"/>
          <p:cNvSpPr>
            <a:spLocks noChangeArrowheads="1"/>
          </p:cNvSpPr>
          <p:nvPr/>
        </p:nvSpPr>
        <p:spPr bwMode="auto">
          <a:xfrm>
            <a:off x="431800" y="404813"/>
            <a:ext cx="11328400" cy="1152525"/>
          </a:xfrm>
          <a:prstGeom prst="rect">
            <a:avLst/>
          </a:prstGeom>
          <a:solidFill>
            <a:schemeClr val="bg1"/>
          </a:solidFill>
          <a:ln w="38100">
            <a:solidFill>
              <a:schemeClr val="bg1"/>
            </a:solidFill>
            <a:miter lim="800000"/>
            <a:headEnd/>
            <a:tailEnd/>
          </a:ln>
        </p:spPr>
        <p:txBody>
          <a:bodyPr anchor="b"/>
          <a:lstStyle/>
          <a:p>
            <a:r>
              <a:rPr lang="zh-TW" altLang="en-US" sz="5000">
                <a:latin typeface="華康儷粗黑" pitchFamily="49" charset="-120"/>
                <a:ea typeface="華康儷粗黑" pitchFamily="49" charset="-120"/>
              </a:rPr>
              <a:t>興趣代碼的分數代表什麼？</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171">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171">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171">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171">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171">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171">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171">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17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Rectangle 3"/>
          <p:cNvSpPr>
            <a:spLocks noGrp="1" noChangeArrowheads="1"/>
          </p:cNvSpPr>
          <p:nvPr>
            <p:ph idx="4294967295"/>
          </p:nvPr>
        </p:nvSpPr>
        <p:spPr>
          <a:xfrm>
            <a:off x="550863" y="1595438"/>
            <a:ext cx="10972800" cy="4681537"/>
          </a:xfrm>
        </p:spPr>
        <p:txBody>
          <a:bodyPr/>
          <a:lstStyle/>
          <a:p>
            <a:pPr marL="319088" indent="-319088" eaLnBrk="1" hangingPunct="1">
              <a:spcBef>
                <a:spcPct val="0"/>
              </a:spcBef>
              <a:buFont typeface="Arial" charset="0"/>
              <a:buBlip>
                <a:blip r:embed="rId3"/>
              </a:buBlip>
            </a:pPr>
            <a:r>
              <a:rPr lang="zh-TW" altLang="en-US" smtClean="0">
                <a:latin typeface="華康方圓體W7" pitchFamily="81" charset="-120"/>
                <a:ea typeface="華康方圓體W7" pitchFamily="81" charset="-120"/>
              </a:rPr>
              <a:t> </a:t>
            </a:r>
            <a:r>
              <a:rPr lang="zh-TW" altLang="en-US" sz="3200" smtClean="0">
                <a:latin typeface="華康儷粗圓" pitchFamily="49" charset="-120"/>
                <a:ea typeface="華康儷粗圓" pitchFamily="49" charset="-120"/>
              </a:rPr>
              <a:t>分數分布範圍的意義</a:t>
            </a:r>
          </a:p>
          <a:p>
            <a:pPr marL="319088" indent="-319088" eaLnBrk="1" hangingPunct="1">
              <a:buFont typeface="Arial" charset="0"/>
              <a:buNone/>
            </a:pPr>
            <a:endParaRPr lang="en-US" altLang="zh-TW" sz="3200" smtClean="0">
              <a:latin typeface="華康儷粗圓" pitchFamily="49" charset="-120"/>
              <a:ea typeface="華康儷粗圓" pitchFamily="49" charset="-120"/>
            </a:endParaRPr>
          </a:p>
        </p:txBody>
      </p:sp>
      <p:sp>
        <p:nvSpPr>
          <p:cNvPr id="345090" name="Rectangle 4"/>
          <p:cNvSpPr>
            <a:spLocks noChangeArrowheads="1"/>
          </p:cNvSpPr>
          <p:nvPr/>
        </p:nvSpPr>
        <p:spPr bwMode="auto">
          <a:xfrm>
            <a:off x="496888" y="196850"/>
            <a:ext cx="11137900" cy="1198563"/>
          </a:xfrm>
          <a:prstGeom prst="rect">
            <a:avLst/>
          </a:prstGeom>
          <a:solidFill>
            <a:schemeClr val="bg1"/>
          </a:solidFill>
          <a:ln w="57150">
            <a:solidFill>
              <a:schemeClr val="bg1"/>
            </a:solidFill>
            <a:miter lim="800000"/>
            <a:headEnd/>
            <a:tailEnd/>
          </a:ln>
        </p:spPr>
        <p:txBody>
          <a:bodyPr anchor="b"/>
          <a:lstStyle/>
          <a:p>
            <a:r>
              <a:rPr lang="zh-TW" altLang="en-US" sz="5000">
                <a:latin typeface="華康儷粗黑" pitchFamily="49" charset="-120"/>
                <a:ea typeface="華康儷粗黑" pitchFamily="49" charset="-120"/>
              </a:rPr>
              <a:t>興趣代碼的分數代表什麼？</a:t>
            </a:r>
          </a:p>
        </p:txBody>
      </p:sp>
      <p:sp>
        <p:nvSpPr>
          <p:cNvPr id="4" name="＞形箭號 3"/>
          <p:cNvSpPr/>
          <p:nvPr/>
        </p:nvSpPr>
        <p:spPr>
          <a:xfrm>
            <a:off x="477838" y="2565400"/>
            <a:ext cx="3167062" cy="935038"/>
          </a:xfrm>
          <a:prstGeom prst="chevron">
            <a:avLst>
              <a:gd name="adj" fmla="val 34650"/>
            </a:avLst>
          </a:prstGeom>
          <a:solidFill>
            <a:schemeClr val="accent5">
              <a:lumMod val="60000"/>
              <a:lumOff val="40000"/>
            </a:schemeClr>
          </a:solidFill>
          <a:ln w="571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sz="4000" dirty="0">
                <a:solidFill>
                  <a:schemeClr val="tx1"/>
                </a:solidFill>
              </a:rPr>
              <a:t>33</a:t>
            </a:r>
            <a:endParaRPr lang="zh-TW" altLang="en-US" sz="4000" dirty="0">
              <a:solidFill>
                <a:schemeClr val="tx1"/>
              </a:solidFill>
            </a:endParaRPr>
          </a:p>
        </p:txBody>
      </p:sp>
      <p:sp>
        <p:nvSpPr>
          <p:cNvPr id="5" name="＞形箭號 4"/>
          <p:cNvSpPr/>
          <p:nvPr/>
        </p:nvSpPr>
        <p:spPr>
          <a:xfrm>
            <a:off x="3298825" y="2595563"/>
            <a:ext cx="3051175" cy="935037"/>
          </a:xfrm>
          <a:prstGeom prst="chevron">
            <a:avLst>
              <a:gd name="adj" fmla="val 34650"/>
            </a:avLst>
          </a:prstGeom>
          <a:solidFill>
            <a:schemeClr val="accent5">
              <a:lumMod val="60000"/>
              <a:lumOff val="40000"/>
            </a:schemeClr>
          </a:solidFill>
          <a:ln w="571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sz="4000" dirty="0">
                <a:solidFill>
                  <a:schemeClr val="tx1"/>
                </a:solidFill>
              </a:rPr>
              <a:t>45</a:t>
            </a:r>
            <a:endParaRPr lang="zh-TW" altLang="en-US" sz="4000" dirty="0">
              <a:solidFill>
                <a:schemeClr val="tx1"/>
              </a:solidFill>
            </a:endParaRPr>
          </a:p>
        </p:txBody>
      </p:sp>
      <p:sp>
        <p:nvSpPr>
          <p:cNvPr id="6" name="＞形箭號 5"/>
          <p:cNvSpPr/>
          <p:nvPr/>
        </p:nvSpPr>
        <p:spPr>
          <a:xfrm>
            <a:off x="6003925" y="2609850"/>
            <a:ext cx="2806700" cy="935038"/>
          </a:xfrm>
          <a:prstGeom prst="chevron">
            <a:avLst>
              <a:gd name="adj" fmla="val 34650"/>
            </a:avLst>
          </a:prstGeom>
          <a:solidFill>
            <a:schemeClr val="accent5">
              <a:lumMod val="60000"/>
              <a:lumOff val="40000"/>
            </a:schemeClr>
          </a:solidFill>
          <a:ln w="571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sz="4000" dirty="0">
                <a:solidFill>
                  <a:schemeClr val="tx1"/>
                </a:solidFill>
              </a:rPr>
              <a:t>66</a:t>
            </a:r>
            <a:endParaRPr lang="zh-TW" altLang="en-US" sz="4000" dirty="0">
              <a:solidFill>
                <a:schemeClr val="tx1"/>
              </a:solidFill>
            </a:endParaRPr>
          </a:p>
        </p:txBody>
      </p:sp>
      <p:graphicFrame>
        <p:nvGraphicFramePr>
          <p:cNvPr id="7" name="表格 6"/>
          <p:cNvGraphicFramePr>
            <a:graphicFrameLocks noGrp="1"/>
          </p:cNvGraphicFramePr>
          <p:nvPr/>
        </p:nvGraphicFramePr>
        <p:xfrm>
          <a:off x="1295400" y="3644900"/>
          <a:ext cx="9313863" cy="1079500"/>
        </p:xfrm>
        <a:graphic>
          <a:graphicData uri="http://schemas.openxmlformats.org/drawingml/2006/table">
            <a:tbl>
              <a:tblPr/>
              <a:tblGrid>
                <a:gridCol w="3105150"/>
                <a:gridCol w="3103563"/>
                <a:gridCol w="3105150"/>
              </a:tblGrid>
              <a:tr h="1079500">
                <a:tc>
                  <a:txBody>
                    <a:bodyPr/>
                    <a:lstStyle/>
                    <a:p>
                      <a:pPr marL="0" marR="0" lvl="0" indent="0" algn="l" defTabSz="914400" rtl="0" eaLnBrk="1" fontAlgn="base" latinLnBrk="0" hangingPunct="1">
                        <a:lnSpc>
                          <a:spcPct val="90000"/>
                        </a:lnSpc>
                        <a:spcBef>
                          <a:spcPct val="0"/>
                        </a:spcBef>
                        <a:spcAft>
                          <a:spcPct val="0"/>
                        </a:spcAft>
                        <a:buClrTx/>
                        <a:buSzTx/>
                        <a:buFont typeface="Arial" charset="0"/>
                        <a:buNone/>
                        <a:tabLst/>
                      </a:pPr>
                      <a:r>
                        <a:rPr kumimoji="0" lang="en-US" altLang="zh-TW" sz="2000" b="0" i="0" u="none" strike="noStrike" cap="none" normalizeH="0" baseline="0" smtClean="0">
                          <a:ln>
                            <a:noFill/>
                          </a:ln>
                          <a:solidFill>
                            <a:srgbClr val="0000FF"/>
                          </a:solidFill>
                          <a:effectLst/>
                          <a:latin typeface="華康儷粗圓" pitchFamily="49" charset="-120"/>
                          <a:ea typeface="華康儷粗圓" pitchFamily="49" charset="-120"/>
                        </a:rPr>
                        <a:t>1.</a:t>
                      </a:r>
                      <a:r>
                        <a:rPr kumimoji="0" lang="zh-TW" altLang="en-US" sz="2000" b="0" i="0" u="none" strike="noStrike" cap="none" normalizeH="0" baseline="0" smtClean="0">
                          <a:ln>
                            <a:noFill/>
                          </a:ln>
                          <a:solidFill>
                            <a:srgbClr val="0000FF"/>
                          </a:solidFill>
                          <a:effectLst/>
                          <a:latin typeface="華康儷粗圓" pitchFamily="49" charset="-120"/>
                          <a:ea typeface="華康儷粗圓" pitchFamily="49" charset="-120"/>
                        </a:rPr>
                        <a:t>假設全答不喜歡</a:t>
                      </a:r>
                      <a:endParaRPr kumimoji="0" lang="en-US" altLang="zh-TW" sz="2000" b="0" i="0" u="none" strike="noStrike" cap="none" normalizeH="0" baseline="0" smtClean="0">
                        <a:ln>
                          <a:noFill/>
                        </a:ln>
                        <a:solidFill>
                          <a:srgbClr val="0000FF"/>
                        </a:solidFill>
                        <a:effectLst/>
                        <a:latin typeface="華康儷粗圓" pitchFamily="49" charset="-120"/>
                        <a:ea typeface="華康儷粗圓" pitchFamily="49" charset="-120"/>
                      </a:endParaRPr>
                    </a:p>
                    <a:p>
                      <a:pPr marL="0" marR="0" lvl="0" indent="0" algn="l" defTabSz="914400" rtl="0" eaLnBrk="1" fontAlgn="base" latinLnBrk="0" hangingPunct="1">
                        <a:lnSpc>
                          <a:spcPct val="90000"/>
                        </a:lnSpc>
                        <a:spcBef>
                          <a:spcPct val="0"/>
                        </a:spcBef>
                        <a:spcAft>
                          <a:spcPct val="0"/>
                        </a:spcAft>
                        <a:buClrTx/>
                        <a:buSzTx/>
                        <a:buFont typeface="Arial" charset="0"/>
                        <a:buNone/>
                        <a:tabLst/>
                      </a:pPr>
                      <a:r>
                        <a:rPr kumimoji="0" lang="en-US" altLang="zh-TW" sz="2000" b="0" i="0" u="none" strike="noStrike" cap="none" normalizeH="0" baseline="0" smtClean="0">
                          <a:ln>
                            <a:noFill/>
                          </a:ln>
                          <a:solidFill>
                            <a:srgbClr val="0000FF"/>
                          </a:solidFill>
                          <a:effectLst/>
                          <a:latin typeface="華康儷粗圓" pitchFamily="49" charset="-120"/>
                          <a:ea typeface="華康儷粗圓" pitchFamily="49" charset="-120"/>
                        </a:rPr>
                        <a:t>2.</a:t>
                      </a:r>
                      <a:r>
                        <a:rPr kumimoji="0" lang="zh-TW" altLang="en-US" sz="2000" b="0" i="0" u="none" strike="noStrike" cap="none" normalizeH="0" baseline="0" smtClean="0">
                          <a:ln>
                            <a:noFill/>
                          </a:ln>
                          <a:solidFill>
                            <a:srgbClr val="0000FF"/>
                          </a:solidFill>
                          <a:effectLst/>
                          <a:latin typeface="華康儷粗圓" pitchFamily="49" charset="-120"/>
                          <a:ea typeface="華康儷粗圓" pitchFamily="49" charset="-120"/>
                        </a:rPr>
                        <a:t>有排斥這個環境</a:t>
                      </a:r>
                      <a:endParaRPr kumimoji="0" lang="en-US" altLang="zh-TW" sz="2000" b="0" i="0" u="none" strike="noStrike" cap="none" normalizeH="0" baseline="0" smtClean="0">
                        <a:ln>
                          <a:noFill/>
                        </a:ln>
                        <a:solidFill>
                          <a:srgbClr val="0000FF"/>
                        </a:solidFill>
                        <a:effectLst/>
                        <a:latin typeface="華康儷粗圓" pitchFamily="49" charset="-120"/>
                        <a:ea typeface="華康儷粗圓" pitchFamily="49" charset="-120"/>
                      </a:endParaRPr>
                    </a:p>
                    <a:p>
                      <a:pPr marL="0" marR="0" lvl="0" indent="0" algn="l" defTabSz="914400" rtl="0" eaLnBrk="1" fontAlgn="base" latinLnBrk="0" hangingPunct="1">
                        <a:lnSpc>
                          <a:spcPct val="90000"/>
                        </a:lnSpc>
                        <a:spcBef>
                          <a:spcPct val="0"/>
                        </a:spcBef>
                        <a:spcAft>
                          <a:spcPct val="0"/>
                        </a:spcAft>
                        <a:buClrTx/>
                        <a:buSzTx/>
                        <a:buFont typeface="Arial" charset="0"/>
                        <a:buNone/>
                        <a:tabLst/>
                      </a:pPr>
                      <a:r>
                        <a:rPr kumimoji="0" lang="zh-TW" altLang="en-US" sz="2000" b="0" i="0" u="none" strike="noStrike" cap="none" normalizeH="0" baseline="0" smtClean="0">
                          <a:ln>
                            <a:noFill/>
                          </a:ln>
                          <a:solidFill>
                            <a:srgbClr val="0000FF"/>
                          </a:solidFill>
                          <a:effectLst/>
                          <a:latin typeface="華康儷粗圓" pitchFamily="49" charset="-120"/>
                          <a:ea typeface="華康儷粗圓" pitchFamily="49" charset="-120"/>
                        </a:rPr>
                        <a:t>  或職業的傾向</a:t>
                      </a:r>
                    </a:p>
                  </a:txBody>
                  <a:tcPr marL="91443" marR="91443" marT="45694" marB="45694"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0"/>
                        </a:spcAft>
                        <a:buClrTx/>
                        <a:buSzTx/>
                        <a:buFont typeface="Arial" charset="0"/>
                        <a:buNone/>
                        <a:tabLst/>
                      </a:pPr>
                      <a:r>
                        <a:rPr kumimoji="0" lang="en-US" altLang="zh-TW" sz="2000" b="0" i="0" u="none" strike="noStrike" cap="none" normalizeH="0" baseline="0" smtClean="0">
                          <a:ln>
                            <a:noFill/>
                          </a:ln>
                          <a:solidFill>
                            <a:srgbClr val="0000FF"/>
                          </a:solidFill>
                          <a:effectLst/>
                          <a:latin typeface="華康儷粗圓" pitchFamily="49" charset="-120"/>
                          <a:ea typeface="華康儷粗圓" pitchFamily="49" charset="-120"/>
                        </a:rPr>
                        <a:t>1.</a:t>
                      </a:r>
                      <a:r>
                        <a:rPr kumimoji="0" lang="zh-TW" altLang="en-US" sz="2000" b="0" i="0" u="none" strike="noStrike" cap="none" normalizeH="0" baseline="0" smtClean="0">
                          <a:ln>
                            <a:noFill/>
                          </a:ln>
                          <a:solidFill>
                            <a:srgbClr val="0000FF"/>
                          </a:solidFill>
                          <a:effectLst/>
                          <a:latin typeface="華康儷粗圓" pitchFamily="49" charset="-120"/>
                          <a:ea typeface="華康儷粗圓" pitchFamily="49" charset="-120"/>
                        </a:rPr>
                        <a:t>平均數附近</a:t>
                      </a:r>
                      <a:endParaRPr kumimoji="0" lang="en-US" altLang="zh-TW" sz="2000" b="0" i="0" u="none" strike="noStrike" cap="none" normalizeH="0" baseline="0" smtClean="0">
                        <a:ln>
                          <a:noFill/>
                        </a:ln>
                        <a:solidFill>
                          <a:srgbClr val="0000FF"/>
                        </a:solidFill>
                        <a:effectLst/>
                        <a:latin typeface="華康儷粗圓" pitchFamily="49" charset="-120"/>
                        <a:ea typeface="華康儷粗圓" pitchFamily="49" charset="-120"/>
                      </a:endParaRPr>
                    </a:p>
                    <a:p>
                      <a:pPr marL="0" marR="0" lvl="0" indent="0" algn="l" defTabSz="914400" rtl="0" eaLnBrk="1" fontAlgn="base" latinLnBrk="0" hangingPunct="1">
                        <a:lnSpc>
                          <a:spcPct val="90000"/>
                        </a:lnSpc>
                        <a:spcBef>
                          <a:spcPct val="0"/>
                        </a:spcBef>
                        <a:spcAft>
                          <a:spcPct val="0"/>
                        </a:spcAft>
                        <a:buClrTx/>
                        <a:buSzTx/>
                        <a:buFont typeface="Arial" charset="0"/>
                        <a:buNone/>
                        <a:tabLst/>
                      </a:pPr>
                      <a:r>
                        <a:rPr kumimoji="0" lang="en-US" altLang="zh-TW" sz="2000" b="0" i="0" u="none" strike="noStrike" cap="none" normalizeH="0" baseline="0" smtClean="0">
                          <a:ln>
                            <a:noFill/>
                          </a:ln>
                          <a:solidFill>
                            <a:srgbClr val="0000FF"/>
                          </a:solidFill>
                          <a:effectLst/>
                          <a:latin typeface="華康儷粗圓" pitchFamily="49" charset="-120"/>
                          <a:ea typeface="華康儷粗圓" pitchFamily="49" charset="-120"/>
                        </a:rPr>
                        <a:t>2.</a:t>
                      </a:r>
                      <a:r>
                        <a:rPr kumimoji="0" lang="zh-TW" altLang="en-US" sz="2000" b="0" i="0" u="none" strike="noStrike" cap="none" normalizeH="0" baseline="0" smtClean="0">
                          <a:ln>
                            <a:noFill/>
                          </a:ln>
                          <a:solidFill>
                            <a:srgbClr val="0000FF"/>
                          </a:solidFill>
                          <a:effectLst/>
                          <a:latin typeface="華康儷粗圓" pitchFamily="49" charset="-120"/>
                          <a:ea typeface="華康儷粗圓" pitchFamily="49" charset="-120"/>
                        </a:rPr>
                        <a:t>對這個環境或職</a:t>
                      </a:r>
                      <a:endParaRPr kumimoji="0" lang="en-US" altLang="zh-TW" sz="2000" b="0" i="0" u="none" strike="noStrike" cap="none" normalizeH="0" baseline="0" smtClean="0">
                        <a:ln>
                          <a:noFill/>
                        </a:ln>
                        <a:solidFill>
                          <a:srgbClr val="0000FF"/>
                        </a:solidFill>
                        <a:effectLst/>
                        <a:latin typeface="華康儷粗圓" pitchFamily="49" charset="-120"/>
                        <a:ea typeface="華康儷粗圓" pitchFamily="49" charset="-120"/>
                      </a:endParaRPr>
                    </a:p>
                    <a:p>
                      <a:pPr marL="0" marR="0" lvl="0" indent="0" algn="l" defTabSz="914400" rtl="0" eaLnBrk="1" fontAlgn="base" latinLnBrk="0" hangingPunct="1">
                        <a:lnSpc>
                          <a:spcPct val="90000"/>
                        </a:lnSpc>
                        <a:spcBef>
                          <a:spcPct val="0"/>
                        </a:spcBef>
                        <a:spcAft>
                          <a:spcPct val="0"/>
                        </a:spcAft>
                        <a:buClrTx/>
                        <a:buSzTx/>
                        <a:buFont typeface="Arial" charset="0"/>
                        <a:buNone/>
                        <a:tabLst/>
                      </a:pPr>
                      <a:r>
                        <a:rPr kumimoji="0" lang="zh-TW" altLang="en-US" sz="2000" b="0" i="0" u="none" strike="noStrike" cap="none" normalizeH="0" baseline="0" smtClean="0">
                          <a:ln>
                            <a:noFill/>
                          </a:ln>
                          <a:solidFill>
                            <a:srgbClr val="0000FF"/>
                          </a:solidFill>
                          <a:effectLst/>
                          <a:latin typeface="華康儷粗圓" pitchFamily="49" charset="-120"/>
                          <a:ea typeface="華康儷粗圓" pitchFamily="49" charset="-120"/>
                        </a:rPr>
                        <a:t>  業沒有特別偏好</a:t>
                      </a:r>
                    </a:p>
                  </a:txBody>
                  <a:tcPr marL="91443" marR="91443" marT="45694" marB="45694"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0"/>
                        </a:spcAft>
                        <a:buClrTx/>
                        <a:buSzTx/>
                        <a:buFont typeface="Arial" charset="0"/>
                        <a:buNone/>
                        <a:tabLst/>
                      </a:pPr>
                      <a:r>
                        <a:rPr kumimoji="0" lang="en-US" altLang="zh-TW" sz="2000" b="0" i="0" u="none" strike="noStrike" cap="none" normalizeH="0" baseline="0" smtClean="0">
                          <a:ln>
                            <a:noFill/>
                          </a:ln>
                          <a:solidFill>
                            <a:srgbClr val="0000FF"/>
                          </a:solidFill>
                          <a:effectLst/>
                          <a:latin typeface="華康儷粗圓" pitchFamily="49" charset="-120"/>
                          <a:ea typeface="華康儷粗圓" pitchFamily="49" charset="-120"/>
                        </a:rPr>
                        <a:t>1.</a:t>
                      </a:r>
                      <a:r>
                        <a:rPr kumimoji="0" lang="zh-TW" altLang="en-US" sz="2000" b="0" i="0" u="none" strike="noStrike" cap="none" normalizeH="0" baseline="0" smtClean="0">
                          <a:ln>
                            <a:noFill/>
                          </a:ln>
                          <a:solidFill>
                            <a:srgbClr val="0000FF"/>
                          </a:solidFill>
                          <a:effectLst/>
                          <a:latin typeface="華康儷粗圓" pitchFamily="49" charset="-120"/>
                          <a:ea typeface="華康儷粗圓" pitchFamily="49" charset="-120"/>
                        </a:rPr>
                        <a:t>假設全答喜歡</a:t>
                      </a:r>
                      <a:endParaRPr kumimoji="0" lang="en-US" altLang="zh-TW" sz="2000" b="0" i="0" u="none" strike="noStrike" cap="none" normalizeH="0" baseline="0" smtClean="0">
                        <a:ln>
                          <a:noFill/>
                        </a:ln>
                        <a:solidFill>
                          <a:srgbClr val="0000FF"/>
                        </a:solidFill>
                        <a:effectLst/>
                        <a:latin typeface="華康儷粗圓" pitchFamily="49" charset="-120"/>
                        <a:ea typeface="華康儷粗圓" pitchFamily="49" charset="-120"/>
                      </a:endParaRPr>
                    </a:p>
                    <a:p>
                      <a:pPr marL="0" marR="0" lvl="0" indent="0" algn="l" defTabSz="914400" rtl="0" eaLnBrk="1" fontAlgn="base" latinLnBrk="0" hangingPunct="1">
                        <a:lnSpc>
                          <a:spcPct val="90000"/>
                        </a:lnSpc>
                        <a:spcBef>
                          <a:spcPct val="0"/>
                        </a:spcBef>
                        <a:spcAft>
                          <a:spcPct val="0"/>
                        </a:spcAft>
                        <a:buClrTx/>
                        <a:buSzTx/>
                        <a:buFont typeface="Arial" charset="0"/>
                        <a:buNone/>
                        <a:tabLst/>
                      </a:pPr>
                      <a:r>
                        <a:rPr kumimoji="0" lang="en-US" altLang="zh-TW" sz="2000" b="0" i="0" u="none" strike="noStrike" cap="none" normalizeH="0" baseline="0" smtClean="0">
                          <a:ln>
                            <a:noFill/>
                          </a:ln>
                          <a:solidFill>
                            <a:srgbClr val="0000FF"/>
                          </a:solidFill>
                          <a:effectLst/>
                          <a:latin typeface="華康儷粗圓" pitchFamily="49" charset="-120"/>
                          <a:ea typeface="華康儷粗圓" pitchFamily="49" charset="-120"/>
                        </a:rPr>
                        <a:t>2.</a:t>
                      </a:r>
                      <a:r>
                        <a:rPr kumimoji="0" lang="zh-TW" altLang="en-US" sz="2000" b="0" i="0" u="none" strike="noStrike" cap="none" normalizeH="0" baseline="0" smtClean="0">
                          <a:ln>
                            <a:noFill/>
                          </a:ln>
                          <a:solidFill>
                            <a:srgbClr val="0000FF"/>
                          </a:solidFill>
                          <a:effectLst/>
                          <a:latin typeface="華康儷粗圓" pitchFamily="49" charset="-120"/>
                          <a:ea typeface="華康儷粗圓" pitchFamily="49" charset="-120"/>
                        </a:rPr>
                        <a:t>認同且偏好這個</a:t>
                      </a:r>
                      <a:endParaRPr kumimoji="0" lang="en-US" altLang="zh-TW" sz="2000" b="0" i="0" u="none" strike="noStrike" cap="none" normalizeH="0" baseline="0" smtClean="0">
                        <a:ln>
                          <a:noFill/>
                        </a:ln>
                        <a:solidFill>
                          <a:srgbClr val="0000FF"/>
                        </a:solidFill>
                        <a:effectLst/>
                        <a:latin typeface="華康儷粗圓" pitchFamily="49" charset="-120"/>
                        <a:ea typeface="華康儷粗圓" pitchFamily="49" charset="-120"/>
                      </a:endParaRPr>
                    </a:p>
                    <a:p>
                      <a:pPr marL="0" marR="0" lvl="0" indent="0" algn="l" defTabSz="914400" rtl="0" eaLnBrk="1" fontAlgn="base" latinLnBrk="0" hangingPunct="1">
                        <a:lnSpc>
                          <a:spcPct val="90000"/>
                        </a:lnSpc>
                        <a:spcBef>
                          <a:spcPct val="0"/>
                        </a:spcBef>
                        <a:spcAft>
                          <a:spcPct val="0"/>
                        </a:spcAft>
                        <a:buClrTx/>
                        <a:buSzTx/>
                        <a:buFont typeface="Arial" charset="0"/>
                        <a:buNone/>
                        <a:tabLst/>
                      </a:pPr>
                      <a:r>
                        <a:rPr kumimoji="0" lang="zh-TW" altLang="en-US" sz="2000" b="0" i="0" u="none" strike="noStrike" cap="none" normalizeH="0" baseline="0" smtClean="0">
                          <a:ln>
                            <a:noFill/>
                          </a:ln>
                          <a:solidFill>
                            <a:srgbClr val="0000FF"/>
                          </a:solidFill>
                          <a:effectLst/>
                          <a:latin typeface="華康儷粗圓" pitchFamily="49" charset="-120"/>
                          <a:ea typeface="華康儷粗圓" pitchFamily="49" charset="-120"/>
                        </a:rPr>
                        <a:t>  環境或職業</a:t>
                      </a:r>
                    </a:p>
                  </a:txBody>
                  <a:tcPr marL="91443" marR="91443" marT="45694" marB="45694"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0" name="圓角矩形 9"/>
          <p:cNvSpPr/>
          <p:nvPr/>
        </p:nvSpPr>
        <p:spPr>
          <a:xfrm>
            <a:off x="431800" y="5157788"/>
            <a:ext cx="2752725" cy="1223962"/>
          </a:xfrm>
          <a:prstGeom prst="roundRect">
            <a:avLst/>
          </a:prstGeom>
          <a:solidFill>
            <a:srgbClr val="FFFF99"/>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ltLang="zh-TW" sz="2000">
              <a:solidFill>
                <a:schemeClr val="tx2"/>
              </a:solidFill>
              <a:latin typeface="華康方圓體W7" pitchFamily="81" charset="-120"/>
              <a:ea typeface="華康方圓體W7" pitchFamily="81" charset="-120"/>
            </a:endParaRPr>
          </a:p>
          <a:p>
            <a:pPr>
              <a:defRPr/>
            </a:pPr>
            <a:r>
              <a:rPr lang="zh-TW" altLang="en-US" sz="2000">
                <a:solidFill>
                  <a:schemeClr val="tx1"/>
                </a:solidFill>
                <a:latin typeface="華康儷粗圓" pitchFamily="49" charset="-120"/>
                <a:ea typeface="華康儷粗圓" pitchFamily="49" charset="-120"/>
              </a:rPr>
              <a:t>待在這裡，老天爺！</a:t>
            </a:r>
          </a:p>
          <a:p>
            <a:pPr>
              <a:defRPr/>
            </a:pPr>
            <a:r>
              <a:rPr lang="zh-TW" altLang="en-US" sz="2000">
                <a:solidFill>
                  <a:schemeClr val="tx1"/>
                </a:solidFill>
                <a:latin typeface="華康儷粗圓" pitchFamily="49" charset="-120"/>
                <a:ea typeface="華康儷粗圓" pitchFamily="49" charset="-120"/>
              </a:rPr>
              <a:t>讓我死了吧</a:t>
            </a:r>
            <a:r>
              <a:rPr lang="en-US" altLang="zh-TW" sz="2000">
                <a:solidFill>
                  <a:schemeClr val="tx1"/>
                </a:solidFill>
                <a:latin typeface="華康儷粗圓" pitchFamily="49" charset="-120"/>
                <a:ea typeface="華康儷粗圓" pitchFamily="49" charset="-120"/>
              </a:rPr>
              <a:t>~</a:t>
            </a:r>
          </a:p>
          <a:p>
            <a:pPr algn="ctr">
              <a:defRPr/>
            </a:pPr>
            <a:endParaRPr lang="zh-TW" altLang="en-US" sz="2000">
              <a:solidFill>
                <a:schemeClr val="tx1"/>
              </a:solidFill>
              <a:latin typeface="華康儷粗圓" pitchFamily="49" charset="-120"/>
              <a:ea typeface="華康儷粗圓" pitchFamily="49" charset="-120"/>
            </a:endParaRPr>
          </a:p>
        </p:txBody>
      </p:sp>
      <p:sp>
        <p:nvSpPr>
          <p:cNvPr id="11" name="圓角矩形 10"/>
          <p:cNvSpPr/>
          <p:nvPr/>
        </p:nvSpPr>
        <p:spPr>
          <a:xfrm>
            <a:off x="3702050" y="5157788"/>
            <a:ext cx="2206625" cy="1223962"/>
          </a:xfrm>
          <a:prstGeom prst="roundRect">
            <a:avLst/>
          </a:prstGeom>
          <a:solidFill>
            <a:srgbClr val="FFFF99"/>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tLang="zh-TW" sz="2000">
              <a:solidFill>
                <a:schemeClr val="tx2"/>
              </a:solidFill>
              <a:latin typeface="華康方圓體W7" pitchFamily="81" charset="-120"/>
              <a:ea typeface="華康方圓體W7" pitchFamily="81" charset="-120"/>
            </a:endParaRPr>
          </a:p>
          <a:p>
            <a:pPr algn="ctr">
              <a:defRPr/>
            </a:pPr>
            <a:r>
              <a:rPr lang="zh-TW" altLang="en-US" sz="2000">
                <a:solidFill>
                  <a:schemeClr val="tx1"/>
                </a:solidFill>
                <a:latin typeface="華康儷粗圓" pitchFamily="49" charset="-120"/>
                <a:ea typeface="華康儷粗圓" pitchFamily="49" charset="-120"/>
              </a:rPr>
              <a:t>平淡無奇</a:t>
            </a:r>
            <a:endParaRPr lang="en-US" altLang="zh-TW" sz="2000">
              <a:solidFill>
                <a:schemeClr val="tx1"/>
              </a:solidFill>
              <a:latin typeface="華康儷粗圓" pitchFamily="49" charset="-120"/>
              <a:ea typeface="華康儷粗圓" pitchFamily="49" charset="-120"/>
            </a:endParaRPr>
          </a:p>
          <a:p>
            <a:pPr algn="ctr">
              <a:defRPr/>
            </a:pPr>
            <a:r>
              <a:rPr lang="zh-TW" altLang="en-US" sz="2000">
                <a:solidFill>
                  <a:schemeClr val="tx1"/>
                </a:solidFill>
                <a:latin typeface="華康儷粗圓" pitchFamily="49" charset="-120"/>
                <a:ea typeface="華康儷粗圓" pitchFamily="49" charset="-120"/>
              </a:rPr>
              <a:t>心猿意馬</a:t>
            </a:r>
            <a:endParaRPr lang="en-US" altLang="zh-TW" sz="2000">
              <a:solidFill>
                <a:schemeClr val="tx1"/>
              </a:solidFill>
              <a:latin typeface="華康儷粗圓" pitchFamily="49" charset="-120"/>
              <a:ea typeface="華康儷粗圓" pitchFamily="49" charset="-120"/>
            </a:endParaRPr>
          </a:p>
          <a:p>
            <a:pPr algn="ctr">
              <a:defRPr/>
            </a:pPr>
            <a:endParaRPr lang="zh-TW" altLang="en-US" sz="2000">
              <a:solidFill>
                <a:schemeClr val="tx1"/>
              </a:solidFill>
              <a:latin typeface="華康儷粗圓" pitchFamily="49" charset="-120"/>
              <a:ea typeface="華康儷粗圓" pitchFamily="49" charset="-120"/>
            </a:endParaRPr>
          </a:p>
        </p:txBody>
      </p:sp>
      <p:sp>
        <p:nvSpPr>
          <p:cNvPr id="12" name="圓角矩形 11"/>
          <p:cNvSpPr/>
          <p:nvPr/>
        </p:nvSpPr>
        <p:spPr>
          <a:xfrm>
            <a:off x="6515100" y="5157788"/>
            <a:ext cx="2208213" cy="1223962"/>
          </a:xfrm>
          <a:prstGeom prst="roundRect">
            <a:avLst/>
          </a:prstGeom>
          <a:solidFill>
            <a:srgbClr val="FFFF99"/>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ltLang="zh-TW" sz="2000">
              <a:solidFill>
                <a:schemeClr val="tx2"/>
              </a:solidFill>
              <a:latin typeface="華康方圓體W7" pitchFamily="81" charset="-120"/>
              <a:ea typeface="華康方圓體W7" pitchFamily="81" charset="-120"/>
            </a:endParaRPr>
          </a:p>
          <a:p>
            <a:pPr algn="ctr">
              <a:defRPr/>
            </a:pPr>
            <a:r>
              <a:rPr lang="zh-TW" altLang="en-US" sz="2000">
                <a:solidFill>
                  <a:schemeClr val="tx1"/>
                </a:solidFill>
                <a:latin typeface="華康儷粗圓" pitchFamily="49" charset="-120"/>
                <a:ea typeface="華康儷粗圓" pitchFamily="49" charset="-120"/>
              </a:rPr>
              <a:t>工作</a:t>
            </a:r>
            <a:endParaRPr lang="en-US" altLang="zh-TW" sz="2000">
              <a:solidFill>
                <a:schemeClr val="tx1"/>
              </a:solidFill>
              <a:latin typeface="華康儷粗圓" pitchFamily="49" charset="-120"/>
              <a:ea typeface="華康儷粗圓" pitchFamily="49" charset="-120"/>
            </a:endParaRPr>
          </a:p>
          <a:p>
            <a:pPr algn="ctr">
              <a:defRPr/>
            </a:pPr>
            <a:r>
              <a:rPr lang="zh-TW" altLang="en-US" sz="2000">
                <a:solidFill>
                  <a:schemeClr val="tx1"/>
                </a:solidFill>
                <a:latin typeface="華康儷粗圓" pitchFamily="49" charset="-120"/>
                <a:ea typeface="華康儷粗圓" pitchFamily="49" charset="-120"/>
              </a:rPr>
              <a:t>尚有樂趣</a:t>
            </a:r>
            <a:endParaRPr lang="en-US" altLang="zh-TW" sz="2000">
              <a:solidFill>
                <a:schemeClr val="tx1"/>
              </a:solidFill>
              <a:latin typeface="華康儷粗圓" pitchFamily="49" charset="-120"/>
              <a:ea typeface="華康儷粗圓" pitchFamily="49" charset="-120"/>
            </a:endParaRPr>
          </a:p>
          <a:p>
            <a:pPr algn="ctr">
              <a:defRPr/>
            </a:pPr>
            <a:endParaRPr lang="zh-TW" altLang="en-US" sz="2400">
              <a:solidFill>
                <a:srgbClr val="FFFFFF"/>
              </a:solidFill>
            </a:endParaRPr>
          </a:p>
        </p:txBody>
      </p:sp>
      <p:sp>
        <p:nvSpPr>
          <p:cNvPr id="13" name="圓角矩形 12"/>
          <p:cNvSpPr/>
          <p:nvPr/>
        </p:nvSpPr>
        <p:spPr>
          <a:xfrm>
            <a:off x="9456738" y="5157788"/>
            <a:ext cx="2208212" cy="1223962"/>
          </a:xfrm>
          <a:prstGeom prst="roundRect">
            <a:avLst/>
          </a:prstGeom>
          <a:solidFill>
            <a:srgbClr val="FFFF99"/>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ltLang="zh-TW" sz="2000">
              <a:solidFill>
                <a:schemeClr val="tx2"/>
              </a:solidFill>
              <a:latin typeface="華康方圓體W7" pitchFamily="81" charset="-120"/>
              <a:ea typeface="華康方圓體W7" pitchFamily="81" charset="-120"/>
            </a:endParaRPr>
          </a:p>
          <a:p>
            <a:pPr algn="ctr">
              <a:defRPr/>
            </a:pPr>
            <a:r>
              <a:rPr lang="zh-TW" altLang="en-US" sz="2000">
                <a:solidFill>
                  <a:schemeClr val="tx1"/>
                </a:solidFill>
                <a:latin typeface="華康儷粗圓" pitchFamily="49" charset="-120"/>
                <a:ea typeface="華康儷粗圓" pitchFamily="49" charset="-120"/>
              </a:rPr>
              <a:t>強烈喜歡</a:t>
            </a:r>
            <a:endParaRPr lang="en-US" altLang="zh-TW" sz="2000">
              <a:solidFill>
                <a:schemeClr val="tx1"/>
              </a:solidFill>
              <a:latin typeface="華康儷粗圓" pitchFamily="49" charset="-120"/>
              <a:ea typeface="華康儷粗圓" pitchFamily="49" charset="-120"/>
            </a:endParaRPr>
          </a:p>
          <a:p>
            <a:pPr algn="ctr">
              <a:defRPr/>
            </a:pPr>
            <a:r>
              <a:rPr lang="zh-TW" altLang="en-US" sz="2000">
                <a:solidFill>
                  <a:schemeClr val="tx1"/>
                </a:solidFill>
                <a:latin typeface="華康儷粗圓" pitchFamily="49" charset="-120"/>
                <a:ea typeface="華康儷粗圓" pitchFamily="49" charset="-120"/>
              </a:rPr>
              <a:t>期望高</a:t>
            </a:r>
            <a:endParaRPr lang="en-US" altLang="zh-TW" sz="2000">
              <a:solidFill>
                <a:schemeClr val="tx1"/>
              </a:solidFill>
              <a:latin typeface="華康儷粗圓" pitchFamily="49" charset="-120"/>
              <a:ea typeface="華康儷粗圓" pitchFamily="49" charset="-120"/>
            </a:endParaRPr>
          </a:p>
          <a:p>
            <a:pPr algn="ctr">
              <a:defRPr/>
            </a:pPr>
            <a:r>
              <a:rPr lang="zh-TW" altLang="en-US" sz="2000">
                <a:solidFill>
                  <a:schemeClr val="tx1"/>
                </a:solidFill>
                <a:latin typeface="華康儷粗圓" pitchFamily="49" charset="-120"/>
                <a:ea typeface="華康儷粗圓" pitchFamily="49" charset="-120"/>
              </a:rPr>
              <a:t>工作滿足</a:t>
            </a:r>
            <a:endParaRPr lang="en-US" altLang="zh-TW" sz="2000">
              <a:solidFill>
                <a:schemeClr val="tx1"/>
              </a:solidFill>
              <a:latin typeface="華康儷粗圓" pitchFamily="49" charset="-120"/>
              <a:ea typeface="華康儷粗圓" pitchFamily="49" charset="-120"/>
            </a:endParaRPr>
          </a:p>
          <a:p>
            <a:pPr algn="ctr">
              <a:defRPr/>
            </a:pPr>
            <a:endParaRPr lang="zh-TW" altLang="en-US" sz="2400">
              <a:solidFill>
                <a:srgbClr val="FFFFFF"/>
              </a:solidFill>
            </a:endParaRPr>
          </a:p>
        </p:txBody>
      </p:sp>
      <p:sp>
        <p:nvSpPr>
          <p:cNvPr id="2" name="＞形箭號 5"/>
          <p:cNvSpPr/>
          <p:nvPr/>
        </p:nvSpPr>
        <p:spPr>
          <a:xfrm>
            <a:off x="8477250" y="2605088"/>
            <a:ext cx="2806700" cy="935037"/>
          </a:xfrm>
          <a:prstGeom prst="chevron">
            <a:avLst>
              <a:gd name="adj" fmla="val 34650"/>
            </a:avLst>
          </a:prstGeom>
          <a:solidFill>
            <a:schemeClr val="accent5">
              <a:lumMod val="60000"/>
              <a:lumOff val="40000"/>
            </a:schemeClr>
          </a:solidFill>
          <a:ln w="571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sz="4000">
                <a:solidFill>
                  <a:schemeClr val="tx1"/>
                </a:solidFill>
              </a:rPr>
              <a:t>99</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Rectangle 2"/>
          <p:cNvSpPr>
            <a:spLocks noGrp="1" noChangeArrowheads="1"/>
          </p:cNvSpPr>
          <p:nvPr>
            <p:ph type="title" idx="4294967295"/>
          </p:nvPr>
        </p:nvSpPr>
        <p:spPr>
          <a:xfrm>
            <a:off x="-247650" y="857250"/>
            <a:ext cx="10160000" cy="1143000"/>
          </a:xfrm>
        </p:spPr>
        <p:txBody>
          <a:bodyPr/>
          <a:lstStyle/>
          <a:p>
            <a:pPr eaLnBrk="1" hangingPunct="1"/>
            <a:r>
              <a:rPr lang="zh-TW" altLang="en-US" sz="6600" smtClean="0">
                <a:solidFill>
                  <a:srgbClr val="FFFF66"/>
                </a:solidFill>
                <a:ea typeface="文鼎水管體"/>
                <a:cs typeface="文鼎水管體"/>
              </a:rPr>
              <a:t>    </a:t>
            </a:r>
            <a:r>
              <a:rPr lang="zh-TW" altLang="en-US" sz="6000" smtClean="0">
                <a:ea typeface="華康儷粗黑" pitchFamily="49" charset="-120"/>
                <a:cs typeface="文鼎水管體"/>
              </a:rPr>
              <a:t>興趣</a:t>
            </a:r>
            <a:r>
              <a:rPr lang="zh-TW" altLang="en-US" sz="6000" smtClean="0">
                <a:ea typeface="華康儷粗黑" pitchFamily="49" charset="-120"/>
              </a:rPr>
              <a:t>代碼解釋</a:t>
            </a:r>
          </a:p>
        </p:txBody>
      </p:sp>
      <p:sp>
        <p:nvSpPr>
          <p:cNvPr id="347138" name="Rectangle 3"/>
          <p:cNvSpPr>
            <a:spLocks noGrp="1" noChangeArrowheads="1"/>
          </p:cNvSpPr>
          <p:nvPr>
            <p:ph idx="4294967295"/>
          </p:nvPr>
        </p:nvSpPr>
        <p:spPr>
          <a:xfrm>
            <a:off x="419100" y="2924175"/>
            <a:ext cx="11377613" cy="3221038"/>
          </a:xfrm>
        </p:spPr>
        <p:txBody>
          <a:bodyPr/>
          <a:lstStyle/>
          <a:p>
            <a:pPr eaLnBrk="1" hangingPunct="1">
              <a:buClr>
                <a:srgbClr val="CC0066"/>
              </a:buClr>
              <a:buFont typeface="Arial" charset="0"/>
              <a:buNone/>
            </a:pPr>
            <a:r>
              <a:rPr lang="zh-TW" altLang="en-US" sz="4400" b="1" smtClean="0">
                <a:solidFill>
                  <a:srgbClr val="0000FF"/>
                </a:solidFill>
                <a:latin typeface="華康儷粗圓" pitchFamily="49" charset="-120"/>
                <a:ea typeface="華康儷粗圓" pitchFamily="49" charset="-120"/>
              </a:rPr>
              <a:t> </a:t>
            </a:r>
            <a:r>
              <a:rPr lang="zh-TW" altLang="en-US" sz="4400" b="1" smtClean="0">
                <a:latin typeface="華康儷粗圓" pitchFamily="49" charset="-120"/>
                <a:ea typeface="華康儷粗圓" pitchFamily="49" charset="-120"/>
              </a:rPr>
              <a:t>如 </a:t>
            </a:r>
            <a:r>
              <a:rPr lang="en-US" altLang="zh-TW" sz="4400" b="1" smtClean="0">
                <a:solidFill>
                  <a:srgbClr val="0000FF"/>
                </a:solidFill>
                <a:latin typeface="Blackoak Std" pitchFamily="50" charset="0"/>
                <a:ea typeface="華康儷粗圓" pitchFamily="49" charset="-120"/>
              </a:rPr>
              <a:t>S A I</a:t>
            </a:r>
            <a:r>
              <a:rPr lang="en-US" altLang="zh-TW" sz="4400" b="1" smtClean="0">
                <a:latin typeface="華康儷粗圓" pitchFamily="49" charset="-120"/>
                <a:ea typeface="華康儷粗圓" pitchFamily="49" charset="-120"/>
              </a:rPr>
              <a:t> </a:t>
            </a:r>
            <a:r>
              <a:rPr lang="zh-TW" altLang="en-US" sz="4400" b="1" smtClean="0">
                <a:latin typeface="華康儷粗圓" pitchFamily="49" charset="-120"/>
                <a:ea typeface="華康儷粗圓" pitchFamily="49" charset="-120"/>
              </a:rPr>
              <a:t>就可解釋為</a:t>
            </a:r>
          </a:p>
          <a:p>
            <a:pPr eaLnBrk="1" hangingPunct="1">
              <a:buClr>
                <a:srgbClr val="CC0066"/>
              </a:buClr>
              <a:buFont typeface="Wingdings" pitchFamily="2" charset="2"/>
              <a:buNone/>
            </a:pPr>
            <a:r>
              <a:rPr lang="zh-TW" altLang="en-US" sz="4400" b="1" smtClean="0">
                <a:latin typeface="華康儷粗圓" pitchFamily="49" charset="-120"/>
                <a:ea typeface="華康儷粗圓" pitchFamily="49" charset="-120"/>
              </a:rPr>
              <a:t>「屬於社會型但具有藝術型及研究型的傾向」</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1" name="Rectangle 2"/>
          <p:cNvSpPr>
            <a:spLocks noGrp="1" noChangeArrowheads="1"/>
          </p:cNvSpPr>
          <p:nvPr>
            <p:ph type="title" idx="4294967295"/>
          </p:nvPr>
        </p:nvSpPr>
        <p:spPr>
          <a:xfrm>
            <a:off x="-1374775" y="276225"/>
            <a:ext cx="10515600" cy="1325563"/>
          </a:xfrm>
        </p:spPr>
        <p:txBody>
          <a:bodyPr/>
          <a:lstStyle/>
          <a:p>
            <a:pPr eaLnBrk="1" hangingPunct="1"/>
            <a:r>
              <a:rPr lang="zh-TW" altLang="en-US" sz="6600" smtClean="0">
                <a:ea typeface="文鼎水管體"/>
                <a:cs typeface="文鼎水管體"/>
              </a:rPr>
              <a:t>          </a:t>
            </a:r>
            <a:r>
              <a:rPr lang="zh-TW" altLang="en-US" sz="6600" smtClean="0">
                <a:ea typeface="華康儷粗黑" pitchFamily="49" charset="-120"/>
              </a:rPr>
              <a:t>抓週代碼</a:t>
            </a:r>
          </a:p>
        </p:txBody>
      </p:sp>
      <p:sp>
        <p:nvSpPr>
          <p:cNvPr id="348162" name="Rectangle 3"/>
          <p:cNvSpPr>
            <a:spLocks noGrp="1" noChangeArrowheads="1"/>
          </p:cNvSpPr>
          <p:nvPr>
            <p:ph idx="4294967295"/>
          </p:nvPr>
        </p:nvSpPr>
        <p:spPr>
          <a:xfrm>
            <a:off x="1052513" y="1785938"/>
            <a:ext cx="10169525" cy="4679950"/>
          </a:xfrm>
        </p:spPr>
        <p:txBody>
          <a:bodyPr/>
          <a:lstStyle/>
          <a:p>
            <a:pPr eaLnBrk="1" hangingPunct="1"/>
            <a:r>
              <a:rPr lang="zh-TW" altLang="en-US" sz="4000" smtClean="0">
                <a:solidFill>
                  <a:srgbClr val="0000FF"/>
                </a:solidFill>
                <a:ea typeface="華康儷粗圓" pitchFamily="49" charset="-120"/>
              </a:rPr>
              <a:t>抓週代碼表示個人對於環境的喜好次序</a:t>
            </a:r>
          </a:p>
          <a:p>
            <a:pPr eaLnBrk="1" hangingPunct="1">
              <a:spcBef>
                <a:spcPct val="50000"/>
              </a:spcBef>
            </a:pPr>
            <a:r>
              <a:rPr lang="zh-TW" altLang="en-US" sz="4000" smtClean="0">
                <a:solidFill>
                  <a:srgbClr val="0000FF"/>
                </a:solidFill>
                <a:ea typeface="華康儷粗圓" pitchFamily="49" charset="-120"/>
              </a:rPr>
              <a:t>反映個人內心深處的渴望</a:t>
            </a:r>
          </a:p>
          <a:p>
            <a:pPr eaLnBrk="1" hangingPunct="1">
              <a:spcBef>
                <a:spcPct val="50000"/>
              </a:spcBef>
            </a:pPr>
            <a:r>
              <a:rPr lang="zh-TW" altLang="en-US" sz="4000" smtClean="0">
                <a:solidFill>
                  <a:srgbClr val="0000FF"/>
                </a:solidFill>
                <a:ea typeface="華康儷粗圓" pitchFamily="49" charset="-120"/>
              </a:rPr>
              <a:t>抓週三碼反應你偏愛的類型，也表示你個人的志向</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9185" name="Picture 4" descr="興趣"/>
          <p:cNvPicPr>
            <a:picLocks noChangeAspect="1" noChangeArrowheads="1"/>
          </p:cNvPicPr>
          <p:nvPr/>
        </p:nvPicPr>
        <p:blipFill>
          <a:blip r:embed="rId2"/>
          <a:srcRect/>
          <a:stretch>
            <a:fillRect/>
          </a:stretch>
        </p:blipFill>
        <p:spPr bwMode="auto">
          <a:xfrm>
            <a:off x="0" y="188913"/>
            <a:ext cx="12192000" cy="66690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Rectangle 2"/>
          <p:cNvSpPr>
            <a:spLocks noGrp="1" noChangeArrowheads="1"/>
          </p:cNvSpPr>
          <p:nvPr>
            <p:ph type="title" idx="4294967295"/>
          </p:nvPr>
        </p:nvSpPr>
        <p:spPr>
          <a:xfrm>
            <a:off x="527050" y="404813"/>
            <a:ext cx="11233150" cy="1143000"/>
          </a:xfrm>
          <a:solidFill>
            <a:schemeClr val="bg1"/>
          </a:solidFill>
          <a:ln w="76200">
            <a:solidFill>
              <a:schemeClr val="bg1"/>
            </a:solidFill>
          </a:ln>
        </p:spPr>
        <p:txBody>
          <a:bodyPr/>
          <a:lstStyle/>
          <a:p>
            <a:pPr eaLnBrk="1" hangingPunct="1"/>
            <a:r>
              <a:rPr lang="zh-TW" altLang="en-US" sz="5000" smtClean="0">
                <a:latin typeface="華康儷粗黑" pitchFamily="49" charset="-120"/>
                <a:ea typeface="華康儷粗黑" pitchFamily="49" charset="-120"/>
              </a:rPr>
              <a:t>抓週三碼</a:t>
            </a:r>
          </a:p>
        </p:txBody>
      </p:sp>
      <p:sp>
        <p:nvSpPr>
          <p:cNvPr id="350210" name="Rectangle 3"/>
          <p:cNvSpPr>
            <a:spLocks noGrp="1" noChangeArrowheads="1"/>
          </p:cNvSpPr>
          <p:nvPr>
            <p:ph idx="4294967295"/>
          </p:nvPr>
        </p:nvSpPr>
        <p:spPr>
          <a:xfrm>
            <a:off x="541338" y="1584325"/>
            <a:ext cx="11233150" cy="4589463"/>
          </a:xfrm>
          <a:solidFill>
            <a:schemeClr val="bg1"/>
          </a:solidFill>
          <a:ln>
            <a:solidFill>
              <a:srgbClr val="F2F2F2"/>
            </a:solidFill>
          </a:ln>
        </p:spPr>
        <p:txBody>
          <a:bodyPr/>
          <a:lstStyle/>
          <a:p>
            <a:pPr eaLnBrk="1" hangingPunct="1"/>
            <a:r>
              <a:rPr lang="zh-TW" altLang="en-US" sz="3200" smtClean="0">
                <a:solidFill>
                  <a:srgbClr val="0000FF"/>
                </a:solidFill>
                <a:latin typeface="華康儷粗圓" pitchFamily="49" charset="-120"/>
                <a:ea typeface="華康儷粗圓" pitchFamily="49" charset="-120"/>
              </a:rPr>
              <a:t>個人偏愛的職業類型，表示其志趣。</a:t>
            </a:r>
            <a:endParaRPr lang="en-US" altLang="zh-TW" sz="3200" smtClean="0">
              <a:solidFill>
                <a:srgbClr val="0000FF"/>
              </a:solidFill>
              <a:latin typeface="華康儷粗圓" pitchFamily="49" charset="-120"/>
              <a:ea typeface="華康儷粗圓" pitchFamily="49" charset="-120"/>
            </a:endParaRPr>
          </a:p>
          <a:p>
            <a:pPr eaLnBrk="1" hangingPunct="1">
              <a:buFont typeface="Arial" charset="0"/>
              <a:buNone/>
            </a:pPr>
            <a:r>
              <a:rPr lang="zh-TW" altLang="en-US" sz="2400" smtClean="0">
                <a:solidFill>
                  <a:srgbClr val="0000FF"/>
                </a:solidFill>
                <a:latin typeface="華康儷粗圓" pitchFamily="49" charset="-120"/>
                <a:ea typeface="華康儷粗圓" pitchFamily="49" charset="-120"/>
              </a:rPr>
              <a:t>  </a:t>
            </a:r>
            <a:r>
              <a:rPr lang="en-US" altLang="zh-TW" sz="2400" smtClean="0">
                <a:solidFill>
                  <a:srgbClr val="0000FF"/>
                </a:solidFill>
                <a:latin typeface="華康儷粗圓" pitchFamily="49" charset="-120"/>
                <a:ea typeface="華康儷粗圓" pitchFamily="49" charset="-120"/>
              </a:rPr>
              <a:t>(</a:t>
            </a:r>
            <a:r>
              <a:rPr lang="zh-TW" altLang="en-US" sz="2400" smtClean="0">
                <a:solidFill>
                  <a:srgbClr val="0000FF"/>
                </a:solidFill>
                <a:latin typeface="華康儷粗圓" pitchFamily="49" charset="-120"/>
                <a:ea typeface="華康儷粗圓" pitchFamily="49" charset="-120"/>
              </a:rPr>
              <a:t>根據</a:t>
            </a:r>
            <a:r>
              <a:rPr lang="en-US" altLang="zh-TW" sz="2400" smtClean="0">
                <a:solidFill>
                  <a:srgbClr val="0000FF"/>
                </a:solidFill>
                <a:ea typeface="華康儷粗圓" pitchFamily="49" charset="-120"/>
              </a:rPr>
              <a:t>”</a:t>
            </a:r>
            <a:r>
              <a:rPr lang="zh-TW" altLang="en-US" sz="2400" smtClean="0">
                <a:solidFill>
                  <a:srgbClr val="0000FF"/>
                </a:solidFill>
                <a:latin typeface="華康儷粗圓" pitchFamily="49" charset="-120"/>
                <a:ea typeface="華康儷粗圓" pitchFamily="49" charset="-120"/>
              </a:rPr>
              <a:t>抓週</a:t>
            </a:r>
            <a:r>
              <a:rPr lang="en-US" altLang="zh-TW" sz="2400" smtClean="0">
                <a:solidFill>
                  <a:srgbClr val="0000FF"/>
                </a:solidFill>
                <a:ea typeface="華康儷粗圓" pitchFamily="49" charset="-120"/>
              </a:rPr>
              <a:t>”</a:t>
            </a:r>
            <a:r>
              <a:rPr lang="zh-TW" altLang="en-US" sz="2400" smtClean="0">
                <a:solidFill>
                  <a:srgbClr val="0000FF"/>
                </a:solidFill>
                <a:latin typeface="華康儷粗圓" pitchFamily="49" charset="-120"/>
                <a:ea typeface="華康儷粗圓" pitchFamily="49" charset="-120"/>
              </a:rPr>
              <a:t>的獻禮：六個生涯錦囊</a:t>
            </a:r>
            <a:r>
              <a:rPr lang="en-US" altLang="zh-TW" sz="2400" smtClean="0">
                <a:solidFill>
                  <a:srgbClr val="0000FF"/>
                </a:solidFill>
                <a:latin typeface="華康儷粗圓" pitchFamily="49" charset="-120"/>
                <a:ea typeface="華康儷粗圓" pitchFamily="49" charset="-120"/>
              </a:rPr>
              <a:t>)</a:t>
            </a:r>
          </a:p>
          <a:p>
            <a:pPr eaLnBrk="1" hangingPunct="1"/>
            <a:endParaRPr lang="zh-TW" altLang="en-US" sz="3200" smtClean="0">
              <a:solidFill>
                <a:srgbClr val="0000FF"/>
              </a:solidFill>
              <a:latin typeface="華康儷粗圓" pitchFamily="49" charset="-120"/>
              <a:ea typeface="華康儷粗圓" pitchFamily="49" charset="-120"/>
            </a:endParaRPr>
          </a:p>
        </p:txBody>
      </p:sp>
      <p:sp>
        <p:nvSpPr>
          <p:cNvPr id="4" name="圓角矩形 3"/>
          <p:cNvSpPr/>
          <p:nvPr/>
        </p:nvSpPr>
        <p:spPr>
          <a:xfrm>
            <a:off x="1265238" y="3067050"/>
            <a:ext cx="3937000" cy="1944688"/>
          </a:xfrm>
          <a:prstGeom prst="roundRect">
            <a:avLst/>
          </a:prstGeom>
          <a:solidFill>
            <a:schemeClr val="accent6">
              <a:lumMod val="40000"/>
              <a:lumOff val="60000"/>
            </a:schemeClr>
          </a:solidFill>
          <a:ln w="762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3200">
                <a:solidFill>
                  <a:srgbClr val="0000FF"/>
                </a:solidFill>
                <a:latin typeface="華康儷粗圓" pitchFamily="49" charset="-120"/>
                <a:ea typeface="華康儷粗圓" pitchFamily="49" charset="-120"/>
              </a:rPr>
              <a:t>興趣代碼</a:t>
            </a:r>
            <a:endParaRPr lang="en-US" altLang="zh-TW" sz="3200">
              <a:solidFill>
                <a:srgbClr val="0000FF"/>
              </a:solidFill>
              <a:latin typeface="華康儷粗圓" pitchFamily="49" charset="-120"/>
              <a:ea typeface="華康儷粗圓" pitchFamily="49" charset="-120"/>
            </a:endParaRPr>
          </a:p>
          <a:p>
            <a:pPr algn="ctr">
              <a:defRPr/>
            </a:pPr>
            <a:r>
              <a:rPr lang="zh-TW" altLang="en-US" sz="3200">
                <a:solidFill>
                  <a:srgbClr val="0000FF"/>
                </a:solidFill>
                <a:latin typeface="華康儷粗圓" pitchFamily="49" charset="-120"/>
                <a:ea typeface="華康儷粗圓" pitchFamily="49" charset="-120"/>
              </a:rPr>
              <a:t>客觀我</a:t>
            </a:r>
            <a:endParaRPr lang="en-US" altLang="zh-TW" sz="3200">
              <a:solidFill>
                <a:srgbClr val="0000FF"/>
              </a:solidFill>
              <a:latin typeface="華康儷粗圓" pitchFamily="49" charset="-120"/>
              <a:ea typeface="華康儷粗圓" pitchFamily="49" charset="-120"/>
            </a:endParaRPr>
          </a:p>
          <a:p>
            <a:pPr algn="ctr">
              <a:defRPr/>
            </a:pPr>
            <a:r>
              <a:rPr lang="zh-TW" altLang="en-US" sz="3200">
                <a:solidFill>
                  <a:srgbClr val="0000FF"/>
                </a:solidFill>
                <a:latin typeface="華康儷粗圓" pitchFamily="49" charset="-120"/>
                <a:ea typeface="華康儷粗圓" pitchFamily="49" charset="-120"/>
              </a:rPr>
              <a:t>的興趣喜好</a:t>
            </a:r>
          </a:p>
        </p:txBody>
      </p:sp>
      <p:sp>
        <p:nvSpPr>
          <p:cNvPr id="5" name="圓角矩形 4"/>
          <p:cNvSpPr/>
          <p:nvPr/>
        </p:nvSpPr>
        <p:spPr>
          <a:xfrm>
            <a:off x="6672263" y="3067050"/>
            <a:ext cx="3937000" cy="1944688"/>
          </a:xfrm>
          <a:prstGeom prst="roundRect">
            <a:avLst/>
          </a:prstGeom>
          <a:solidFill>
            <a:schemeClr val="accent6">
              <a:lumMod val="40000"/>
              <a:lumOff val="60000"/>
            </a:schemeClr>
          </a:solidFill>
          <a:ln w="762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3200">
                <a:solidFill>
                  <a:srgbClr val="0000FF"/>
                </a:solidFill>
                <a:latin typeface="華康儷粗圓" pitchFamily="49" charset="-120"/>
                <a:ea typeface="華康儷粗圓" pitchFamily="49" charset="-120"/>
              </a:rPr>
              <a:t>抓週三碼</a:t>
            </a:r>
            <a:endParaRPr lang="en-US" altLang="zh-TW" sz="3200">
              <a:solidFill>
                <a:srgbClr val="0000FF"/>
              </a:solidFill>
              <a:latin typeface="華康儷粗圓" pitchFamily="49" charset="-120"/>
              <a:ea typeface="華康儷粗圓" pitchFamily="49" charset="-120"/>
            </a:endParaRPr>
          </a:p>
          <a:p>
            <a:pPr algn="ctr">
              <a:defRPr/>
            </a:pPr>
            <a:r>
              <a:rPr lang="zh-TW" altLang="en-US" sz="3200">
                <a:solidFill>
                  <a:srgbClr val="0000FF"/>
                </a:solidFill>
                <a:latin typeface="華康儷粗圓" pitchFamily="49" charset="-120"/>
                <a:ea typeface="華康儷粗圓" pitchFamily="49" charset="-120"/>
              </a:rPr>
              <a:t>主觀我</a:t>
            </a:r>
            <a:endParaRPr lang="en-US" altLang="zh-TW" sz="3200">
              <a:solidFill>
                <a:srgbClr val="0000FF"/>
              </a:solidFill>
              <a:latin typeface="華康儷粗圓" pitchFamily="49" charset="-120"/>
              <a:ea typeface="華康儷粗圓" pitchFamily="49" charset="-120"/>
            </a:endParaRPr>
          </a:p>
          <a:p>
            <a:pPr algn="ctr">
              <a:defRPr/>
            </a:pPr>
            <a:r>
              <a:rPr lang="zh-TW" altLang="en-US" sz="3200">
                <a:solidFill>
                  <a:srgbClr val="0000FF"/>
                </a:solidFill>
                <a:latin typeface="華康儷粗圓" pitchFamily="49" charset="-120"/>
                <a:ea typeface="華康儷粗圓" pitchFamily="49" charset="-120"/>
              </a:rPr>
              <a:t>的興趣喜好</a:t>
            </a:r>
          </a:p>
        </p:txBody>
      </p:sp>
      <p:cxnSp>
        <p:nvCxnSpPr>
          <p:cNvPr id="7" name="直線單箭頭接點 6"/>
          <p:cNvCxnSpPr>
            <a:stCxn id="4" idx="3"/>
            <a:endCxn id="5" idx="1"/>
          </p:cNvCxnSpPr>
          <p:nvPr/>
        </p:nvCxnSpPr>
        <p:spPr>
          <a:xfrm>
            <a:off x="5240338" y="4040188"/>
            <a:ext cx="1393825" cy="0"/>
          </a:xfrm>
          <a:prstGeom prst="straightConnector1">
            <a:avLst/>
          </a:prstGeom>
          <a:ln w="571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50214" name="文字方塊 7"/>
          <p:cNvSpPr txBox="1">
            <a:spLocks noChangeArrowheads="1"/>
          </p:cNvSpPr>
          <p:nvPr/>
        </p:nvSpPr>
        <p:spPr bwMode="auto">
          <a:xfrm>
            <a:off x="4559300" y="5200650"/>
            <a:ext cx="2687638" cy="641350"/>
          </a:xfrm>
          <a:prstGeom prst="rect">
            <a:avLst/>
          </a:prstGeom>
          <a:solidFill>
            <a:srgbClr val="FFFF99"/>
          </a:solidFill>
          <a:ln w="9525">
            <a:noFill/>
            <a:miter lim="800000"/>
            <a:headEnd/>
            <a:tailEnd/>
          </a:ln>
        </p:spPr>
        <p:txBody>
          <a:bodyPr>
            <a:spAutoFit/>
          </a:bodyPr>
          <a:lstStyle/>
          <a:p>
            <a:pPr algn="ctr"/>
            <a:r>
              <a:rPr lang="zh-TW" altLang="en-US" sz="3600">
                <a:solidFill>
                  <a:srgbClr val="FF0000"/>
                </a:solidFill>
                <a:latin typeface="華康儷粗圓" pitchFamily="49" charset="-120"/>
                <a:ea typeface="華康儷粗圓" pitchFamily="49" charset="-120"/>
              </a:rPr>
              <a:t>諧和度關聯</a:t>
            </a: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7" name="Rectangle 4"/>
          <p:cNvSpPr>
            <a:spLocks noGrp="1" noChangeArrowheads="1"/>
          </p:cNvSpPr>
          <p:nvPr>
            <p:ph type="title" idx="4294967295"/>
          </p:nvPr>
        </p:nvSpPr>
        <p:spPr>
          <a:xfrm>
            <a:off x="581025" y="322263"/>
            <a:ext cx="10972800" cy="936625"/>
          </a:xfrm>
        </p:spPr>
        <p:txBody>
          <a:bodyPr/>
          <a:lstStyle/>
          <a:p>
            <a:pPr eaLnBrk="1" hangingPunct="1"/>
            <a:r>
              <a:rPr lang="zh-TW" altLang="en-US" sz="5000" smtClean="0">
                <a:latin typeface="華康儷粗黑" pitchFamily="49" charset="-120"/>
                <a:ea typeface="華康儷粗黑" pitchFamily="49" charset="-120"/>
              </a:rPr>
              <a:t>諧和度</a:t>
            </a:r>
          </a:p>
        </p:txBody>
      </p:sp>
      <p:graphicFrame>
        <p:nvGraphicFramePr>
          <p:cNvPr id="380978" name="Group 50"/>
          <p:cNvGraphicFramePr>
            <a:graphicFrameLocks noGrp="1"/>
          </p:cNvGraphicFramePr>
          <p:nvPr>
            <p:ph idx="4294967295"/>
          </p:nvPr>
        </p:nvGraphicFramePr>
        <p:xfrm>
          <a:off x="476250" y="1576388"/>
          <a:ext cx="10996613" cy="4514850"/>
        </p:xfrm>
        <a:graphic>
          <a:graphicData uri="http://schemas.openxmlformats.org/drawingml/2006/table">
            <a:tbl>
              <a:tblPr/>
              <a:tblGrid>
                <a:gridCol w="1489075"/>
                <a:gridCol w="5811838"/>
                <a:gridCol w="1847850"/>
                <a:gridCol w="1847850"/>
              </a:tblGrid>
              <a:tr h="419100">
                <a:tc>
                  <a:txBody>
                    <a:bodyPr/>
                    <a:lstStyle/>
                    <a:p>
                      <a:pPr marL="0" marR="0" lvl="0" indent="0" algn="ctr" defTabSz="914400" rtl="0" eaLnBrk="1" fontAlgn="base" latinLnBrk="0" hangingPunct="1">
                        <a:lnSpc>
                          <a:spcPct val="90000"/>
                        </a:lnSpc>
                        <a:spcBef>
                          <a:spcPct val="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等 級</a:t>
                      </a: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ctr" defTabSz="914400" rtl="0" eaLnBrk="1" fontAlgn="base" latinLnBrk="0" hangingPunct="1">
                        <a:lnSpc>
                          <a:spcPct val="90000"/>
                        </a:lnSpc>
                        <a:spcBef>
                          <a:spcPct val="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說  明</a:t>
                      </a: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ctr" defTabSz="914400" rtl="0" eaLnBrk="1" fontAlgn="base" latinLnBrk="0" hangingPunct="1">
                        <a:lnSpc>
                          <a:spcPct val="90000"/>
                        </a:lnSpc>
                        <a:spcBef>
                          <a:spcPct val="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興趣代碼</a:t>
                      </a: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ctr" defTabSz="914400" rtl="0" eaLnBrk="1" fontAlgn="base" latinLnBrk="0" hangingPunct="1">
                        <a:lnSpc>
                          <a:spcPct val="90000"/>
                        </a:lnSpc>
                        <a:spcBef>
                          <a:spcPct val="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抓週三碼</a:t>
                      </a: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r>
              <a:tr h="509588">
                <a:tc>
                  <a:txBody>
                    <a:bodyPr/>
                    <a:lstStyle/>
                    <a:p>
                      <a:pPr marL="0" marR="0" lvl="0" indent="0" algn="ctr" defTabSz="914400" rtl="0" eaLnBrk="1" fontAlgn="base" latinLnBrk="0" hangingPunct="1">
                        <a:lnSpc>
                          <a:spcPct val="90000"/>
                        </a:lnSpc>
                        <a:spcBef>
                          <a:spcPct val="0"/>
                        </a:spcBef>
                        <a:spcAft>
                          <a:spcPct val="0"/>
                        </a:spcAft>
                        <a:buClrTx/>
                        <a:buSzTx/>
                        <a:buFont typeface="Arial" charset="0"/>
                        <a:buNone/>
                        <a:tabLst/>
                      </a:pPr>
                      <a:r>
                        <a:rPr kumimoji="0" lang="en-US" altLang="zh-TW" sz="2400" b="0" i="0" u="none" strike="noStrike" cap="none" normalizeH="0" baseline="0" smtClean="0">
                          <a:ln>
                            <a:noFill/>
                          </a:ln>
                          <a:solidFill>
                            <a:schemeClr val="tx1"/>
                          </a:solidFill>
                          <a:effectLst/>
                          <a:latin typeface="華康儷粗圓" pitchFamily="49" charset="-120"/>
                          <a:ea typeface="華康儷粗圓" pitchFamily="49" charset="-120"/>
                        </a:rPr>
                        <a:t>6</a:t>
                      </a:r>
                      <a:endPar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endParaRP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90000"/>
                        </a:lnSpc>
                        <a:spcBef>
                          <a:spcPct val="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完全相同</a:t>
                      </a: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 typeface="Arial" charset="0"/>
                        <a:buNone/>
                        <a:tabLst/>
                      </a:pPr>
                      <a:r>
                        <a:rPr kumimoji="0" lang="en-US" altLang="zh-TW" sz="2400" b="1" i="0" u="sng" strike="noStrike" cap="none" normalizeH="0" baseline="0" smtClean="0">
                          <a:ln>
                            <a:noFill/>
                          </a:ln>
                          <a:solidFill>
                            <a:schemeClr val="tx1"/>
                          </a:solidFill>
                          <a:effectLst/>
                          <a:latin typeface="華康儷粗圓" pitchFamily="49" charset="-120"/>
                          <a:ea typeface="華康儷粗圓" pitchFamily="49" charset="-120"/>
                        </a:rPr>
                        <a:t>CSI</a:t>
                      </a:r>
                      <a:endParaRPr kumimoji="0" lang="zh-TW" altLang="en-US" sz="2400" b="1" i="0" u="sng" strike="noStrike" cap="none" normalizeH="0" baseline="0" smtClean="0">
                        <a:ln>
                          <a:noFill/>
                        </a:ln>
                        <a:solidFill>
                          <a:schemeClr val="tx1"/>
                        </a:solidFill>
                        <a:effectLst/>
                        <a:latin typeface="華康儷粗圓" pitchFamily="49" charset="-120"/>
                        <a:ea typeface="華康儷粗圓" pitchFamily="49" charset="-120"/>
                      </a:endParaRP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 typeface="Arial" charset="0"/>
                        <a:buNone/>
                        <a:tabLst/>
                      </a:pPr>
                      <a:r>
                        <a:rPr kumimoji="0" lang="en-US" altLang="zh-TW" sz="2400" b="1" i="0" u="sng" strike="noStrike" cap="none" normalizeH="0" baseline="0" smtClean="0">
                          <a:ln>
                            <a:noFill/>
                          </a:ln>
                          <a:solidFill>
                            <a:schemeClr val="tx1"/>
                          </a:solidFill>
                          <a:effectLst/>
                          <a:latin typeface="華康儷粗圓" pitchFamily="49" charset="-120"/>
                          <a:ea typeface="華康儷粗圓" pitchFamily="49" charset="-120"/>
                        </a:rPr>
                        <a:t>CSI</a:t>
                      </a:r>
                      <a:endParaRPr kumimoji="0" lang="zh-TW" altLang="en-US" sz="2400" b="1" i="0" u="sng" strike="noStrike" cap="none" normalizeH="0" baseline="0" smtClean="0">
                        <a:ln>
                          <a:noFill/>
                        </a:ln>
                        <a:solidFill>
                          <a:schemeClr val="tx1"/>
                        </a:solidFill>
                        <a:effectLst/>
                        <a:latin typeface="華康儷粗圓" pitchFamily="49" charset="-120"/>
                        <a:ea typeface="華康儷粗圓" pitchFamily="49" charset="-120"/>
                      </a:endParaRP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95300">
                <a:tc>
                  <a:txBody>
                    <a:bodyPr/>
                    <a:lstStyle/>
                    <a:p>
                      <a:pPr marL="0" marR="0" lvl="0" indent="0" algn="ctr" defTabSz="914400" rtl="0" eaLnBrk="1" fontAlgn="base" latinLnBrk="0" hangingPunct="1">
                        <a:lnSpc>
                          <a:spcPct val="90000"/>
                        </a:lnSpc>
                        <a:spcBef>
                          <a:spcPct val="0"/>
                        </a:spcBef>
                        <a:spcAft>
                          <a:spcPct val="0"/>
                        </a:spcAft>
                        <a:buClrTx/>
                        <a:buSzTx/>
                        <a:buFont typeface="Arial" charset="0"/>
                        <a:buNone/>
                        <a:tabLst/>
                      </a:pPr>
                      <a:r>
                        <a:rPr kumimoji="0" lang="en-US" altLang="zh-TW" sz="2400" b="0" i="0" u="none" strike="noStrike" cap="none" normalizeH="0" baseline="0" smtClean="0">
                          <a:ln>
                            <a:noFill/>
                          </a:ln>
                          <a:solidFill>
                            <a:schemeClr val="tx1"/>
                          </a:solidFill>
                          <a:effectLst/>
                          <a:latin typeface="華康儷粗圓" pitchFamily="49" charset="-120"/>
                          <a:ea typeface="華康儷粗圓" pitchFamily="49" charset="-120"/>
                        </a:rPr>
                        <a:t>5</a:t>
                      </a:r>
                      <a:endPar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endParaRP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90000"/>
                        </a:lnSpc>
                        <a:spcBef>
                          <a:spcPct val="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前</a:t>
                      </a:r>
                      <a:r>
                        <a:rPr kumimoji="0" lang="en-US" altLang="zh-TW" sz="2400" b="0" i="0" u="none" strike="noStrike" cap="none" normalizeH="0" baseline="0" smtClean="0">
                          <a:ln>
                            <a:noFill/>
                          </a:ln>
                          <a:solidFill>
                            <a:schemeClr val="tx1"/>
                          </a:solidFill>
                          <a:effectLst/>
                          <a:latin typeface="華康儷粗圓" pitchFamily="49" charset="-120"/>
                          <a:ea typeface="華康儷粗圓" pitchFamily="49" charset="-120"/>
                        </a:rPr>
                        <a:t>2</a:t>
                      </a: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碼字母次序相同</a:t>
                      </a: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 typeface="Arial" charset="0"/>
                        <a:buNone/>
                        <a:tabLst/>
                      </a:pPr>
                      <a:r>
                        <a:rPr kumimoji="0" lang="en-US" altLang="zh-TW" sz="2400" b="1" i="0" u="sng" strike="noStrike" cap="none" normalizeH="0" baseline="0" smtClean="0">
                          <a:ln>
                            <a:noFill/>
                          </a:ln>
                          <a:solidFill>
                            <a:schemeClr val="tx1"/>
                          </a:solidFill>
                          <a:effectLst/>
                          <a:latin typeface="華康儷粗圓" pitchFamily="49" charset="-120"/>
                          <a:ea typeface="華康儷粗圓" pitchFamily="49" charset="-120"/>
                        </a:rPr>
                        <a:t>CS</a:t>
                      </a:r>
                      <a:r>
                        <a:rPr kumimoji="0" lang="en-US" altLang="zh-TW" sz="2400" b="1" i="0" u="none" strike="noStrike" cap="none" normalizeH="0" baseline="0" smtClean="0">
                          <a:ln>
                            <a:noFill/>
                          </a:ln>
                          <a:solidFill>
                            <a:schemeClr val="tx1"/>
                          </a:solidFill>
                          <a:effectLst/>
                          <a:latin typeface="華康儷粗圓" pitchFamily="49" charset="-120"/>
                          <a:ea typeface="華康儷粗圓" pitchFamily="49" charset="-120"/>
                        </a:rPr>
                        <a:t>I</a:t>
                      </a:r>
                      <a:endParaRPr kumimoji="0" lang="zh-TW" altLang="en-US" sz="2400" b="1" i="0" u="none" strike="noStrike" cap="none" normalizeH="0" baseline="0" smtClean="0">
                        <a:ln>
                          <a:noFill/>
                        </a:ln>
                        <a:solidFill>
                          <a:schemeClr val="tx1"/>
                        </a:solidFill>
                        <a:effectLst/>
                        <a:latin typeface="華康儷粗圓" pitchFamily="49" charset="-120"/>
                        <a:ea typeface="華康儷粗圓" pitchFamily="49" charset="-120"/>
                      </a:endParaRP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 typeface="Arial" charset="0"/>
                        <a:buNone/>
                        <a:tabLst/>
                      </a:pPr>
                      <a:r>
                        <a:rPr kumimoji="0" lang="en-US" altLang="zh-TW" sz="2400" b="1" i="0" u="sng" strike="noStrike" cap="none" normalizeH="0" baseline="0" smtClean="0">
                          <a:ln>
                            <a:noFill/>
                          </a:ln>
                          <a:solidFill>
                            <a:schemeClr val="tx1"/>
                          </a:solidFill>
                          <a:effectLst/>
                          <a:latin typeface="華康儷粗圓" pitchFamily="49" charset="-120"/>
                          <a:ea typeface="華康儷粗圓" pitchFamily="49" charset="-120"/>
                        </a:rPr>
                        <a:t>CS</a:t>
                      </a:r>
                      <a:r>
                        <a:rPr kumimoji="0" lang="en-US" altLang="zh-TW" sz="2400" b="1" i="0" u="none" strike="noStrike" cap="none" normalizeH="0" baseline="0" smtClean="0">
                          <a:ln>
                            <a:noFill/>
                          </a:ln>
                          <a:solidFill>
                            <a:schemeClr val="tx1"/>
                          </a:solidFill>
                          <a:effectLst/>
                          <a:latin typeface="華康儷粗圓" pitchFamily="49" charset="-120"/>
                          <a:ea typeface="華康儷粗圓" pitchFamily="49" charset="-120"/>
                        </a:rPr>
                        <a:t>E</a:t>
                      </a:r>
                      <a:endParaRPr kumimoji="0" lang="zh-TW" altLang="en-US" sz="2400" b="1" i="0" u="none" strike="noStrike" cap="none" normalizeH="0" baseline="0" smtClean="0">
                        <a:ln>
                          <a:noFill/>
                        </a:ln>
                        <a:solidFill>
                          <a:schemeClr val="tx1"/>
                        </a:solidFill>
                        <a:effectLst/>
                        <a:latin typeface="華康儷粗圓" pitchFamily="49" charset="-120"/>
                        <a:ea typeface="華康儷粗圓" pitchFamily="49" charset="-120"/>
                      </a:endParaRP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81013">
                <a:tc>
                  <a:txBody>
                    <a:bodyPr/>
                    <a:lstStyle/>
                    <a:p>
                      <a:pPr marL="0" marR="0" lvl="0" indent="0" algn="ctr" defTabSz="914400" rtl="0" eaLnBrk="1" fontAlgn="base" latinLnBrk="0" hangingPunct="1">
                        <a:lnSpc>
                          <a:spcPct val="90000"/>
                        </a:lnSpc>
                        <a:spcBef>
                          <a:spcPct val="0"/>
                        </a:spcBef>
                        <a:spcAft>
                          <a:spcPct val="0"/>
                        </a:spcAft>
                        <a:buClrTx/>
                        <a:buSzTx/>
                        <a:buFont typeface="Arial" charset="0"/>
                        <a:buNone/>
                        <a:tabLst/>
                      </a:pPr>
                      <a:r>
                        <a:rPr kumimoji="0" lang="en-US" altLang="zh-TW" sz="2400" b="0" i="0" u="none" strike="noStrike" cap="none" normalizeH="0" baseline="0" smtClean="0">
                          <a:ln>
                            <a:noFill/>
                          </a:ln>
                          <a:solidFill>
                            <a:schemeClr val="tx1"/>
                          </a:solidFill>
                          <a:effectLst/>
                          <a:latin typeface="華康儷粗圓" pitchFamily="49" charset="-120"/>
                          <a:ea typeface="華康儷粗圓" pitchFamily="49" charset="-120"/>
                        </a:rPr>
                        <a:t>4</a:t>
                      </a:r>
                      <a:endPar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endParaRP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90000"/>
                        </a:lnSpc>
                        <a:spcBef>
                          <a:spcPct val="0"/>
                        </a:spcBef>
                        <a:spcAft>
                          <a:spcPct val="0"/>
                        </a:spcAft>
                        <a:buClrTx/>
                        <a:buSzTx/>
                        <a:buFont typeface="Arial" charset="0"/>
                        <a:buNone/>
                        <a:tabLst/>
                      </a:pPr>
                      <a:r>
                        <a:rPr kumimoji="0" lang="en-US" altLang="zh-TW" sz="2400" b="0" i="0" u="none" strike="noStrike" cap="none" normalizeH="0" baseline="0" smtClean="0">
                          <a:ln>
                            <a:noFill/>
                          </a:ln>
                          <a:solidFill>
                            <a:schemeClr val="tx1"/>
                          </a:solidFill>
                          <a:effectLst/>
                          <a:latin typeface="華康儷粗圓" pitchFamily="49" charset="-120"/>
                          <a:ea typeface="華康儷粗圓" pitchFamily="49" charset="-120"/>
                        </a:rPr>
                        <a:t>3</a:t>
                      </a: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碼字母相同，次序不同。</a:t>
                      </a: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 typeface="Arial" charset="0"/>
                        <a:buNone/>
                        <a:tabLst/>
                      </a:pPr>
                      <a:r>
                        <a:rPr kumimoji="0" lang="en-US" altLang="zh-TW" sz="2400" b="1" i="0" u="none" strike="noStrike" cap="none" normalizeH="0" baseline="0" smtClean="0">
                          <a:ln>
                            <a:noFill/>
                          </a:ln>
                          <a:solidFill>
                            <a:schemeClr val="tx1"/>
                          </a:solidFill>
                          <a:effectLst/>
                          <a:latin typeface="華康儷粗圓" pitchFamily="49" charset="-120"/>
                          <a:ea typeface="華康儷粗圓" pitchFamily="49" charset="-120"/>
                        </a:rPr>
                        <a:t>CSI</a:t>
                      </a:r>
                      <a:endParaRPr kumimoji="0" lang="zh-TW" altLang="en-US" sz="2400" b="1" i="0" u="none" strike="noStrike" cap="none" normalizeH="0" baseline="0" smtClean="0">
                        <a:ln>
                          <a:noFill/>
                        </a:ln>
                        <a:solidFill>
                          <a:schemeClr val="tx1"/>
                        </a:solidFill>
                        <a:effectLst/>
                        <a:latin typeface="華康儷粗圓" pitchFamily="49" charset="-120"/>
                        <a:ea typeface="華康儷粗圓" pitchFamily="49" charset="-120"/>
                      </a:endParaRP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 typeface="Arial" charset="0"/>
                        <a:buNone/>
                        <a:tabLst/>
                      </a:pPr>
                      <a:r>
                        <a:rPr kumimoji="0" lang="en-US" altLang="zh-TW" sz="2400" b="1" i="0" u="none" strike="noStrike" cap="none" normalizeH="0" baseline="0" smtClean="0">
                          <a:ln>
                            <a:noFill/>
                          </a:ln>
                          <a:solidFill>
                            <a:schemeClr val="tx1"/>
                          </a:solidFill>
                          <a:effectLst/>
                          <a:latin typeface="華康儷粗圓" pitchFamily="49" charset="-120"/>
                          <a:ea typeface="華康儷粗圓" pitchFamily="49" charset="-120"/>
                        </a:rPr>
                        <a:t>SIC</a:t>
                      </a:r>
                      <a:endParaRPr kumimoji="0" lang="zh-TW" altLang="en-US" sz="2400" b="1" i="0" u="none" strike="noStrike" cap="none" normalizeH="0" baseline="0" smtClean="0">
                        <a:ln>
                          <a:noFill/>
                        </a:ln>
                        <a:solidFill>
                          <a:schemeClr val="tx1"/>
                        </a:solidFill>
                        <a:effectLst/>
                        <a:latin typeface="華康儷粗圓" pitchFamily="49" charset="-120"/>
                        <a:ea typeface="華康儷粗圓" pitchFamily="49" charset="-120"/>
                      </a:endParaRP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68313">
                <a:tc>
                  <a:txBody>
                    <a:bodyPr/>
                    <a:lstStyle/>
                    <a:p>
                      <a:pPr marL="0" marR="0" lvl="0" indent="0" algn="ctr" defTabSz="914400" rtl="0" eaLnBrk="1" fontAlgn="base" latinLnBrk="0" hangingPunct="1">
                        <a:lnSpc>
                          <a:spcPct val="90000"/>
                        </a:lnSpc>
                        <a:spcBef>
                          <a:spcPct val="0"/>
                        </a:spcBef>
                        <a:spcAft>
                          <a:spcPct val="0"/>
                        </a:spcAft>
                        <a:buClrTx/>
                        <a:buSzTx/>
                        <a:buFont typeface="Arial" charset="0"/>
                        <a:buNone/>
                        <a:tabLst/>
                      </a:pPr>
                      <a:r>
                        <a:rPr kumimoji="0" lang="en-US" altLang="zh-TW" sz="2400" b="0" i="0" u="none" strike="noStrike" cap="none" normalizeH="0" baseline="0" smtClean="0">
                          <a:ln>
                            <a:noFill/>
                          </a:ln>
                          <a:solidFill>
                            <a:schemeClr val="tx1"/>
                          </a:solidFill>
                          <a:effectLst/>
                          <a:latin typeface="華康儷粗圓" pitchFamily="49" charset="-120"/>
                          <a:ea typeface="華康儷粗圓" pitchFamily="49" charset="-120"/>
                        </a:rPr>
                        <a:t>3</a:t>
                      </a:r>
                      <a:endPar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endParaRP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90000"/>
                        </a:lnSpc>
                        <a:spcBef>
                          <a:spcPct val="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首碼字母相同</a:t>
                      </a: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 typeface="Arial" charset="0"/>
                        <a:buNone/>
                        <a:tabLst/>
                      </a:pPr>
                      <a:r>
                        <a:rPr kumimoji="0" lang="en-US" altLang="zh-TW" sz="2400" b="1" i="0" u="sng" strike="noStrike" cap="none" normalizeH="0" baseline="0" smtClean="0">
                          <a:ln>
                            <a:noFill/>
                          </a:ln>
                          <a:solidFill>
                            <a:schemeClr val="tx1"/>
                          </a:solidFill>
                          <a:effectLst/>
                          <a:latin typeface="華康儷粗圓" pitchFamily="49" charset="-120"/>
                          <a:ea typeface="華康儷粗圓" pitchFamily="49" charset="-120"/>
                        </a:rPr>
                        <a:t>C</a:t>
                      </a:r>
                      <a:r>
                        <a:rPr kumimoji="0" lang="en-US" altLang="zh-TW" sz="2400" b="1" i="0" u="none" strike="noStrike" cap="none" normalizeH="0" baseline="0" smtClean="0">
                          <a:ln>
                            <a:noFill/>
                          </a:ln>
                          <a:solidFill>
                            <a:schemeClr val="tx1"/>
                          </a:solidFill>
                          <a:effectLst/>
                          <a:latin typeface="華康儷粗圓" pitchFamily="49" charset="-120"/>
                          <a:ea typeface="華康儷粗圓" pitchFamily="49" charset="-120"/>
                        </a:rPr>
                        <a:t>SI</a:t>
                      </a:r>
                      <a:endParaRPr kumimoji="0" lang="zh-TW" altLang="en-US" sz="2400" b="1" i="0" u="none" strike="noStrike" cap="none" normalizeH="0" baseline="0" smtClean="0">
                        <a:ln>
                          <a:noFill/>
                        </a:ln>
                        <a:solidFill>
                          <a:schemeClr val="tx1"/>
                        </a:solidFill>
                        <a:effectLst/>
                        <a:latin typeface="華康儷粗圓" pitchFamily="49" charset="-120"/>
                        <a:ea typeface="華康儷粗圓" pitchFamily="49" charset="-120"/>
                      </a:endParaRP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 typeface="Arial" charset="0"/>
                        <a:buNone/>
                        <a:tabLst/>
                      </a:pPr>
                      <a:r>
                        <a:rPr kumimoji="0" lang="en-US" altLang="zh-TW" sz="2400" b="1" i="0" u="sng" strike="noStrike" cap="none" normalizeH="0" baseline="0" smtClean="0">
                          <a:ln>
                            <a:noFill/>
                          </a:ln>
                          <a:solidFill>
                            <a:schemeClr val="tx1"/>
                          </a:solidFill>
                          <a:effectLst/>
                          <a:latin typeface="華康儷粗圓" pitchFamily="49" charset="-120"/>
                          <a:ea typeface="華康儷粗圓" pitchFamily="49" charset="-120"/>
                        </a:rPr>
                        <a:t>C</a:t>
                      </a:r>
                      <a:r>
                        <a:rPr kumimoji="0" lang="en-US" altLang="zh-TW" sz="2400" b="1" i="0" u="none" strike="noStrike" cap="none" normalizeH="0" baseline="0" smtClean="0">
                          <a:ln>
                            <a:noFill/>
                          </a:ln>
                          <a:solidFill>
                            <a:schemeClr val="tx1"/>
                          </a:solidFill>
                          <a:effectLst/>
                          <a:latin typeface="華康儷粗圓" pitchFamily="49" charset="-120"/>
                          <a:ea typeface="華康儷粗圓" pitchFamily="49" charset="-120"/>
                        </a:rPr>
                        <a:t>EA</a:t>
                      </a:r>
                      <a:endParaRPr kumimoji="0" lang="zh-TW" altLang="en-US" sz="2400" b="1" i="0" u="none" strike="noStrike" cap="none" normalizeH="0" baseline="0" smtClean="0">
                        <a:ln>
                          <a:noFill/>
                        </a:ln>
                        <a:solidFill>
                          <a:schemeClr val="tx1"/>
                        </a:solidFill>
                        <a:effectLst/>
                        <a:latin typeface="華康儷粗圓" pitchFamily="49" charset="-120"/>
                        <a:ea typeface="華康儷粗圓" pitchFamily="49" charset="-120"/>
                      </a:endParaRP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639763">
                <a:tc>
                  <a:txBody>
                    <a:bodyPr/>
                    <a:lstStyle/>
                    <a:p>
                      <a:pPr marL="0" marR="0" lvl="0" indent="0" algn="ctr" defTabSz="914400" rtl="0" eaLnBrk="1" fontAlgn="base" latinLnBrk="0" hangingPunct="1">
                        <a:lnSpc>
                          <a:spcPct val="90000"/>
                        </a:lnSpc>
                        <a:spcBef>
                          <a:spcPct val="0"/>
                        </a:spcBef>
                        <a:spcAft>
                          <a:spcPct val="0"/>
                        </a:spcAft>
                        <a:buClrTx/>
                        <a:buSzTx/>
                        <a:buFont typeface="Arial" charset="0"/>
                        <a:buNone/>
                        <a:tabLst/>
                      </a:pPr>
                      <a:r>
                        <a:rPr kumimoji="0" lang="en-US" altLang="zh-TW" sz="2400" b="0" i="0" u="none" strike="noStrike" cap="none" normalizeH="0" baseline="0" smtClean="0">
                          <a:ln>
                            <a:noFill/>
                          </a:ln>
                          <a:solidFill>
                            <a:schemeClr val="tx1"/>
                          </a:solidFill>
                          <a:effectLst/>
                          <a:latin typeface="華康儷粗圓" pitchFamily="49" charset="-120"/>
                          <a:ea typeface="華康儷粗圓" pitchFamily="49" charset="-120"/>
                        </a:rPr>
                        <a:t>2</a:t>
                      </a:r>
                      <a:endPar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endParaRP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90000"/>
                        </a:lnSpc>
                        <a:spcBef>
                          <a:spcPct val="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興趣或抓週的前兩碼出現在對方的三碼中</a:t>
                      </a: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 typeface="Arial" charset="0"/>
                        <a:buNone/>
                        <a:tabLst/>
                      </a:pPr>
                      <a:r>
                        <a:rPr kumimoji="0" lang="en-US" altLang="zh-TW" sz="2400" b="1" i="0" u="sng" strike="noStrike" cap="none" normalizeH="0" baseline="0" smtClean="0">
                          <a:ln>
                            <a:noFill/>
                          </a:ln>
                          <a:solidFill>
                            <a:schemeClr val="tx1"/>
                          </a:solidFill>
                          <a:effectLst/>
                          <a:latin typeface="華康儷粗圓" pitchFamily="49" charset="-120"/>
                          <a:ea typeface="華康儷粗圓" pitchFamily="49" charset="-120"/>
                        </a:rPr>
                        <a:t>CS</a:t>
                      </a:r>
                      <a:r>
                        <a:rPr kumimoji="0" lang="en-US" altLang="zh-TW" sz="2400" b="1" i="0" u="none" strike="noStrike" cap="none" normalizeH="0" baseline="0" smtClean="0">
                          <a:ln>
                            <a:noFill/>
                          </a:ln>
                          <a:solidFill>
                            <a:schemeClr val="tx1"/>
                          </a:solidFill>
                          <a:effectLst/>
                          <a:latin typeface="華康儷粗圓" pitchFamily="49" charset="-120"/>
                          <a:ea typeface="華康儷粗圓" pitchFamily="49" charset="-120"/>
                        </a:rPr>
                        <a:t>I</a:t>
                      </a:r>
                      <a:endParaRPr kumimoji="0" lang="zh-TW" altLang="en-US" sz="2400" b="1" i="0" u="none" strike="noStrike" cap="none" normalizeH="0" baseline="0" smtClean="0">
                        <a:ln>
                          <a:noFill/>
                        </a:ln>
                        <a:solidFill>
                          <a:schemeClr val="tx1"/>
                        </a:solidFill>
                        <a:effectLst/>
                        <a:latin typeface="華康儷粗圓" pitchFamily="49" charset="-120"/>
                        <a:ea typeface="華康儷粗圓" pitchFamily="49" charset="-120"/>
                      </a:endParaRP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 typeface="Arial" charset="0"/>
                        <a:buNone/>
                        <a:tabLst/>
                      </a:pPr>
                      <a:r>
                        <a:rPr kumimoji="0" lang="en-US" altLang="zh-TW" sz="2400" b="1" i="0" u="none" strike="noStrike" cap="none" normalizeH="0" baseline="0" smtClean="0">
                          <a:ln>
                            <a:noFill/>
                          </a:ln>
                          <a:solidFill>
                            <a:schemeClr val="tx1"/>
                          </a:solidFill>
                          <a:effectLst/>
                          <a:latin typeface="華康儷粗圓" pitchFamily="49" charset="-120"/>
                          <a:ea typeface="華康儷粗圓" pitchFamily="49" charset="-120"/>
                        </a:rPr>
                        <a:t>E</a:t>
                      </a:r>
                      <a:r>
                        <a:rPr kumimoji="0" lang="en-US" altLang="zh-TW" sz="2400" b="1" i="0" u="sng" strike="noStrike" cap="none" normalizeH="0" baseline="0" smtClean="0">
                          <a:ln>
                            <a:noFill/>
                          </a:ln>
                          <a:solidFill>
                            <a:schemeClr val="tx1"/>
                          </a:solidFill>
                          <a:effectLst/>
                          <a:latin typeface="華康儷粗圓" pitchFamily="49" charset="-120"/>
                          <a:ea typeface="華康儷粗圓" pitchFamily="49" charset="-120"/>
                        </a:rPr>
                        <a:t>CS</a:t>
                      </a:r>
                      <a:endParaRPr kumimoji="0" lang="zh-TW" altLang="en-US" sz="2400" b="1" i="0" u="sng" strike="noStrike" cap="none" normalizeH="0" baseline="0" smtClean="0">
                        <a:ln>
                          <a:noFill/>
                        </a:ln>
                        <a:solidFill>
                          <a:schemeClr val="tx1"/>
                        </a:solidFill>
                        <a:effectLst/>
                        <a:latin typeface="華康儷粗圓" pitchFamily="49" charset="-120"/>
                        <a:ea typeface="華康儷粗圓" pitchFamily="49" charset="-120"/>
                      </a:endParaRP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749300">
                <a:tc>
                  <a:txBody>
                    <a:bodyPr/>
                    <a:lstStyle/>
                    <a:p>
                      <a:pPr marL="0" marR="0" lvl="0" indent="0" algn="ctr" defTabSz="914400" rtl="0" eaLnBrk="1" fontAlgn="base" latinLnBrk="0" hangingPunct="1">
                        <a:lnSpc>
                          <a:spcPct val="90000"/>
                        </a:lnSpc>
                        <a:spcBef>
                          <a:spcPct val="0"/>
                        </a:spcBef>
                        <a:spcAft>
                          <a:spcPct val="0"/>
                        </a:spcAft>
                        <a:buClrTx/>
                        <a:buSzTx/>
                        <a:buFont typeface="Arial" charset="0"/>
                        <a:buNone/>
                        <a:tabLst/>
                      </a:pPr>
                      <a:r>
                        <a:rPr kumimoji="0" lang="en-US" altLang="zh-TW" sz="2400" b="0" i="0" u="none" strike="noStrike" cap="none" normalizeH="0" baseline="0" smtClean="0">
                          <a:ln>
                            <a:noFill/>
                          </a:ln>
                          <a:solidFill>
                            <a:schemeClr val="tx1"/>
                          </a:solidFill>
                          <a:effectLst/>
                          <a:latin typeface="華康儷粗圓" pitchFamily="49" charset="-120"/>
                          <a:ea typeface="華康儷粗圓" pitchFamily="49" charset="-120"/>
                        </a:rPr>
                        <a:t>1</a:t>
                      </a:r>
                      <a:endPar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endParaRP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90000"/>
                        </a:lnSpc>
                        <a:spcBef>
                          <a:spcPct val="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興趣或抓週的首碼出現在對方的第二碼或第三碼中</a:t>
                      </a: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 typeface="Arial" charset="0"/>
                        <a:buNone/>
                        <a:tabLst/>
                      </a:pPr>
                      <a:r>
                        <a:rPr kumimoji="0" lang="en-US" altLang="zh-TW" sz="2400" b="1" i="0" u="sng" strike="noStrike" cap="none" normalizeH="0" baseline="0" smtClean="0">
                          <a:ln>
                            <a:noFill/>
                          </a:ln>
                          <a:solidFill>
                            <a:schemeClr val="tx1"/>
                          </a:solidFill>
                          <a:effectLst/>
                          <a:latin typeface="華康儷粗圓" pitchFamily="49" charset="-120"/>
                          <a:ea typeface="華康儷粗圓" pitchFamily="49" charset="-120"/>
                        </a:rPr>
                        <a:t>C</a:t>
                      </a:r>
                      <a:r>
                        <a:rPr kumimoji="0" lang="en-US" altLang="zh-TW" sz="2400" b="1" i="0" u="none" strike="noStrike" cap="none" normalizeH="0" baseline="0" smtClean="0">
                          <a:ln>
                            <a:noFill/>
                          </a:ln>
                          <a:solidFill>
                            <a:schemeClr val="tx1"/>
                          </a:solidFill>
                          <a:effectLst/>
                          <a:latin typeface="華康儷粗圓" pitchFamily="49" charset="-120"/>
                          <a:ea typeface="華康儷粗圓" pitchFamily="49" charset="-120"/>
                        </a:rPr>
                        <a:t>SI</a:t>
                      </a:r>
                      <a:endParaRPr kumimoji="0" lang="zh-TW" altLang="en-US" sz="2400" b="1" i="0" u="none" strike="noStrike" cap="none" normalizeH="0" baseline="0" smtClean="0">
                        <a:ln>
                          <a:noFill/>
                        </a:ln>
                        <a:solidFill>
                          <a:schemeClr val="tx1"/>
                        </a:solidFill>
                        <a:effectLst/>
                        <a:latin typeface="華康儷粗圓" pitchFamily="49" charset="-120"/>
                        <a:ea typeface="華康儷粗圓" pitchFamily="49" charset="-120"/>
                      </a:endParaRP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 typeface="Arial" charset="0"/>
                        <a:buNone/>
                        <a:tabLst/>
                      </a:pPr>
                      <a:r>
                        <a:rPr kumimoji="0" lang="en-US" altLang="zh-TW" sz="2400" b="1" i="0" u="none" strike="noStrike" cap="none" normalizeH="0" baseline="0" smtClean="0">
                          <a:ln>
                            <a:noFill/>
                          </a:ln>
                          <a:solidFill>
                            <a:schemeClr val="tx1"/>
                          </a:solidFill>
                          <a:effectLst/>
                          <a:latin typeface="華康儷粗圓" pitchFamily="49" charset="-120"/>
                          <a:ea typeface="華康儷粗圓" pitchFamily="49" charset="-120"/>
                        </a:rPr>
                        <a:t>E</a:t>
                      </a:r>
                      <a:r>
                        <a:rPr kumimoji="0" lang="en-US" altLang="zh-TW" sz="2400" b="1" i="0" u="sng" strike="noStrike" cap="none" normalizeH="0" baseline="0" smtClean="0">
                          <a:ln>
                            <a:noFill/>
                          </a:ln>
                          <a:solidFill>
                            <a:schemeClr val="tx1"/>
                          </a:solidFill>
                          <a:effectLst/>
                          <a:latin typeface="華康儷粗圓" pitchFamily="49" charset="-120"/>
                          <a:ea typeface="華康儷粗圓" pitchFamily="49" charset="-120"/>
                        </a:rPr>
                        <a:t>C</a:t>
                      </a:r>
                      <a:r>
                        <a:rPr kumimoji="0" lang="en-US" altLang="zh-TW" sz="2400" b="1" i="0" u="none" strike="noStrike" cap="none" normalizeH="0" baseline="0" smtClean="0">
                          <a:ln>
                            <a:noFill/>
                          </a:ln>
                          <a:solidFill>
                            <a:schemeClr val="tx1"/>
                          </a:solidFill>
                          <a:effectLst/>
                          <a:latin typeface="華康儷粗圓" pitchFamily="49" charset="-120"/>
                          <a:ea typeface="華康儷粗圓" pitchFamily="49" charset="-120"/>
                        </a:rPr>
                        <a:t>A</a:t>
                      </a:r>
                      <a:endParaRPr kumimoji="0" lang="zh-TW" altLang="en-US" sz="2400" b="1" i="0" u="none" strike="noStrike" cap="none" normalizeH="0" baseline="0" smtClean="0">
                        <a:ln>
                          <a:noFill/>
                        </a:ln>
                        <a:solidFill>
                          <a:schemeClr val="tx1"/>
                        </a:solidFill>
                        <a:effectLst/>
                        <a:latin typeface="華康儷粗圓" pitchFamily="49" charset="-120"/>
                        <a:ea typeface="華康儷粗圓" pitchFamily="49" charset="-120"/>
                      </a:endParaRP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639763">
                <a:tc>
                  <a:txBody>
                    <a:bodyPr/>
                    <a:lstStyle/>
                    <a:p>
                      <a:pPr marL="0" marR="0" lvl="0" indent="0" algn="ctr" defTabSz="914400" rtl="0" eaLnBrk="1" fontAlgn="base" latinLnBrk="0" hangingPunct="1">
                        <a:lnSpc>
                          <a:spcPct val="90000"/>
                        </a:lnSpc>
                        <a:spcBef>
                          <a:spcPct val="0"/>
                        </a:spcBef>
                        <a:spcAft>
                          <a:spcPct val="0"/>
                        </a:spcAft>
                        <a:buClrTx/>
                        <a:buSzTx/>
                        <a:buFont typeface="Arial" charset="0"/>
                        <a:buNone/>
                        <a:tabLst/>
                      </a:pPr>
                      <a:r>
                        <a:rPr kumimoji="0" lang="en-US" altLang="zh-TW" sz="2400" b="0" i="0" u="none" strike="noStrike" cap="none" normalizeH="0" baseline="0" smtClean="0">
                          <a:ln>
                            <a:noFill/>
                          </a:ln>
                          <a:solidFill>
                            <a:schemeClr val="tx1"/>
                          </a:solidFill>
                          <a:effectLst/>
                          <a:latin typeface="華康儷粗圓" pitchFamily="49" charset="-120"/>
                          <a:ea typeface="華康儷粗圓" pitchFamily="49" charset="-120"/>
                        </a:rPr>
                        <a:t>0</a:t>
                      </a:r>
                      <a:endPar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endParaRP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90000"/>
                        </a:lnSpc>
                        <a:spcBef>
                          <a:spcPct val="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興趣或抓週的首碼並未出現在對方的三碼中</a:t>
                      </a: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 typeface="Arial" charset="0"/>
                        <a:buNone/>
                        <a:tabLst/>
                      </a:pPr>
                      <a:r>
                        <a:rPr kumimoji="0" lang="en-US" altLang="zh-TW" sz="2400" b="1" i="0" u="none" strike="noStrike" cap="none" normalizeH="0" baseline="0" smtClean="0">
                          <a:ln>
                            <a:noFill/>
                          </a:ln>
                          <a:solidFill>
                            <a:schemeClr val="tx1"/>
                          </a:solidFill>
                          <a:effectLst/>
                          <a:latin typeface="華康儷粗圓" pitchFamily="49" charset="-120"/>
                          <a:ea typeface="華康儷粗圓" pitchFamily="49" charset="-120"/>
                        </a:rPr>
                        <a:t>CSI</a:t>
                      </a:r>
                      <a:endParaRPr kumimoji="0" lang="zh-TW" altLang="en-US" sz="2400" b="1" i="0" u="none" strike="noStrike" cap="none" normalizeH="0" baseline="0" smtClean="0">
                        <a:ln>
                          <a:noFill/>
                        </a:ln>
                        <a:solidFill>
                          <a:schemeClr val="tx1"/>
                        </a:solidFill>
                        <a:effectLst/>
                        <a:latin typeface="華康儷粗圓" pitchFamily="49" charset="-120"/>
                        <a:ea typeface="華康儷粗圓" pitchFamily="49" charset="-120"/>
                      </a:endParaRP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 typeface="Arial" charset="0"/>
                        <a:buNone/>
                        <a:tabLst/>
                      </a:pPr>
                      <a:r>
                        <a:rPr kumimoji="0" lang="en-US" altLang="zh-TW" sz="2400" b="1" i="0" u="none" strike="noStrike" cap="none" normalizeH="0" baseline="0" smtClean="0">
                          <a:ln>
                            <a:noFill/>
                          </a:ln>
                          <a:solidFill>
                            <a:schemeClr val="tx1"/>
                          </a:solidFill>
                          <a:effectLst/>
                          <a:latin typeface="華康儷粗圓" pitchFamily="49" charset="-120"/>
                          <a:ea typeface="華康儷粗圓" pitchFamily="49" charset="-120"/>
                        </a:rPr>
                        <a:t>EAS</a:t>
                      </a:r>
                      <a:endParaRPr kumimoji="0" lang="zh-TW" altLang="en-US" sz="2400" b="1" i="0" u="none" strike="noStrike" cap="none" normalizeH="0" baseline="0" smtClean="0">
                        <a:ln>
                          <a:noFill/>
                        </a:ln>
                        <a:solidFill>
                          <a:schemeClr val="tx1"/>
                        </a:solidFill>
                        <a:effectLst/>
                        <a:latin typeface="華康儷粗圓" pitchFamily="49" charset="-120"/>
                        <a:ea typeface="華康儷粗圓" pitchFamily="49" charset="-120"/>
                      </a:endParaRP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5" name="Rectangle 4"/>
          <p:cNvSpPr>
            <a:spLocks noGrp="1" noChangeArrowheads="1"/>
          </p:cNvSpPr>
          <p:nvPr>
            <p:ph type="title" idx="4294967295"/>
          </p:nvPr>
        </p:nvSpPr>
        <p:spPr>
          <a:xfrm>
            <a:off x="512763" y="393700"/>
            <a:ext cx="10515600" cy="1325563"/>
          </a:xfrm>
          <a:solidFill>
            <a:schemeClr val="bg1"/>
          </a:solidFill>
          <a:ln w="76200">
            <a:solidFill>
              <a:schemeClr val="bg1"/>
            </a:solidFill>
          </a:ln>
        </p:spPr>
        <p:txBody>
          <a:bodyPr/>
          <a:lstStyle/>
          <a:p>
            <a:pPr eaLnBrk="1" hangingPunct="1"/>
            <a:r>
              <a:rPr lang="zh-TW" altLang="en-US" sz="5000" smtClean="0">
                <a:latin typeface="華康儷粗黑" pitchFamily="49" charset="-120"/>
                <a:ea typeface="華康儷粗黑" pitchFamily="49" charset="-120"/>
              </a:rPr>
              <a:t>諧和度</a:t>
            </a:r>
          </a:p>
        </p:txBody>
      </p:sp>
      <p:sp>
        <p:nvSpPr>
          <p:cNvPr id="18435" name="Rectangle 5"/>
          <p:cNvSpPr>
            <a:spLocks noGrp="1" noChangeArrowheads="1"/>
          </p:cNvSpPr>
          <p:nvPr>
            <p:ph idx="4294967295"/>
          </p:nvPr>
        </p:nvSpPr>
        <p:spPr>
          <a:xfrm>
            <a:off x="660400" y="1817688"/>
            <a:ext cx="11212513" cy="5040312"/>
          </a:xfrm>
        </p:spPr>
        <p:txBody>
          <a:bodyPr/>
          <a:lstStyle/>
          <a:p>
            <a:pPr eaLnBrk="1" hangingPunct="1">
              <a:buClr>
                <a:schemeClr val="tx1"/>
              </a:buClr>
              <a:buFont typeface="Wingdings" pitchFamily="2" charset="2"/>
              <a:buChar char="u"/>
            </a:pPr>
            <a:r>
              <a:rPr lang="zh-TW" altLang="en-US" sz="2400" smtClean="0">
                <a:latin typeface="華康儷粗圓" pitchFamily="49" charset="-120"/>
                <a:ea typeface="華康儷粗圓" pitchFamily="49" charset="-120"/>
              </a:rPr>
              <a:t>5或6等級：表示諧和度高，個人興趣類型較清晰穩定                        </a:t>
            </a:r>
          </a:p>
          <a:p>
            <a:pPr eaLnBrk="1" hangingPunct="1">
              <a:buClr>
                <a:schemeClr val="tx1"/>
              </a:buClr>
              <a:buFont typeface="Wingdings" pitchFamily="2" charset="2"/>
              <a:buChar char="u"/>
            </a:pPr>
            <a:r>
              <a:rPr lang="zh-TW" altLang="en-US" sz="2400" smtClean="0">
                <a:latin typeface="華康儷粗圓" pitchFamily="49" charset="-120"/>
                <a:ea typeface="華康儷粗圓" pitchFamily="49" charset="-120"/>
              </a:rPr>
              <a:t>4 等級：表示諧和度中上</a:t>
            </a:r>
          </a:p>
          <a:p>
            <a:pPr eaLnBrk="1" hangingPunct="1">
              <a:buClr>
                <a:schemeClr val="tx1"/>
              </a:buClr>
              <a:buFont typeface="Wingdings" pitchFamily="2" charset="2"/>
              <a:buChar char="u"/>
            </a:pPr>
            <a:r>
              <a:rPr lang="zh-TW" altLang="en-US" sz="2400" smtClean="0">
                <a:latin typeface="華康儷粗圓" pitchFamily="49" charset="-120"/>
                <a:ea typeface="華康儷粗圓" pitchFamily="49" charset="-120"/>
              </a:rPr>
              <a:t>3或2等級：表示諧和度普通</a:t>
            </a:r>
          </a:p>
          <a:p>
            <a:pPr eaLnBrk="1" hangingPunct="1">
              <a:buClr>
                <a:schemeClr val="tx1"/>
              </a:buClr>
              <a:buFont typeface="Wingdings" pitchFamily="2" charset="2"/>
              <a:buChar char="u"/>
            </a:pPr>
            <a:r>
              <a:rPr lang="zh-TW" altLang="en-US" sz="2400" smtClean="0">
                <a:latin typeface="華康儷粗圓" pitchFamily="49" charset="-120"/>
                <a:ea typeface="華康儷粗圓" pitchFamily="49" charset="-120"/>
              </a:rPr>
              <a:t>0或1等級：表示諧和度低，興趣類型不確定</a:t>
            </a:r>
            <a:endParaRPr lang="en-US" altLang="zh-TW" sz="2400" smtClean="0">
              <a:latin typeface="華康儷粗圓" pitchFamily="49" charset="-120"/>
              <a:ea typeface="華康儷粗圓" pitchFamily="49" charset="-120"/>
            </a:endParaRPr>
          </a:p>
          <a:p>
            <a:pPr eaLnBrk="1" hangingPunct="1">
              <a:buFont typeface="Wingdings" pitchFamily="2" charset="2"/>
              <a:buChar char="u"/>
            </a:pPr>
            <a:endParaRPr lang="zh-TW" altLang="en-US" sz="2400" smtClean="0">
              <a:latin typeface="華康儷粗圓" pitchFamily="49" charset="-120"/>
              <a:ea typeface="華康儷粗圓" pitchFamily="49" charset="-120"/>
            </a:endParaRPr>
          </a:p>
          <a:p>
            <a:pPr eaLnBrk="1" hangingPunct="1">
              <a:buFont typeface="Wingdings" pitchFamily="2" charset="2"/>
              <a:buChar char="u"/>
            </a:pPr>
            <a:r>
              <a:rPr lang="zh-TW" altLang="en-US" sz="2400" smtClean="0">
                <a:solidFill>
                  <a:srgbClr val="393EFD"/>
                </a:solidFill>
                <a:latin typeface="華康儷粗圓" pitchFamily="49" charset="-120"/>
                <a:ea typeface="華康儷粗圓" pitchFamily="49" charset="-120"/>
              </a:rPr>
              <a:t>諧和度</a:t>
            </a:r>
            <a:r>
              <a:rPr lang="en-US" altLang="zh-TW" sz="2400" b="1" smtClean="0">
                <a:solidFill>
                  <a:srgbClr val="393EFD"/>
                </a:solidFill>
                <a:latin typeface="華康儷粗圓" pitchFamily="49" charset="-120"/>
                <a:ea typeface="華康儷粗圓" pitchFamily="49" charset="-120"/>
              </a:rPr>
              <a:t>6</a:t>
            </a:r>
            <a:r>
              <a:rPr lang="zh-TW" altLang="en-US" sz="2400" smtClean="0">
                <a:solidFill>
                  <a:srgbClr val="393EFD"/>
                </a:solidFill>
                <a:latin typeface="華康儷粗圓" pitchFamily="49" charset="-120"/>
                <a:ea typeface="華康儷粗圓" pitchFamily="49" charset="-120"/>
              </a:rPr>
              <a:t>的學生，據調查未來有</a:t>
            </a:r>
            <a:r>
              <a:rPr lang="en-US" altLang="zh-TW" sz="2400" b="1" smtClean="0">
                <a:solidFill>
                  <a:srgbClr val="393EFD"/>
                </a:solidFill>
                <a:latin typeface="華康儷粗圓" pitchFamily="49" charset="-120"/>
                <a:ea typeface="華康儷粗圓" pitchFamily="49" charset="-120"/>
              </a:rPr>
              <a:t>71%~85%</a:t>
            </a:r>
            <a:r>
              <a:rPr lang="zh-TW" altLang="en-US" sz="2400" smtClean="0">
                <a:solidFill>
                  <a:srgbClr val="393EFD"/>
                </a:solidFill>
                <a:latin typeface="華康儷粗圓" pitchFamily="49" charset="-120"/>
                <a:ea typeface="華康儷粗圓" pitchFamily="49" charset="-120"/>
              </a:rPr>
              <a:t>會從事與興趣代碼相關的工作。</a:t>
            </a:r>
          </a:p>
          <a:p>
            <a:pPr eaLnBrk="1" hangingPunct="1">
              <a:buFont typeface="Wingdings" pitchFamily="2" charset="2"/>
              <a:buChar char="u"/>
            </a:pPr>
            <a:r>
              <a:rPr lang="zh-TW" altLang="en-US" sz="2400" smtClean="0">
                <a:solidFill>
                  <a:srgbClr val="393EFD"/>
                </a:solidFill>
                <a:latin typeface="華康儷粗圓" pitchFamily="49" charset="-120"/>
                <a:ea typeface="華康儷粗圓" pitchFamily="49" charset="-120"/>
              </a:rPr>
              <a:t>諧和度高：表示興趣代碼對未來生涯選擇具較高的參考價值。</a:t>
            </a:r>
            <a:endParaRPr lang="en-US" altLang="zh-TW" sz="2400" smtClean="0">
              <a:solidFill>
                <a:srgbClr val="393EFD"/>
              </a:solidFill>
              <a:latin typeface="華康儷粗圓" pitchFamily="49" charset="-120"/>
              <a:ea typeface="華康儷粗圓" pitchFamily="49" charset="-120"/>
            </a:endParaRPr>
          </a:p>
          <a:p>
            <a:pPr eaLnBrk="1" hangingPunct="1">
              <a:buFont typeface="Wingdings" pitchFamily="2" charset="2"/>
              <a:buChar char="u"/>
            </a:pPr>
            <a:r>
              <a:rPr lang="zh-TW" altLang="en-US" sz="2400" smtClean="0">
                <a:solidFill>
                  <a:srgbClr val="393EFD"/>
                </a:solidFill>
                <a:latin typeface="華康儷粗圓" pitchFamily="49" charset="-120"/>
                <a:ea typeface="華康儷粗圓" pitchFamily="49" charset="-120"/>
              </a:rPr>
              <a:t>諧和度低：顯示興趣量表與個人生涯期望不符，需進一步澄清。</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435">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435">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43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3" name="標題 1"/>
          <p:cNvSpPr>
            <a:spLocks noGrp="1"/>
          </p:cNvSpPr>
          <p:nvPr>
            <p:ph type="title" idx="4294967295"/>
          </p:nvPr>
        </p:nvSpPr>
        <p:spPr>
          <a:xfrm>
            <a:off x="452438" y="0"/>
            <a:ext cx="10515600" cy="1325563"/>
          </a:xfrm>
        </p:spPr>
        <p:txBody>
          <a:bodyPr/>
          <a:lstStyle/>
          <a:p>
            <a:r>
              <a:rPr lang="zh-TW" altLang="en-US" sz="4800" smtClean="0">
                <a:latin typeface="華康儷粗黑" pitchFamily="49" charset="-120"/>
                <a:ea typeface="華康儷粗黑" pitchFamily="49" charset="-120"/>
              </a:rPr>
              <a:t>區分值</a:t>
            </a:r>
          </a:p>
        </p:txBody>
      </p:sp>
      <p:sp>
        <p:nvSpPr>
          <p:cNvPr id="356354" name="內容版面配置區 2"/>
          <p:cNvSpPr>
            <a:spLocks noGrp="1"/>
          </p:cNvSpPr>
          <p:nvPr>
            <p:ph idx="4294967295"/>
          </p:nvPr>
        </p:nvSpPr>
        <p:spPr>
          <a:xfrm>
            <a:off x="239713" y="1017588"/>
            <a:ext cx="11582400" cy="5400675"/>
          </a:xfrm>
          <a:prstGeom prst="roundRect">
            <a:avLst>
              <a:gd name="adj" fmla="val 16667"/>
            </a:avLst>
          </a:prstGeom>
        </p:spPr>
        <p:txBody>
          <a:bodyPr/>
          <a:lstStyle/>
          <a:p>
            <a:r>
              <a:rPr lang="zh-TW" altLang="en-US" smtClean="0">
                <a:solidFill>
                  <a:srgbClr val="0000FF"/>
                </a:solidFill>
                <a:latin typeface="華康儷粗圓" pitchFamily="49" charset="-120"/>
                <a:ea typeface="華康儷粗圓" pitchFamily="49" charset="-120"/>
              </a:rPr>
              <a:t>區分值</a:t>
            </a:r>
            <a:r>
              <a:rPr lang="en-US" altLang="zh-TW" smtClean="0">
                <a:solidFill>
                  <a:srgbClr val="0000FF"/>
                </a:solidFill>
                <a:latin typeface="華康儷粗圓" pitchFamily="49" charset="-120"/>
                <a:ea typeface="華康儷粗圓" pitchFamily="49" charset="-120"/>
              </a:rPr>
              <a:t>:</a:t>
            </a:r>
            <a:r>
              <a:rPr lang="zh-TW" altLang="en-US" smtClean="0">
                <a:solidFill>
                  <a:srgbClr val="0000FF"/>
                </a:solidFill>
                <a:latin typeface="華康儷粗圓" pitchFamily="49" charset="-120"/>
                <a:ea typeface="華康儷粗圓" pitchFamily="49" charset="-120"/>
              </a:rPr>
              <a:t>指的是興趣六型間分化的差異程度</a:t>
            </a:r>
            <a:endParaRPr lang="en-US" altLang="zh-TW" smtClean="0">
              <a:solidFill>
                <a:srgbClr val="0000FF"/>
              </a:solidFill>
              <a:latin typeface="華康儷粗圓" pitchFamily="49" charset="-120"/>
              <a:ea typeface="華康儷粗圓" pitchFamily="49" charset="-120"/>
            </a:endParaRPr>
          </a:p>
          <a:p>
            <a:pPr>
              <a:buFont typeface="Arial" charset="0"/>
              <a:buNone/>
            </a:pPr>
            <a:endParaRPr lang="zh-TW" altLang="en-US" smtClean="0">
              <a:latin typeface="華康粗黑體" pitchFamily="49" charset="-120"/>
              <a:ea typeface="華康粗黑體" pitchFamily="49" charset="-120"/>
            </a:endParaRPr>
          </a:p>
        </p:txBody>
      </p:sp>
      <p:graphicFrame>
        <p:nvGraphicFramePr>
          <p:cNvPr id="4" name="內容版面配置區 3"/>
          <p:cNvGraphicFramePr>
            <a:graphicFrameLocks/>
          </p:cNvGraphicFramePr>
          <p:nvPr/>
        </p:nvGraphicFramePr>
        <p:xfrm>
          <a:off x="-658813" y="1612900"/>
          <a:ext cx="5868988" cy="546258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內容版面配置區 3"/>
          <p:cNvGraphicFramePr>
            <a:graphicFrameLocks/>
          </p:cNvGraphicFramePr>
          <p:nvPr/>
        </p:nvGraphicFramePr>
        <p:xfrm>
          <a:off x="3084513" y="1600200"/>
          <a:ext cx="5868987" cy="545623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內容版面配置區 3"/>
          <p:cNvGraphicFramePr>
            <a:graphicFrameLocks/>
          </p:cNvGraphicFramePr>
          <p:nvPr/>
        </p:nvGraphicFramePr>
        <p:xfrm>
          <a:off x="7277100" y="1582738"/>
          <a:ext cx="5576888" cy="5462587"/>
        </p:xfrm>
        <a:graphic>
          <a:graphicData uri="http://schemas.openxmlformats.org/drawingml/2006/chart">
            <c:chart xmlns:c="http://schemas.openxmlformats.org/drawingml/2006/chart" xmlns:r="http://schemas.openxmlformats.org/officeDocument/2006/relationships" r:id="rId4"/>
          </a:graphicData>
        </a:graphic>
      </p:graphicFrame>
      <p:sp>
        <p:nvSpPr>
          <p:cNvPr id="8" name="文字方塊 7"/>
          <p:cNvSpPr txBox="1">
            <a:spLocks noChangeArrowheads="1"/>
          </p:cNvSpPr>
          <p:nvPr/>
        </p:nvSpPr>
        <p:spPr bwMode="auto">
          <a:xfrm>
            <a:off x="528638" y="1911350"/>
            <a:ext cx="1433512" cy="457200"/>
          </a:xfrm>
          <a:prstGeom prst="rect">
            <a:avLst/>
          </a:prstGeom>
          <a:noFill/>
          <a:ln w="9525">
            <a:noFill/>
            <a:miter lim="800000"/>
            <a:headEnd/>
            <a:tailEnd/>
          </a:ln>
        </p:spPr>
        <p:txBody>
          <a:bodyPr>
            <a:spAutoFit/>
          </a:bodyPr>
          <a:lstStyle/>
          <a:p>
            <a:r>
              <a:rPr kumimoji="0" lang="zh-TW" altLang="en-US" sz="2400" b="1">
                <a:solidFill>
                  <a:srgbClr val="FF0000"/>
                </a:solidFill>
                <a:latin typeface="Calibri" pitchFamily="34" charset="0"/>
                <a:ea typeface="華康儷粗圓" pitchFamily="49" charset="-120"/>
              </a:rPr>
              <a:t>區分值高</a:t>
            </a:r>
          </a:p>
        </p:txBody>
      </p:sp>
      <p:sp>
        <p:nvSpPr>
          <p:cNvPr id="9" name="文字方塊 8"/>
          <p:cNvSpPr txBox="1">
            <a:spLocks noChangeArrowheads="1"/>
          </p:cNvSpPr>
          <p:nvPr/>
        </p:nvSpPr>
        <p:spPr bwMode="auto">
          <a:xfrm>
            <a:off x="7261225" y="1897063"/>
            <a:ext cx="1920875" cy="457200"/>
          </a:xfrm>
          <a:prstGeom prst="rect">
            <a:avLst/>
          </a:prstGeom>
          <a:noFill/>
          <a:ln w="9525">
            <a:noFill/>
            <a:miter lim="800000"/>
            <a:headEnd/>
            <a:tailEnd/>
          </a:ln>
        </p:spPr>
        <p:txBody>
          <a:bodyPr>
            <a:spAutoFit/>
          </a:bodyPr>
          <a:lstStyle/>
          <a:p>
            <a:r>
              <a:rPr kumimoji="0" lang="zh-TW" altLang="en-US" sz="2400" b="1">
                <a:solidFill>
                  <a:srgbClr val="FF0000"/>
                </a:solidFill>
                <a:latin typeface="Calibri" pitchFamily="34" charset="0"/>
                <a:ea typeface="華康儷粗圓" pitchFamily="49" charset="-120"/>
              </a:rPr>
              <a:t>區分值低</a:t>
            </a:r>
          </a:p>
        </p:txBody>
      </p:sp>
      <p:sp>
        <p:nvSpPr>
          <p:cNvPr id="10" name="文字方塊 9"/>
          <p:cNvSpPr txBox="1">
            <a:spLocks noChangeArrowheads="1"/>
          </p:cNvSpPr>
          <p:nvPr/>
        </p:nvSpPr>
        <p:spPr bwMode="auto">
          <a:xfrm>
            <a:off x="439738" y="5162550"/>
            <a:ext cx="2746375" cy="822325"/>
          </a:xfrm>
          <a:prstGeom prst="rect">
            <a:avLst/>
          </a:prstGeom>
          <a:noFill/>
          <a:ln w="9525">
            <a:noFill/>
            <a:miter lim="800000"/>
            <a:headEnd/>
            <a:tailEnd/>
          </a:ln>
        </p:spPr>
        <p:txBody>
          <a:bodyPr>
            <a:spAutoFit/>
          </a:bodyPr>
          <a:lstStyle/>
          <a:p>
            <a:r>
              <a:rPr kumimoji="0" lang="zh-TW" altLang="en-US" sz="2400">
                <a:solidFill>
                  <a:srgbClr val="FF0000"/>
                </a:solidFill>
                <a:ea typeface="華康儷粗圓" pitchFamily="49" charset="-120"/>
              </a:rPr>
              <a:t>各型呈高低落差</a:t>
            </a:r>
          </a:p>
          <a:p>
            <a:r>
              <a:rPr kumimoji="0" lang="zh-TW" altLang="en-US" sz="2400">
                <a:solidFill>
                  <a:srgbClr val="FF0000"/>
                </a:solidFill>
                <a:ea typeface="華康儷粗圓" pitchFamily="49" charset="-120"/>
              </a:rPr>
              <a:t>興趣分化明確</a:t>
            </a:r>
          </a:p>
        </p:txBody>
      </p:sp>
      <p:sp>
        <p:nvSpPr>
          <p:cNvPr id="11" name="文字方塊 10"/>
          <p:cNvSpPr txBox="1">
            <a:spLocks noChangeArrowheads="1"/>
          </p:cNvSpPr>
          <p:nvPr/>
        </p:nvSpPr>
        <p:spPr bwMode="auto">
          <a:xfrm>
            <a:off x="4060825" y="4810125"/>
            <a:ext cx="3868738" cy="1187450"/>
          </a:xfrm>
          <a:prstGeom prst="rect">
            <a:avLst/>
          </a:prstGeom>
          <a:noFill/>
          <a:ln w="9525">
            <a:noFill/>
            <a:miter lim="800000"/>
            <a:headEnd/>
            <a:tailEnd/>
          </a:ln>
        </p:spPr>
        <p:txBody>
          <a:bodyPr>
            <a:spAutoFit/>
          </a:bodyPr>
          <a:lstStyle/>
          <a:p>
            <a:r>
              <a:rPr kumimoji="0" lang="zh-TW" altLang="en-US" sz="2400">
                <a:solidFill>
                  <a:srgbClr val="FF0000"/>
                </a:solidFill>
                <a:ea typeface="華康儷粗圓" pitchFamily="49" charset="-120"/>
              </a:rPr>
              <a:t>各型分數一致偏高</a:t>
            </a:r>
          </a:p>
          <a:p>
            <a:r>
              <a:rPr kumimoji="0" lang="zh-TW" altLang="en-US" sz="2400">
                <a:solidFill>
                  <a:srgbClr val="FF0000"/>
                </a:solidFill>
                <a:ea typeface="華康儷粗圓" pitchFamily="49" charset="-120"/>
              </a:rPr>
              <a:t>對很多事都有興趣</a:t>
            </a:r>
          </a:p>
          <a:p>
            <a:r>
              <a:rPr kumimoji="0" lang="zh-TW" altLang="en-US" sz="2400">
                <a:solidFill>
                  <a:srgbClr val="FF0000"/>
                </a:solidFill>
                <a:ea typeface="華康儷粗圓" pitchFamily="49" charset="-120"/>
              </a:rPr>
              <a:t>可以聚焦或有效管理時間</a:t>
            </a:r>
          </a:p>
        </p:txBody>
      </p:sp>
      <p:sp>
        <p:nvSpPr>
          <p:cNvPr id="12" name="文字方塊 11"/>
          <p:cNvSpPr txBox="1">
            <a:spLocks noChangeArrowheads="1"/>
          </p:cNvSpPr>
          <p:nvPr/>
        </p:nvSpPr>
        <p:spPr bwMode="auto">
          <a:xfrm>
            <a:off x="8304213" y="4824413"/>
            <a:ext cx="3249612" cy="1187450"/>
          </a:xfrm>
          <a:prstGeom prst="rect">
            <a:avLst/>
          </a:prstGeom>
          <a:noFill/>
          <a:ln w="9525">
            <a:noFill/>
            <a:miter lim="800000"/>
            <a:headEnd/>
            <a:tailEnd/>
          </a:ln>
        </p:spPr>
        <p:txBody>
          <a:bodyPr>
            <a:spAutoFit/>
          </a:bodyPr>
          <a:lstStyle/>
          <a:p>
            <a:r>
              <a:rPr kumimoji="0" lang="zh-TW" altLang="en-US" sz="2400">
                <a:solidFill>
                  <a:srgbClr val="FF0000"/>
                </a:solidFill>
                <a:ea typeface="華康儷粗圓" pitchFamily="49" charset="-120"/>
              </a:rPr>
              <a:t>各型分數一致偏低</a:t>
            </a:r>
          </a:p>
          <a:p>
            <a:r>
              <a:rPr kumimoji="0" lang="zh-TW" altLang="en-US" sz="2400">
                <a:solidFill>
                  <a:srgbClr val="FF0000"/>
                </a:solidFill>
                <a:ea typeface="華康儷粗圓" pitchFamily="49" charset="-120"/>
              </a:rPr>
              <a:t>對很多事都缺乏興趣，</a:t>
            </a:r>
          </a:p>
          <a:p>
            <a:r>
              <a:rPr kumimoji="0" lang="zh-TW" altLang="en-US" sz="2400">
                <a:solidFill>
                  <a:srgbClr val="FF0000"/>
                </a:solidFill>
                <a:ea typeface="華康儷粗圓" pitchFamily="49" charset="-120"/>
              </a:rPr>
              <a:t>拓展經驗、多加探索</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500"/>
                                        <p:tgtEl>
                                          <p:spTgt spid="4"/>
                                        </p:tgtEl>
                                      </p:cBhvr>
                                    </p:animEffect>
                                  </p:childTnLst>
                                </p:cTn>
                              </p:par>
                              <p:par>
                                <p:cTn id="13" presetID="4" presetClass="entr" presetSubtype="16"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ox(i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ox(in)">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4" presetClass="entr" presetSubtype="16"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box(in)">
                                      <p:cBhvr>
                                        <p:cTn id="25" dur="500"/>
                                        <p:tgtEl>
                                          <p:spTgt spid="5"/>
                                        </p:tgtEl>
                                      </p:cBhvr>
                                    </p:animEffect>
                                  </p:childTnLst>
                                </p:cTn>
                              </p:par>
                              <p:par>
                                <p:cTn id="26" presetID="4" presetClass="entr" presetSubtype="16"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box(in)">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16"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box(in)">
                                      <p:cBhvr>
                                        <p:cTn id="33" dur="500"/>
                                        <p:tgtEl>
                                          <p:spTgt spid="7"/>
                                        </p:tgtEl>
                                      </p:cBhvr>
                                    </p:animEffect>
                                  </p:childTnLst>
                                </p:cTn>
                              </p:par>
                              <p:par>
                                <p:cTn id="34" presetID="4" presetClass="entr" presetSubtype="16"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box(in)">
                                      <p:cBhvr>
                                        <p:cTn id="3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5" grpId="0">
        <p:bldAsOne/>
      </p:bldGraphic>
      <p:bldGraphic spid="7" grpId="0">
        <p:bldAsOne/>
      </p:bldGraphic>
      <p:bldP spid="8" grpId="0"/>
      <p:bldP spid="9" grpId="0"/>
      <p:bldP spid="10" grpId="0"/>
      <p:bldP spid="11" grpId="0"/>
      <p:bldP spid="12"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7" name="Rectangle 2"/>
          <p:cNvSpPr>
            <a:spLocks noChangeArrowheads="1"/>
          </p:cNvSpPr>
          <p:nvPr/>
        </p:nvSpPr>
        <p:spPr bwMode="auto">
          <a:xfrm>
            <a:off x="814388" y="261938"/>
            <a:ext cx="10972800" cy="855662"/>
          </a:xfrm>
          <a:prstGeom prst="rect">
            <a:avLst/>
          </a:prstGeom>
          <a:noFill/>
          <a:ln w="9525">
            <a:noFill/>
            <a:miter lim="800000"/>
            <a:headEnd/>
            <a:tailEnd/>
          </a:ln>
        </p:spPr>
        <p:txBody>
          <a:bodyPr anchor="ctr" anchorCtr="1"/>
          <a:lstStyle/>
          <a:p>
            <a:pPr algn="ctr"/>
            <a:endParaRPr lang="zh-TW" altLang="zh-TW" sz="4400">
              <a:solidFill>
                <a:srgbClr val="0000FF"/>
              </a:solidFill>
            </a:endParaRPr>
          </a:p>
        </p:txBody>
      </p:sp>
      <p:sp>
        <p:nvSpPr>
          <p:cNvPr id="357378" name="Text Box 3"/>
          <p:cNvSpPr txBox="1">
            <a:spLocks noChangeArrowheads="1"/>
          </p:cNvSpPr>
          <p:nvPr/>
        </p:nvSpPr>
        <p:spPr bwMode="auto">
          <a:xfrm>
            <a:off x="863600" y="2867025"/>
            <a:ext cx="9829800" cy="579438"/>
          </a:xfrm>
          <a:prstGeom prst="rect">
            <a:avLst/>
          </a:prstGeom>
          <a:noFill/>
          <a:ln w="9525">
            <a:noFill/>
            <a:miter lim="800000"/>
            <a:headEnd/>
            <a:tailEnd/>
          </a:ln>
        </p:spPr>
        <p:txBody>
          <a:bodyPr>
            <a:spAutoFit/>
          </a:bodyPr>
          <a:lstStyle/>
          <a:p>
            <a:pPr>
              <a:spcBef>
                <a:spcPct val="50000"/>
              </a:spcBef>
              <a:buFont typeface="Wingdings" pitchFamily="2" charset="2"/>
              <a:buChar char="n"/>
            </a:pPr>
            <a:r>
              <a:rPr kumimoji="0" lang="zh-TW" altLang="en-US" sz="3200">
                <a:solidFill>
                  <a:srgbClr val="0000FF"/>
                </a:solidFill>
                <a:latin typeface="Garamond" pitchFamily="18" charset="0"/>
                <a:ea typeface="華康儷粗圓" pitchFamily="49" charset="-120"/>
              </a:rPr>
              <a:t>類型間的一致性關係，可藉六角形模式表示。</a:t>
            </a:r>
            <a:endParaRPr lang="zh-TW" altLang="en-US" sz="3200">
              <a:solidFill>
                <a:srgbClr val="0000FF"/>
              </a:solidFill>
              <a:ea typeface="華康儷粗圓" pitchFamily="49" charset="-120"/>
            </a:endParaRPr>
          </a:p>
        </p:txBody>
      </p:sp>
      <p:sp>
        <p:nvSpPr>
          <p:cNvPr id="357379" name="AutoShape 4"/>
          <p:cNvSpPr>
            <a:spLocks noChangeArrowheads="1"/>
          </p:cNvSpPr>
          <p:nvPr/>
        </p:nvSpPr>
        <p:spPr bwMode="auto">
          <a:xfrm>
            <a:off x="4176713" y="4438650"/>
            <a:ext cx="3551237" cy="1728788"/>
          </a:xfrm>
          <a:prstGeom prst="hexagon">
            <a:avLst>
              <a:gd name="adj" fmla="val 51354"/>
              <a:gd name="vf" fmla="val 115470"/>
            </a:avLst>
          </a:prstGeom>
          <a:solidFill>
            <a:srgbClr val="33CCCC"/>
          </a:solidFill>
          <a:ln w="9525">
            <a:solidFill>
              <a:srgbClr val="FFFFFF"/>
            </a:solidFill>
            <a:miter lim="800000"/>
            <a:headEnd/>
            <a:tailEnd/>
          </a:ln>
        </p:spPr>
        <p:txBody>
          <a:bodyPr wrap="none" anchor="ctr"/>
          <a:lstStyle/>
          <a:p>
            <a:endParaRPr lang="zh-TW" altLang="en-US">
              <a:solidFill>
                <a:srgbClr val="000000"/>
              </a:solidFill>
            </a:endParaRPr>
          </a:p>
        </p:txBody>
      </p:sp>
      <p:sp>
        <p:nvSpPr>
          <p:cNvPr id="357380" name="Line 5"/>
          <p:cNvSpPr>
            <a:spLocks noChangeShapeType="1"/>
          </p:cNvSpPr>
          <p:nvPr/>
        </p:nvSpPr>
        <p:spPr bwMode="auto">
          <a:xfrm flipH="1" flipV="1">
            <a:off x="6864350" y="4438650"/>
            <a:ext cx="863600" cy="863600"/>
          </a:xfrm>
          <a:prstGeom prst="line">
            <a:avLst/>
          </a:prstGeom>
          <a:noFill/>
          <a:ln w="101600">
            <a:solidFill>
              <a:srgbClr val="FFCC00"/>
            </a:solidFill>
            <a:round/>
            <a:headEnd/>
            <a:tailEnd/>
          </a:ln>
        </p:spPr>
        <p:txBody>
          <a:bodyPr/>
          <a:lstStyle/>
          <a:p>
            <a:endParaRPr lang="zh-TW" altLang="en-US"/>
          </a:p>
        </p:txBody>
      </p:sp>
      <p:sp>
        <p:nvSpPr>
          <p:cNvPr id="357381" name="Line 6"/>
          <p:cNvSpPr>
            <a:spLocks noChangeShapeType="1"/>
          </p:cNvSpPr>
          <p:nvPr/>
        </p:nvSpPr>
        <p:spPr bwMode="auto">
          <a:xfrm flipH="1">
            <a:off x="6864350" y="5302250"/>
            <a:ext cx="863600" cy="865188"/>
          </a:xfrm>
          <a:prstGeom prst="line">
            <a:avLst/>
          </a:prstGeom>
          <a:noFill/>
          <a:ln w="101600">
            <a:solidFill>
              <a:srgbClr val="FFCC00"/>
            </a:solidFill>
            <a:round/>
            <a:headEnd/>
            <a:tailEnd/>
          </a:ln>
        </p:spPr>
        <p:txBody>
          <a:bodyPr/>
          <a:lstStyle/>
          <a:p>
            <a:endParaRPr lang="zh-TW" altLang="en-US"/>
          </a:p>
        </p:txBody>
      </p:sp>
      <p:sp>
        <p:nvSpPr>
          <p:cNvPr id="357382" name="Line 7"/>
          <p:cNvSpPr>
            <a:spLocks noChangeShapeType="1"/>
          </p:cNvSpPr>
          <p:nvPr/>
        </p:nvSpPr>
        <p:spPr bwMode="auto">
          <a:xfrm flipH="1" flipV="1">
            <a:off x="5053013" y="4438650"/>
            <a:ext cx="2687637" cy="863600"/>
          </a:xfrm>
          <a:prstGeom prst="line">
            <a:avLst/>
          </a:prstGeom>
          <a:noFill/>
          <a:ln w="101600">
            <a:solidFill>
              <a:srgbClr val="CC00CC"/>
            </a:solidFill>
            <a:round/>
            <a:headEnd/>
            <a:tailEnd/>
          </a:ln>
        </p:spPr>
        <p:txBody>
          <a:bodyPr/>
          <a:lstStyle/>
          <a:p>
            <a:endParaRPr lang="zh-TW" altLang="en-US"/>
          </a:p>
        </p:txBody>
      </p:sp>
      <p:sp>
        <p:nvSpPr>
          <p:cNvPr id="357383" name="Line 8"/>
          <p:cNvSpPr>
            <a:spLocks noChangeShapeType="1"/>
          </p:cNvSpPr>
          <p:nvPr/>
        </p:nvSpPr>
        <p:spPr bwMode="auto">
          <a:xfrm flipH="1">
            <a:off x="5040313" y="5300663"/>
            <a:ext cx="2687637" cy="865187"/>
          </a:xfrm>
          <a:prstGeom prst="line">
            <a:avLst/>
          </a:prstGeom>
          <a:noFill/>
          <a:ln w="101600">
            <a:solidFill>
              <a:srgbClr val="CC00CC"/>
            </a:solidFill>
            <a:round/>
            <a:headEnd/>
            <a:tailEnd/>
          </a:ln>
        </p:spPr>
        <p:txBody>
          <a:bodyPr/>
          <a:lstStyle/>
          <a:p>
            <a:endParaRPr lang="zh-TW" altLang="en-US"/>
          </a:p>
        </p:txBody>
      </p:sp>
      <p:sp>
        <p:nvSpPr>
          <p:cNvPr id="357384" name="Line 9"/>
          <p:cNvSpPr>
            <a:spLocks noChangeShapeType="1"/>
          </p:cNvSpPr>
          <p:nvPr/>
        </p:nvSpPr>
        <p:spPr bwMode="auto">
          <a:xfrm flipH="1">
            <a:off x="4176713" y="5302250"/>
            <a:ext cx="3551237" cy="0"/>
          </a:xfrm>
          <a:prstGeom prst="line">
            <a:avLst/>
          </a:prstGeom>
          <a:noFill/>
          <a:ln w="114300">
            <a:solidFill>
              <a:srgbClr val="006600"/>
            </a:solidFill>
            <a:round/>
            <a:headEnd/>
            <a:tailEnd/>
          </a:ln>
        </p:spPr>
        <p:txBody>
          <a:bodyPr/>
          <a:lstStyle/>
          <a:p>
            <a:endParaRPr lang="zh-TW" altLang="en-US"/>
          </a:p>
        </p:txBody>
      </p:sp>
      <p:sp>
        <p:nvSpPr>
          <p:cNvPr id="357385" name="Rectangle 10"/>
          <p:cNvSpPr>
            <a:spLocks noChangeArrowheads="1"/>
          </p:cNvSpPr>
          <p:nvPr/>
        </p:nvSpPr>
        <p:spPr bwMode="auto">
          <a:xfrm>
            <a:off x="4368800" y="4078288"/>
            <a:ext cx="477838" cy="287337"/>
          </a:xfrm>
          <a:prstGeom prst="rect">
            <a:avLst/>
          </a:prstGeom>
          <a:solidFill>
            <a:srgbClr val="33CCCC"/>
          </a:solidFill>
          <a:ln w="9525">
            <a:solidFill>
              <a:srgbClr val="FFFFFF"/>
            </a:solidFill>
            <a:miter lim="800000"/>
            <a:headEnd/>
            <a:tailEnd/>
          </a:ln>
        </p:spPr>
        <p:txBody>
          <a:bodyPr wrap="none" anchor="ctr"/>
          <a:lstStyle/>
          <a:p>
            <a:pPr algn="ctr"/>
            <a:r>
              <a:rPr kumimoji="0" lang="en-US" altLang="zh-TW" sz="2400" b="1">
                <a:solidFill>
                  <a:srgbClr val="000000"/>
                </a:solidFill>
                <a:latin typeface="Garamond" pitchFamily="18" charset="0"/>
                <a:ea typeface="sөũ"/>
                <a:cs typeface="sөũ"/>
              </a:rPr>
              <a:t>E</a:t>
            </a:r>
            <a:endParaRPr lang="en-US" altLang="zh-TW">
              <a:solidFill>
                <a:srgbClr val="000000"/>
              </a:solidFill>
            </a:endParaRPr>
          </a:p>
        </p:txBody>
      </p:sp>
      <p:sp>
        <p:nvSpPr>
          <p:cNvPr id="357386" name="Rectangle 11"/>
          <p:cNvSpPr>
            <a:spLocks noChangeArrowheads="1"/>
          </p:cNvSpPr>
          <p:nvPr/>
        </p:nvSpPr>
        <p:spPr bwMode="auto">
          <a:xfrm>
            <a:off x="4656138" y="6310313"/>
            <a:ext cx="479425" cy="287337"/>
          </a:xfrm>
          <a:prstGeom prst="rect">
            <a:avLst/>
          </a:prstGeom>
          <a:solidFill>
            <a:srgbClr val="33CCCC"/>
          </a:solidFill>
          <a:ln w="9525">
            <a:solidFill>
              <a:srgbClr val="FFFFFF"/>
            </a:solidFill>
            <a:miter lim="800000"/>
            <a:headEnd/>
            <a:tailEnd/>
          </a:ln>
        </p:spPr>
        <p:txBody>
          <a:bodyPr wrap="none" anchor="ctr"/>
          <a:lstStyle/>
          <a:p>
            <a:pPr algn="ctr"/>
            <a:r>
              <a:rPr kumimoji="0" lang="en-US" altLang="zh-TW" sz="2400" b="1">
                <a:solidFill>
                  <a:srgbClr val="000000"/>
                </a:solidFill>
                <a:latin typeface="Garamond" pitchFamily="18" charset="0"/>
                <a:ea typeface="sөũ"/>
                <a:cs typeface="sөũ"/>
              </a:rPr>
              <a:t>A</a:t>
            </a:r>
            <a:endParaRPr lang="en-US" altLang="zh-TW">
              <a:solidFill>
                <a:srgbClr val="000000"/>
              </a:solidFill>
            </a:endParaRPr>
          </a:p>
        </p:txBody>
      </p:sp>
      <p:sp>
        <p:nvSpPr>
          <p:cNvPr id="357387" name="Rectangle 12"/>
          <p:cNvSpPr>
            <a:spLocks noChangeArrowheads="1"/>
          </p:cNvSpPr>
          <p:nvPr/>
        </p:nvSpPr>
        <p:spPr bwMode="auto">
          <a:xfrm>
            <a:off x="6769100" y="6238875"/>
            <a:ext cx="477838" cy="287338"/>
          </a:xfrm>
          <a:prstGeom prst="rect">
            <a:avLst/>
          </a:prstGeom>
          <a:solidFill>
            <a:srgbClr val="33CCCC"/>
          </a:solidFill>
          <a:ln w="9525">
            <a:solidFill>
              <a:srgbClr val="FFFFFF"/>
            </a:solidFill>
            <a:miter lim="800000"/>
            <a:headEnd/>
            <a:tailEnd/>
          </a:ln>
        </p:spPr>
        <p:txBody>
          <a:bodyPr wrap="none" anchor="ctr"/>
          <a:lstStyle/>
          <a:p>
            <a:pPr algn="ctr"/>
            <a:r>
              <a:rPr kumimoji="0" lang="en-US" altLang="zh-TW" sz="2400" b="1">
                <a:solidFill>
                  <a:srgbClr val="000000"/>
                </a:solidFill>
                <a:latin typeface="Garamond" pitchFamily="18" charset="0"/>
                <a:ea typeface="sөũ"/>
                <a:cs typeface="sөũ"/>
              </a:rPr>
              <a:t>I</a:t>
            </a:r>
            <a:endParaRPr lang="en-US" altLang="zh-TW">
              <a:solidFill>
                <a:srgbClr val="000000"/>
              </a:solidFill>
            </a:endParaRPr>
          </a:p>
        </p:txBody>
      </p:sp>
      <p:sp>
        <p:nvSpPr>
          <p:cNvPr id="357388" name="Rectangle 13"/>
          <p:cNvSpPr>
            <a:spLocks noChangeArrowheads="1"/>
          </p:cNvSpPr>
          <p:nvPr/>
        </p:nvSpPr>
        <p:spPr bwMode="auto">
          <a:xfrm>
            <a:off x="3600450" y="5159375"/>
            <a:ext cx="477838" cy="287338"/>
          </a:xfrm>
          <a:prstGeom prst="rect">
            <a:avLst/>
          </a:prstGeom>
          <a:solidFill>
            <a:srgbClr val="33CCCC"/>
          </a:solidFill>
          <a:ln w="9525">
            <a:solidFill>
              <a:srgbClr val="FFFFFF"/>
            </a:solidFill>
            <a:miter lim="800000"/>
            <a:headEnd/>
            <a:tailEnd/>
          </a:ln>
        </p:spPr>
        <p:txBody>
          <a:bodyPr wrap="none" anchor="ctr"/>
          <a:lstStyle/>
          <a:p>
            <a:pPr algn="ctr"/>
            <a:r>
              <a:rPr kumimoji="0" lang="en-US" altLang="zh-TW" sz="2400" b="1">
                <a:solidFill>
                  <a:srgbClr val="000000"/>
                </a:solidFill>
                <a:latin typeface="Garamond" pitchFamily="18" charset="0"/>
                <a:ea typeface="sөũ"/>
                <a:cs typeface="sөũ"/>
              </a:rPr>
              <a:t>S</a:t>
            </a:r>
            <a:endParaRPr lang="en-US" altLang="zh-TW">
              <a:solidFill>
                <a:srgbClr val="000000"/>
              </a:solidFill>
            </a:endParaRPr>
          </a:p>
        </p:txBody>
      </p:sp>
      <p:sp>
        <p:nvSpPr>
          <p:cNvPr id="357389" name="Rectangle 14"/>
          <p:cNvSpPr>
            <a:spLocks noChangeArrowheads="1"/>
          </p:cNvSpPr>
          <p:nvPr/>
        </p:nvSpPr>
        <p:spPr bwMode="auto">
          <a:xfrm>
            <a:off x="7823200" y="5159375"/>
            <a:ext cx="477838" cy="287338"/>
          </a:xfrm>
          <a:prstGeom prst="rect">
            <a:avLst/>
          </a:prstGeom>
          <a:solidFill>
            <a:srgbClr val="33CCCC"/>
          </a:solidFill>
          <a:ln w="9525">
            <a:solidFill>
              <a:srgbClr val="FFFFFF"/>
            </a:solidFill>
            <a:miter lim="800000"/>
            <a:headEnd/>
            <a:tailEnd/>
          </a:ln>
        </p:spPr>
        <p:txBody>
          <a:bodyPr wrap="none" anchor="ctr"/>
          <a:lstStyle/>
          <a:p>
            <a:pPr algn="ctr"/>
            <a:r>
              <a:rPr kumimoji="0" lang="en-US" altLang="zh-TW" sz="2400" b="1">
                <a:solidFill>
                  <a:srgbClr val="000000"/>
                </a:solidFill>
                <a:latin typeface="Garamond" pitchFamily="18" charset="0"/>
                <a:ea typeface="sөũ"/>
                <a:cs typeface="sөũ"/>
              </a:rPr>
              <a:t>R</a:t>
            </a:r>
            <a:endParaRPr lang="en-US" altLang="zh-TW">
              <a:solidFill>
                <a:srgbClr val="000000"/>
              </a:solidFill>
            </a:endParaRPr>
          </a:p>
        </p:txBody>
      </p:sp>
      <p:sp>
        <p:nvSpPr>
          <p:cNvPr id="357390" name="Rectangle 15"/>
          <p:cNvSpPr>
            <a:spLocks noChangeArrowheads="1"/>
          </p:cNvSpPr>
          <p:nvPr/>
        </p:nvSpPr>
        <p:spPr bwMode="auto">
          <a:xfrm>
            <a:off x="6769100" y="4078288"/>
            <a:ext cx="477838" cy="287337"/>
          </a:xfrm>
          <a:prstGeom prst="rect">
            <a:avLst/>
          </a:prstGeom>
          <a:solidFill>
            <a:srgbClr val="33CCCC"/>
          </a:solidFill>
          <a:ln w="9525">
            <a:solidFill>
              <a:srgbClr val="FFFFFF"/>
            </a:solidFill>
            <a:miter lim="800000"/>
            <a:headEnd/>
            <a:tailEnd/>
          </a:ln>
        </p:spPr>
        <p:txBody>
          <a:bodyPr wrap="none" anchor="ctr"/>
          <a:lstStyle/>
          <a:p>
            <a:pPr algn="ctr"/>
            <a:r>
              <a:rPr kumimoji="0" lang="en-US" altLang="zh-TW" sz="2400" b="1">
                <a:solidFill>
                  <a:srgbClr val="000000"/>
                </a:solidFill>
                <a:latin typeface="Garamond" pitchFamily="18" charset="0"/>
                <a:ea typeface="sөũ"/>
                <a:cs typeface="sөũ"/>
              </a:rPr>
              <a:t>C</a:t>
            </a:r>
            <a:endParaRPr lang="en-US" altLang="zh-TW">
              <a:solidFill>
                <a:srgbClr val="000000"/>
              </a:solidFill>
            </a:endParaRPr>
          </a:p>
        </p:txBody>
      </p:sp>
      <p:sp>
        <p:nvSpPr>
          <p:cNvPr id="357391" name="Rectangle 16"/>
          <p:cNvSpPr>
            <a:spLocks noChangeArrowheads="1"/>
          </p:cNvSpPr>
          <p:nvPr/>
        </p:nvSpPr>
        <p:spPr bwMode="auto">
          <a:xfrm>
            <a:off x="942975" y="276225"/>
            <a:ext cx="11723688" cy="1371600"/>
          </a:xfrm>
          <a:prstGeom prst="rect">
            <a:avLst/>
          </a:prstGeom>
          <a:noFill/>
          <a:ln w="9525">
            <a:noFill/>
            <a:miter lim="800000"/>
            <a:headEnd/>
            <a:tailEnd/>
          </a:ln>
        </p:spPr>
        <p:txBody>
          <a:bodyPr anchor="ctr"/>
          <a:lstStyle/>
          <a:p>
            <a:r>
              <a:rPr lang="zh-TW" altLang="en-US" sz="6000">
                <a:ea typeface="華康儷粗黑" pitchFamily="49" charset="-120"/>
                <a:cs typeface="文鼎粗行楷" pitchFamily="49" charset="-120"/>
              </a:rPr>
              <a:t>一致性</a:t>
            </a:r>
          </a:p>
        </p:txBody>
      </p:sp>
      <p:sp>
        <p:nvSpPr>
          <p:cNvPr id="63505" name="Rectangle 17"/>
          <p:cNvSpPr>
            <a:spLocks noChangeArrowheads="1"/>
          </p:cNvSpPr>
          <p:nvPr/>
        </p:nvSpPr>
        <p:spPr bwMode="auto">
          <a:xfrm>
            <a:off x="823913" y="1641475"/>
            <a:ext cx="9918700" cy="1066800"/>
          </a:xfrm>
          <a:prstGeom prst="rect">
            <a:avLst/>
          </a:prstGeom>
          <a:noFill/>
          <a:ln>
            <a:noFill/>
          </a:ln>
          <a:effectLst/>
          <a:extLst>
            <a:ext uri="{909E8E84-426E-40DD-AFC4-6F175D3DCCD1}"/>
            <a:ext uri="{91240B29-F687-4F45-9708-019B960494DF}"/>
            <a:ext uri="{AF507438-7753-43E0-B8FC-AC1667EBCBE1}"/>
          </a:extLst>
        </p:spPr>
        <p:txBody>
          <a:bodyPr>
            <a:spAutoFit/>
          </a:bodyPr>
          <a:lstStyle/>
          <a:p>
            <a:pPr marL="90488" indent="-90488">
              <a:defRPr/>
            </a:pPr>
            <a:r>
              <a:rPr lang="zh-TW" altLang="en-US" sz="3200">
                <a:effectLst>
                  <a:outerShdw blurRad="38100" dist="38100" dir="2700000" algn="tl">
                    <a:srgbClr val="C0C0C0"/>
                  </a:outerShdw>
                </a:effectLst>
                <a:latin typeface="華康儷粗圓" pitchFamily="49" charset="-120"/>
                <a:ea typeface="華康儷粗圓" pitchFamily="49" charset="-120"/>
              </a:rPr>
              <a:t>六角形中每一類型分數與相鄰類型的相關較高，對角類型的相關較低</a:t>
            </a:r>
          </a:p>
        </p:txBody>
      </p:sp>
      <p:sp>
        <p:nvSpPr>
          <p:cNvPr id="357393" name="Line 18"/>
          <p:cNvSpPr>
            <a:spLocks noChangeShapeType="1"/>
          </p:cNvSpPr>
          <p:nvPr/>
        </p:nvSpPr>
        <p:spPr bwMode="auto">
          <a:xfrm>
            <a:off x="8418513" y="4675188"/>
            <a:ext cx="1631950" cy="0"/>
          </a:xfrm>
          <a:prstGeom prst="line">
            <a:avLst/>
          </a:prstGeom>
          <a:noFill/>
          <a:ln w="76200">
            <a:solidFill>
              <a:srgbClr val="FFCC00"/>
            </a:solidFill>
            <a:miter lim="800000"/>
            <a:headEnd/>
            <a:tailEnd/>
          </a:ln>
        </p:spPr>
        <p:txBody>
          <a:bodyPr/>
          <a:lstStyle/>
          <a:p>
            <a:endParaRPr lang="zh-TW" altLang="en-US"/>
          </a:p>
        </p:txBody>
      </p:sp>
      <p:sp>
        <p:nvSpPr>
          <p:cNvPr id="357394" name="Line 19"/>
          <p:cNvSpPr>
            <a:spLocks noChangeShapeType="1"/>
          </p:cNvSpPr>
          <p:nvPr/>
        </p:nvSpPr>
        <p:spPr bwMode="auto">
          <a:xfrm>
            <a:off x="8501063" y="5384800"/>
            <a:ext cx="1631950" cy="0"/>
          </a:xfrm>
          <a:prstGeom prst="line">
            <a:avLst/>
          </a:prstGeom>
          <a:noFill/>
          <a:ln w="76200">
            <a:solidFill>
              <a:srgbClr val="CC00CC"/>
            </a:solidFill>
            <a:miter lim="800000"/>
            <a:headEnd/>
            <a:tailEnd/>
          </a:ln>
        </p:spPr>
        <p:txBody>
          <a:bodyPr/>
          <a:lstStyle/>
          <a:p>
            <a:endParaRPr lang="zh-TW" altLang="en-US"/>
          </a:p>
        </p:txBody>
      </p:sp>
      <p:sp>
        <p:nvSpPr>
          <p:cNvPr id="357395" name="Line 20"/>
          <p:cNvSpPr>
            <a:spLocks noChangeShapeType="1"/>
          </p:cNvSpPr>
          <p:nvPr/>
        </p:nvSpPr>
        <p:spPr bwMode="auto">
          <a:xfrm>
            <a:off x="8515350" y="6180138"/>
            <a:ext cx="1631950" cy="0"/>
          </a:xfrm>
          <a:prstGeom prst="line">
            <a:avLst/>
          </a:prstGeom>
          <a:noFill/>
          <a:ln w="76200">
            <a:solidFill>
              <a:srgbClr val="006600"/>
            </a:solidFill>
            <a:miter lim="800000"/>
            <a:headEnd/>
            <a:tailEnd/>
          </a:ln>
        </p:spPr>
        <p:txBody>
          <a:bodyPr/>
          <a:lstStyle/>
          <a:p>
            <a:endParaRPr lang="zh-TW" altLang="en-US"/>
          </a:p>
        </p:txBody>
      </p:sp>
      <p:sp>
        <p:nvSpPr>
          <p:cNvPr id="357396" name="Text Box 21"/>
          <p:cNvSpPr txBox="1">
            <a:spLocks noChangeArrowheads="1"/>
          </p:cNvSpPr>
          <p:nvPr/>
        </p:nvSpPr>
        <p:spPr bwMode="auto">
          <a:xfrm>
            <a:off x="10415588" y="4492625"/>
            <a:ext cx="1776412" cy="396875"/>
          </a:xfrm>
          <a:prstGeom prst="rect">
            <a:avLst/>
          </a:prstGeom>
          <a:noFill/>
          <a:ln w="9525">
            <a:noFill/>
            <a:miter lim="800000"/>
            <a:headEnd/>
            <a:tailEnd/>
          </a:ln>
        </p:spPr>
        <p:txBody>
          <a:bodyPr>
            <a:spAutoFit/>
          </a:bodyPr>
          <a:lstStyle/>
          <a:p>
            <a:pPr>
              <a:spcBef>
                <a:spcPct val="50000"/>
              </a:spcBef>
            </a:pPr>
            <a:r>
              <a:rPr lang="zh-TW" altLang="en-US" sz="2000" b="1">
                <a:solidFill>
                  <a:srgbClr val="FFCC00"/>
                </a:solidFill>
                <a:latin typeface="Verdana" pitchFamily="34" charset="0"/>
                <a:ea typeface="華康仿宋體W6(P)" pitchFamily="18" charset="-120"/>
              </a:rPr>
              <a:t>高相關</a:t>
            </a:r>
          </a:p>
        </p:txBody>
      </p:sp>
      <p:sp>
        <p:nvSpPr>
          <p:cNvPr id="357397" name="Text Box 22"/>
          <p:cNvSpPr txBox="1">
            <a:spLocks noChangeArrowheads="1"/>
          </p:cNvSpPr>
          <p:nvPr/>
        </p:nvSpPr>
        <p:spPr bwMode="auto">
          <a:xfrm>
            <a:off x="10415588" y="5211763"/>
            <a:ext cx="1776412" cy="396875"/>
          </a:xfrm>
          <a:prstGeom prst="rect">
            <a:avLst/>
          </a:prstGeom>
          <a:noFill/>
          <a:ln w="9525">
            <a:noFill/>
            <a:miter lim="800000"/>
            <a:headEnd/>
            <a:tailEnd/>
          </a:ln>
        </p:spPr>
        <p:txBody>
          <a:bodyPr>
            <a:spAutoFit/>
          </a:bodyPr>
          <a:lstStyle/>
          <a:p>
            <a:pPr>
              <a:spcBef>
                <a:spcPct val="50000"/>
              </a:spcBef>
            </a:pPr>
            <a:r>
              <a:rPr lang="zh-TW" altLang="en-US" sz="2000">
                <a:solidFill>
                  <a:srgbClr val="CC00FF"/>
                </a:solidFill>
                <a:latin typeface="Verdana" pitchFamily="34" charset="0"/>
                <a:ea typeface="華康仿宋體W6(P)" pitchFamily="18" charset="-120"/>
              </a:rPr>
              <a:t>中相關</a:t>
            </a:r>
          </a:p>
        </p:txBody>
      </p:sp>
      <p:sp>
        <p:nvSpPr>
          <p:cNvPr id="357398" name="Text Box 23"/>
          <p:cNvSpPr txBox="1">
            <a:spLocks noChangeArrowheads="1"/>
          </p:cNvSpPr>
          <p:nvPr/>
        </p:nvSpPr>
        <p:spPr bwMode="auto">
          <a:xfrm>
            <a:off x="10415588" y="5973763"/>
            <a:ext cx="1776412" cy="396875"/>
          </a:xfrm>
          <a:prstGeom prst="rect">
            <a:avLst/>
          </a:prstGeom>
          <a:noFill/>
          <a:ln w="9525">
            <a:noFill/>
            <a:miter lim="800000"/>
            <a:headEnd/>
            <a:tailEnd/>
          </a:ln>
        </p:spPr>
        <p:txBody>
          <a:bodyPr>
            <a:spAutoFit/>
          </a:bodyPr>
          <a:lstStyle/>
          <a:p>
            <a:pPr>
              <a:spcBef>
                <a:spcPct val="50000"/>
              </a:spcBef>
            </a:pPr>
            <a:r>
              <a:rPr lang="zh-TW" altLang="en-US" sz="2000">
                <a:solidFill>
                  <a:srgbClr val="006600"/>
                </a:solidFill>
                <a:latin typeface="Verdana" pitchFamily="34" charset="0"/>
                <a:ea typeface="華康仿宋體W6(P)" pitchFamily="18" charset="-120"/>
              </a:rPr>
              <a:t>低相關</a:t>
            </a:r>
          </a:p>
        </p:txBody>
      </p:sp>
    </p:spTree>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Rectangle 2"/>
          <p:cNvSpPr>
            <a:spLocks noGrp="1" noChangeArrowheads="1"/>
          </p:cNvSpPr>
          <p:nvPr>
            <p:ph type="title" idx="4294967295"/>
          </p:nvPr>
        </p:nvSpPr>
        <p:spPr>
          <a:xfrm>
            <a:off x="696913" y="228600"/>
            <a:ext cx="10364787" cy="1219200"/>
          </a:xfrm>
        </p:spPr>
        <p:txBody>
          <a:bodyPr/>
          <a:lstStyle/>
          <a:p>
            <a:pPr eaLnBrk="1" hangingPunct="1"/>
            <a:r>
              <a:rPr lang="zh-TW" altLang="en-US" sz="6000" smtClean="0">
                <a:latin typeface="Garamond" pitchFamily="18" charset="0"/>
                <a:ea typeface="華康儷粗黑" pitchFamily="49" charset="-120"/>
              </a:rPr>
              <a:t>一致性</a:t>
            </a:r>
          </a:p>
        </p:txBody>
      </p:sp>
      <p:sp>
        <p:nvSpPr>
          <p:cNvPr id="359426" name="Rectangle 3"/>
          <p:cNvSpPr>
            <a:spLocks noGrp="1" noChangeArrowheads="1"/>
          </p:cNvSpPr>
          <p:nvPr>
            <p:ph type="body" idx="4294967295"/>
          </p:nvPr>
        </p:nvSpPr>
        <p:spPr>
          <a:xfrm>
            <a:off x="476250" y="1600200"/>
            <a:ext cx="10718800" cy="4924425"/>
          </a:xfrm>
        </p:spPr>
        <p:txBody>
          <a:bodyPr/>
          <a:lstStyle/>
          <a:p>
            <a:pPr eaLnBrk="1" hangingPunct="1"/>
            <a:r>
              <a:rPr lang="zh-TW" altLang="en-US" sz="3200" smtClean="0">
                <a:solidFill>
                  <a:srgbClr val="393EFD"/>
                </a:solidFill>
                <a:latin typeface="華康儷粗圓" pitchFamily="49" charset="-120"/>
                <a:ea typeface="華康儷粗圓" pitchFamily="49" charset="-120"/>
              </a:rPr>
              <a:t>表示兩個類型之間心理運作合諧的程度，稱為「一致性」</a:t>
            </a:r>
          </a:p>
          <a:p>
            <a:pPr eaLnBrk="1" hangingPunct="1"/>
            <a:r>
              <a:rPr lang="zh-TW" altLang="en-US" sz="3200" smtClean="0">
                <a:latin typeface="華康儷粗圓" pitchFamily="49" charset="-120"/>
                <a:ea typeface="華康儷粗圓" pitchFamily="49" charset="-120"/>
              </a:rPr>
              <a:t>研究型和藝術型</a:t>
            </a:r>
            <a:r>
              <a:rPr lang="en-US" altLang="zh-TW" sz="3200" smtClean="0">
                <a:latin typeface="華康儷粗圓" pitchFamily="49" charset="-120"/>
                <a:ea typeface="華康儷粗圓" pitchFamily="49" charset="-120"/>
                <a:cs typeface="зũ"/>
              </a:rPr>
              <a:t>(I-A)</a:t>
            </a:r>
            <a:r>
              <a:rPr lang="zh-TW" altLang="en-US" sz="3200" smtClean="0">
                <a:latin typeface="華康儷粗圓" pitchFamily="49" charset="-120"/>
                <a:ea typeface="華康儷粗圓" pitchFamily="49" charset="-120"/>
              </a:rPr>
              <a:t>的都喜歡動腦</a:t>
            </a:r>
          </a:p>
          <a:p>
            <a:pPr eaLnBrk="1" hangingPunct="1"/>
            <a:r>
              <a:rPr lang="zh-TW" altLang="en-US" sz="3200" smtClean="0">
                <a:latin typeface="華康儷粗圓" pitchFamily="49" charset="-120"/>
                <a:ea typeface="華康儷粗圓" pitchFamily="49" charset="-120"/>
              </a:rPr>
              <a:t>而社會型和實用型</a:t>
            </a:r>
            <a:r>
              <a:rPr lang="en-US" altLang="zh-TW" sz="3200" smtClean="0">
                <a:latin typeface="華康儷粗圓" pitchFamily="49" charset="-120"/>
                <a:ea typeface="華康儷粗圓" pitchFamily="49" charset="-120"/>
              </a:rPr>
              <a:t>(S-R)</a:t>
            </a:r>
            <a:r>
              <a:rPr lang="zh-TW" altLang="en-US" sz="3200" smtClean="0">
                <a:latin typeface="華康儷粗圓" pitchFamily="49" charset="-120"/>
                <a:ea typeface="華康儷粗圓" pitchFamily="49" charset="-120"/>
              </a:rPr>
              <a:t>則呈現人、</a:t>
            </a:r>
          </a:p>
          <a:p>
            <a:pPr eaLnBrk="1" hangingPunct="1">
              <a:buFont typeface="Arial" charset="0"/>
              <a:buNone/>
            </a:pPr>
            <a:r>
              <a:rPr lang="zh-TW" altLang="en-US" sz="3200" smtClean="0">
                <a:latin typeface="華康儷粗圓" pitchFamily="49" charset="-120"/>
                <a:ea typeface="華康儷粗圓" pitchFamily="49" charset="-120"/>
              </a:rPr>
              <a:t> 物對立的情形</a:t>
            </a:r>
          </a:p>
          <a:p>
            <a:pPr eaLnBrk="1" hangingPunct="1"/>
            <a:r>
              <a:rPr lang="en-US" altLang="zh-TW" sz="3200" smtClean="0">
                <a:solidFill>
                  <a:srgbClr val="1717CD"/>
                </a:solidFill>
                <a:latin typeface="華康儷粗圓" pitchFamily="49" charset="-120"/>
                <a:ea typeface="華康儷粗圓" pitchFamily="49" charset="-120"/>
              </a:rPr>
              <a:t>RlS</a:t>
            </a:r>
            <a:r>
              <a:rPr lang="zh-TW" altLang="en-US" sz="3200" smtClean="0">
                <a:latin typeface="華康儷粗圓" pitchFamily="49" charset="-120"/>
                <a:ea typeface="華康儷粗圓" pitchFamily="49" charset="-120"/>
              </a:rPr>
              <a:t>的一致性比</a:t>
            </a:r>
            <a:r>
              <a:rPr lang="en-US" altLang="zh-TW" sz="3200" smtClean="0">
                <a:solidFill>
                  <a:srgbClr val="1717CD"/>
                </a:solidFill>
                <a:latin typeface="華康儷粗圓" pitchFamily="49" charset="-120"/>
                <a:ea typeface="華康儷粗圓" pitchFamily="49" charset="-120"/>
              </a:rPr>
              <a:t>RSI</a:t>
            </a:r>
            <a:r>
              <a:rPr lang="zh-TW" altLang="en-US" sz="3200" smtClean="0">
                <a:latin typeface="華康儷粗圓" pitchFamily="49" charset="-120"/>
                <a:ea typeface="華康儷粗圓" pitchFamily="49" charset="-120"/>
              </a:rPr>
              <a:t>為高</a:t>
            </a:r>
          </a:p>
          <a:p>
            <a:pPr eaLnBrk="1" hangingPunct="1">
              <a:buFont typeface="Arial" charset="0"/>
              <a:buNone/>
            </a:pPr>
            <a:endParaRPr lang="en-US" altLang="zh-TW" sz="3200" smtClean="0">
              <a:latin typeface="華康儷粗圓" pitchFamily="49" charset="-120"/>
              <a:ea typeface="華康儷粗圓" pitchFamily="49" charset="-120"/>
            </a:endParaRPr>
          </a:p>
        </p:txBody>
      </p:sp>
      <p:sp>
        <p:nvSpPr>
          <p:cNvPr id="359427" name="AutoShape 4"/>
          <p:cNvSpPr>
            <a:spLocks noChangeArrowheads="1"/>
          </p:cNvSpPr>
          <p:nvPr/>
        </p:nvSpPr>
        <p:spPr bwMode="auto">
          <a:xfrm>
            <a:off x="7612063" y="2817813"/>
            <a:ext cx="4222750" cy="2592387"/>
          </a:xfrm>
          <a:prstGeom prst="hexagon">
            <a:avLst>
              <a:gd name="adj" fmla="val 40723"/>
              <a:gd name="vf" fmla="val 115470"/>
            </a:avLst>
          </a:prstGeom>
          <a:solidFill>
            <a:srgbClr val="33CCCC"/>
          </a:solidFill>
          <a:ln w="9525">
            <a:solidFill>
              <a:srgbClr val="FFFFFF"/>
            </a:solidFill>
            <a:miter lim="800000"/>
            <a:headEnd/>
            <a:tailEnd/>
          </a:ln>
        </p:spPr>
        <p:txBody>
          <a:bodyPr wrap="none" anchor="ctr"/>
          <a:lstStyle/>
          <a:p>
            <a:endParaRPr lang="zh-TW" altLang="en-US">
              <a:solidFill>
                <a:srgbClr val="000000"/>
              </a:solidFill>
            </a:endParaRPr>
          </a:p>
        </p:txBody>
      </p:sp>
      <p:sp>
        <p:nvSpPr>
          <p:cNvPr id="359428" name="Line 5"/>
          <p:cNvSpPr>
            <a:spLocks noChangeShapeType="1"/>
          </p:cNvSpPr>
          <p:nvPr/>
        </p:nvSpPr>
        <p:spPr bwMode="auto">
          <a:xfrm flipH="1">
            <a:off x="8712200" y="2728913"/>
            <a:ext cx="2112963" cy="2592387"/>
          </a:xfrm>
          <a:prstGeom prst="line">
            <a:avLst/>
          </a:prstGeom>
          <a:noFill/>
          <a:ln w="9525">
            <a:solidFill>
              <a:srgbClr val="FFFFFF"/>
            </a:solidFill>
            <a:round/>
            <a:headEnd/>
            <a:tailEnd/>
          </a:ln>
        </p:spPr>
        <p:txBody>
          <a:bodyPr/>
          <a:lstStyle/>
          <a:p>
            <a:endParaRPr lang="zh-TW" altLang="en-US"/>
          </a:p>
        </p:txBody>
      </p:sp>
      <p:sp>
        <p:nvSpPr>
          <p:cNvPr id="359429" name="Line 6"/>
          <p:cNvSpPr>
            <a:spLocks noChangeShapeType="1"/>
          </p:cNvSpPr>
          <p:nvPr/>
        </p:nvSpPr>
        <p:spPr bwMode="auto">
          <a:xfrm>
            <a:off x="8712200" y="2728913"/>
            <a:ext cx="2112963" cy="2592387"/>
          </a:xfrm>
          <a:prstGeom prst="line">
            <a:avLst/>
          </a:prstGeom>
          <a:noFill/>
          <a:ln w="9525">
            <a:solidFill>
              <a:srgbClr val="FFFFFF"/>
            </a:solidFill>
            <a:round/>
            <a:headEnd/>
            <a:tailEnd/>
          </a:ln>
        </p:spPr>
        <p:txBody>
          <a:bodyPr/>
          <a:lstStyle/>
          <a:p>
            <a:endParaRPr lang="zh-TW" altLang="en-US"/>
          </a:p>
        </p:txBody>
      </p:sp>
      <p:sp>
        <p:nvSpPr>
          <p:cNvPr id="359430" name="Line 7"/>
          <p:cNvSpPr>
            <a:spLocks noChangeShapeType="1"/>
          </p:cNvSpPr>
          <p:nvPr/>
        </p:nvSpPr>
        <p:spPr bwMode="auto">
          <a:xfrm>
            <a:off x="7656513" y="4025900"/>
            <a:ext cx="4222750" cy="1588"/>
          </a:xfrm>
          <a:prstGeom prst="line">
            <a:avLst/>
          </a:prstGeom>
          <a:noFill/>
          <a:ln w="9525">
            <a:solidFill>
              <a:srgbClr val="FFFFFF"/>
            </a:solidFill>
            <a:round/>
            <a:headEnd/>
            <a:tailEnd/>
          </a:ln>
        </p:spPr>
        <p:txBody>
          <a:bodyPr/>
          <a:lstStyle/>
          <a:p>
            <a:endParaRPr lang="zh-TW" altLang="en-US"/>
          </a:p>
        </p:txBody>
      </p:sp>
      <p:sp>
        <p:nvSpPr>
          <p:cNvPr id="359431" name="Line 8"/>
          <p:cNvSpPr>
            <a:spLocks noChangeShapeType="1"/>
          </p:cNvSpPr>
          <p:nvPr/>
        </p:nvSpPr>
        <p:spPr bwMode="auto">
          <a:xfrm flipV="1">
            <a:off x="7656513" y="2728913"/>
            <a:ext cx="3168650" cy="1296987"/>
          </a:xfrm>
          <a:prstGeom prst="line">
            <a:avLst/>
          </a:prstGeom>
          <a:noFill/>
          <a:ln w="9525">
            <a:solidFill>
              <a:srgbClr val="FFFFFF"/>
            </a:solidFill>
            <a:round/>
            <a:headEnd/>
            <a:tailEnd/>
          </a:ln>
        </p:spPr>
        <p:txBody>
          <a:bodyPr/>
          <a:lstStyle/>
          <a:p>
            <a:endParaRPr lang="zh-TW" altLang="en-US"/>
          </a:p>
        </p:txBody>
      </p:sp>
      <p:sp>
        <p:nvSpPr>
          <p:cNvPr id="359432" name="Line 9"/>
          <p:cNvSpPr>
            <a:spLocks noChangeShapeType="1"/>
          </p:cNvSpPr>
          <p:nvPr/>
        </p:nvSpPr>
        <p:spPr bwMode="auto">
          <a:xfrm>
            <a:off x="10825163" y="2728913"/>
            <a:ext cx="1587" cy="2592387"/>
          </a:xfrm>
          <a:prstGeom prst="line">
            <a:avLst/>
          </a:prstGeom>
          <a:noFill/>
          <a:ln w="9525">
            <a:solidFill>
              <a:srgbClr val="FFFFFF"/>
            </a:solidFill>
            <a:round/>
            <a:headEnd/>
            <a:tailEnd/>
          </a:ln>
        </p:spPr>
        <p:txBody>
          <a:bodyPr/>
          <a:lstStyle/>
          <a:p>
            <a:endParaRPr lang="zh-TW" altLang="en-US"/>
          </a:p>
        </p:txBody>
      </p:sp>
      <p:sp>
        <p:nvSpPr>
          <p:cNvPr id="359433" name="Line 10"/>
          <p:cNvSpPr>
            <a:spLocks noChangeShapeType="1"/>
          </p:cNvSpPr>
          <p:nvPr/>
        </p:nvSpPr>
        <p:spPr bwMode="auto">
          <a:xfrm>
            <a:off x="7656513" y="4025900"/>
            <a:ext cx="3168650" cy="1295400"/>
          </a:xfrm>
          <a:prstGeom prst="line">
            <a:avLst/>
          </a:prstGeom>
          <a:noFill/>
          <a:ln w="9525">
            <a:solidFill>
              <a:srgbClr val="FFFFFF"/>
            </a:solidFill>
            <a:round/>
            <a:headEnd/>
            <a:tailEnd/>
          </a:ln>
        </p:spPr>
        <p:txBody>
          <a:bodyPr/>
          <a:lstStyle/>
          <a:p>
            <a:endParaRPr lang="zh-TW" altLang="en-US"/>
          </a:p>
        </p:txBody>
      </p:sp>
      <p:sp>
        <p:nvSpPr>
          <p:cNvPr id="359434" name="Line 11"/>
          <p:cNvSpPr>
            <a:spLocks noChangeShapeType="1"/>
          </p:cNvSpPr>
          <p:nvPr/>
        </p:nvSpPr>
        <p:spPr bwMode="auto">
          <a:xfrm>
            <a:off x="8712200" y="2728913"/>
            <a:ext cx="3167063" cy="1296987"/>
          </a:xfrm>
          <a:prstGeom prst="line">
            <a:avLst/>
          </a:prstGeom>
          <a:noFill/>
          <a:ln w="9525">
            <a:solidFill>
              <a:srgbClr val="FFFFFF"/>
            </a:solidFill>
            <a:round/>
            <a:headEnd/>
            <a:tailEnd/>
          </a:ln>
        </p:spPr>
        <p:txBody>
          <a:bodyPr/>
          <a:lstStyle/>
          <a:p>
            <a:endParaRPr lang="zh-TW" altLang="en-US"/>
          </a:p>
        </p:txBody>
      </p:sp>
      <p:sp>
        <p:nvSpPr>
          <p:cNvPr id="359435" name="Line 12"/>
          <p:cNvSpPr>
            <a:spLocks noChangeShapeType="1"/>
          </p:cNvSpPr>
          <p:nvPr/>
        </p:nvSpPr>
        <p:spPr bwMode="auto">
          <a:xfrm>
            <a:off x="8712200" y="2728913"/>
            <a:ext cx="1588" cy="2592387"/>
          </a:xfrm>
          <a:prstGeom prst="line">
            <a:avLst/>
          </a:prstGeom>
          <a:noFill/>
          <a:ln w="9525">
            <a:solidFill>
              <a:srgbClr val="FFFFFF"/>
            </a:solidFill>
            <a:round/>
            <a:headEnd/>
            <a:tailEnd/>
          </a:ln>
        </p:spPr>
        <p:txBody>
          <a:bodyPr/>
          <a:lstStyle/>
          <a:p>
            <a:endParaRPr lang="zh-TW" altLang="en-US"/>
          </a:p>
        </p:txBody>
      </p:sp>
      <p:sp>
        <p:nvSpPr>
          <p:cNvPr id="65549" name="Rectangle 13"/>
          <p:cNvSpPr>
            <a:spLocks noChangeArrowheads="1"/>
          </p:cNvSpPr>
          <p:nvPr/>
        </p:nvSpPr>
        <p:spPr bwMode="auto">
          <a:xfrm>
            <a:off x="7753350" y="2370138"/>
            <a:ext cx="865188" cy="360362"/>
          </a:xfrm>
          <a:prstGeom prst="rect">
            <a:avLst/>
          </a:prstGeom>
          <a:solidFill>
            <a:srgbClr val="CCFFCC"/>
          </a:solidFill>
          <a:ln w="9525">
            <a:solidFill>
              <a:schemeClr val="tx1"/>
            </a:solidFill>
            <a:miter lim="800000"/>
            <a:headEnd/>
            <a:tailEnd/>
          </a:ln>
        </p:spPr>
        <p:txBody>
          <a:bodyPr wrap="none" anchor="ctr"/>
          <a:lstStyle/>
          <a:p>
            <a:pPr algn="ctr">
              <a:defRPr/>
            </a:pPr>
            <a:r>
              <a:rPr kumimoji="0" lang="en-US" altLang="zh-TW">
                <a:solidFill>
                  <a:srgbClr val="FF0000"/>
                </a:solidFill>
                <a:effectLst>
                  <a:outerShdw blurRad="38100" dist="38100" dir="2700000" algn="tl">
                    <a:srgbClr val="000000"/>
                  </a:outerShdw>
                </a:effectLst>
                <a:latin typeface="華康儷粗圓" pitchFamily="49" charset="-120"/>
                <a:ea typeface="華康儷粗圓" pitchFamily="49" charset="-120"/>
                <a:cs typeface="sөũ"/>
              </a:rPr>
              <a:t>E</a:t>
            </a:r>
            <a:r>
              <a:rPr kumimoji="0" lang="zh-TW" altLang="en-US">
                <a:solidFill>
                  <a:srgbClr val="FF0000"/>
                </a:solidFill>
                <a:effectLst>
                  <a:outerShdw blurRad="38100" dist="38100" dir="2700000" algn="tl">
                    <a:srgbClr val="000000"/>
                  </a:outerShdw>
                </a:effectLst>
                <a:latin typeface="華康儷粗圓" pitchFamily="49" charset="-120"/>
                <a:ea typeface="華康儷粗圓" pitchFamily="49" charset="-120"/>
                <a:cs typeface="sөũ"/>
              </a:rPr>
              <a:t>企業</a:t>
            </a:r>
            <a:endParaRPr lang="zh-TW" altLang="en-US">
              <a:solidFill>
                <a:srgbClr val="FF0000"/>
              </a:solidFill>
              <a:latin typeface="華康儷粗圓" pitchFamily="49" charset="-120"/>
              <a:ea typeface="華康儷粗圓" pitchFamily="49" charset="-120"/>
              <a:cs typeface="sөũ"/>
            </a:endParaRPr>
          </a:p>
        </p:txBody>
      </p:sp>
      <p:sp>
        <p:nvSpPr>
          <p:cNvPr id="65550" name="Rectangle 14"/>
          <p:cNvSpPr>
            <a:spLocks noChangeArrowheads="1"/>
          </p:cNvSpPr>
          <p:nvPr/>
        </p:nvSpPr>
        <p:spPr bwMode="auto">
          <a:xfrm>
            <a:off x="9193213" y="2297113"/>
            <a:ext cx="865187" cy="360362"/>
          </a:xfrm>
          <a:prstGeom prst="rect">
            <a:avLst/>
          </a:prstGeom>
          <a:solidFill>
            <a:srgbClr val="FF99CC"/>
          </a:solidFill>
          <a:ln w="9525">
            <a:solidFill>
              <a:schemeClr val="tx1"/>
            </a:solidFill>
            <a:miter lim="800000"/>
            <a:headEnd/>
            <a:tailEnd/>
          </a:ln>
        </p:spPr>
        <p:txBody>
          <a:bodyPr wrap="none" anchor="ctr"/>
          <a:lstStyle/>
          <a:p>
            <a:pPr algn="ctr">
              <a:defRPr/>
            </a:pPr>
            <a:r>
              <a:rPr kumimoji="0" lang="zh-TW" altLang="en-US">
                <a:solidFill>
                  <a:srgbClr val="393EFD"/>
                </a:solidFill>
                <a:effectLst>
                  <a:outerShdw blurRad="38100" dist="38100" dir="2700000" algn="tl">
                    <a:srgbClr val="000000"/>
                  </a:outerShdw>
                </a:effectLst>
                <a:latin typeface="Garamond" pitchFamily="18" charset="0"/>
                <a:ea typeface="華康儷粗圓" pitchFamily="49" charset="-120"/>
              </a:rPr>
              <a:t>事</a:t>
            </a:r>
            <a:endParaRPr lang="zh-TW" altLang="en-US">
              <a:solidFill>
                <a:srgbClr val="393EFD"/>
              </a:solidFill>
              <a:ea typeface="華康儷粗圓" pitchFamily="49" charset="-120"/>
            </a:endParaRPr>
          </a:p>
        </p:txBody>
      </p:sp>
      <p:sp>
        <p:nvSpPr>
          <p:cNvPr id="65551" name="Rectangle 15"/>
          <p:cNvSpPr>
            <a:spLocks noChangeArrowheads="1"/>
          </p:cNvSpPr>
          <p:nvPr/>
        </p:nvSpPr>
        <p:spPr bwMode="auto">
          <a:xfrm>
            <a:off x="10729913" y="2368550"/>
            <a:ext cx="865187" cy="360363"/>
          </a:xfrm>
          <a:prstGeom prst="rect">
            <a:avLst/>
          </a:prstGeom>
          <a:solidFill>
            <a:srgbClr val="CCFFCC"/>
          </a:solidFill>
          <a:ln w="9525">
            <a:solidFill>
              <a:schemeClr val="tx1"/>
            </a:solidFill>
            <a:miter lim="800000"/>
            <a:headEnd/>
            <a:tailEnd/>
          </a:ln>
        </p:spPr>
        <p:txBody>
          <a:bodyPr wrap="none" anchor="ctr"/>
          <a:lstStyle/>
          <a:p>
            <a:pPr algn="ctr">
              <a:defRPr/>
            </a:pPr>
            <a:r>
              <a:rPr kumimoji="0" lang="zh-TW" altLang="en-US">
                <a:solidFill>
                  <a:srgbClr val="FF0000"/>
                </a:solidFill>
                <a:effectLst>
                  <a:outerShdw blurRad="38100" dist="38100" dir="2700000" algn="tl">
                    <a:srgbClr val="000000"/>
                  </a:outerShdw>
                </a:effectLst>
                <a:latin typeface="華康儷粗圓" pitchFamily="49" charset="-120"/>
                <a:ea typeface="華康儷粗圓" pitchFamily="49" charset="-120"/>
              </a:rPr>
              <a:t>事務</a:t>
            </a:r>
            <a:r>
              <a:rPr kumimoji="0" lang="en-US" altLang="zh-TW">
                <a:solidFill>
                  <a:srgbClr val="FF0000"/>
                </a:solidFill>
                <a:effectLst>
                  <a:outerShdw blurRad="38100" dist="38100" dir="2700000" algn="tl">
                    <a:srgbClr val="000000"/>
                  </a:outerShdw>
                </a:effectLst>
                <a:latin typeface="華康儷粗圓" pitchFamily="49" charset="-120"/>
                <a:ea typeface="華康儷粗圓" pitchFamily="49" charset="-120"/>
                <a:cs typeface="sөũ"/>
              </a:rPr>
              <a:t>C</a:t>
            </a:r>
            <a:endParaRPr lang="en-US" altLang="zh-TW">
              <a:solidFill>
                <a:srgbClr val="FF0000"/>
              </a:solidFill>
              <a:latin typeface="華康儷粗圓" pitchFamily="49" charset="-120"/>
              <a:ea typeface="華康儷粗圓" pitchFamily="49" charset="-120"/>
            </a:endParaRPr>
          </a:p>
        </p:txBody>
      </p:sp>
      <p:sp>
        <p:nvSpPr>
          <p:cNvPr id="65552" name="Rectangle 16"/>
          <p:cNvSpPr>
            <a:spLocks noChangeArrowheads="1"/>
          </p:cNvSpPr>
          <p:nvPr/>
        </p:nvSpPr>
        <p:spPr bwMode="auto">
          <a:xfrm>
            <a:off x="8135938" y="5392738"/>
            <a:ext cx="866775" cy="360362"/>
          </a:xfrm>
          <a:prstGeom prst="rect">
            <a:avLst/>
          </a:prstGeom>
          <a:solidFill>
            <a:srgbClr val="CCFFCC"/>
          </a:solidFill>
          <a:ln w="9525">
            <a:solidFill>
              <a:schemeClr val="tx1"/>
            </a:solidFill>
            <a:miter lim="800000"/>
            <a:headEnd/>
            <a:tailEnd/>
          </a:ln>
        </p:spPr>
        <p:txBody>
          <a:bodyPr wrap="none" anchor="ctr"/>
          <a:lstStyle/>
          <a:p>
            <a:pPr algn="ctr">
              <a:defRPr/>
            </a:pPr>
            <a:r>
              <a:rPr kumimoji="0" lang="en-US" altLang="zh-TW">
                <a:solidFill>
                  <a:srgbClr val="FF0000"/>
                </a:solidFill>
                <a:effectLst>
                  <a:outerShdw blurRad="38100" dist="38100" dir="2700000" algn="tl">
                    <a:srgbClr val="000000"/>
                  </a:outerShdw>
                </a:effectLst>
                <a:latin typeface="華康儷粗圓" pitchFamily="49" charset="-120"/>
                <a:ea typeface="華康儷粗圓" pitchFamily="49" charset="-120"/>
                <a:cs typeface="sөũ"/>
              </a:rPr>
              <a:t>A</a:t>
            </a:r>
            <a:r>
              <a:rPr kumimoji="0" lang="zh-TW" altLang="en-US">
                <a:solidFill>
                  <a:srgbClr val="FF0000"/>
                </a:solidFill>
                <a:effectLst>
                  <a:outerShdw blurRad="38100" dist="38100" dir="2700000" algn="tl">
                    <a:srgbClr val="000000"/>
                  </a:outerShdw>
                </a:effectLst>
                <a:latin typeface="華康儷粗圓" pitchFamily="49" charset="-120"/>
                <a:ea typeface="華康儷粗圓" pitchFamily="49" charset="-120"/>
                <a:cs typeface="sөũ"/>
              </a:rPr>
              <a:t>藝術</a:t>
            </a:r>
            <a:endParaRPr lang="zh-TW" altLang="en-US">
              <a:solidFill>
                <a:srgbClr val="FF0000"/>
              </a:solidFill>
              <a:latin typeface="華康儷粗圓" pitchFamily="49" charset="-120"/>
              <a:ea typeface="華康儷粗圓" pitchFamily="49" charset="-120"/>
              <a:cs typeface="sөũ"/>
            </a:endParaRPr>
          </a:p>
        </p:txBody>
      </p:sp>
      <p:sp>
        <p:nvSpPr>
          <p:cNvPr id="65553" name="Rectangle 17"/>
          <p:cNvSpPr>
            <a:spLocks noChangeArrowheads="1"/>
          </p:cNvSpPr>
          <p:nvPr/>
        </p:nvSpPr>
        <p:spPr bwMode="auto">
          <a:xfrm>
            <a:off x="7561263" y="4241800"/>
            <a:ext cx="865187" cy="360363"/>
          </a:xfrm>
          <a:prstGeom prst="rect">
            <a:avLst/>
          </a:prstGeom>
          <a:solidFill>
            <a:srgbClr val="CCFFCC"/>
          </a:solidFill>
          <a:ln w="9525">
            <a:solidFill>
              <a:srgbClr val="000000"/>
            </a:solidFill>
            <a:miter lim="800000"/>
            <a:headEnd/>
            <a:tailEnd/>
          </a:ln>
        </p:spPr>
        <p:txBody>
          <a:bodyPr wrap="none" anchor="ctr"/>
          <a:lstStyle/>
          <a:p>
            <a:pPr algn="ctr">
              <a:defRPr/>
            </a:pPr>
            <a:r>
              <a:rPr kumimoji="0" lang="en-US" altLang="zh-TW">
                <a:solidFill>
                  <a:srgbClr val="FF0000"/>
                </a:solidFill>
                <a:effectLst>
                  <a:outerShdw blurRad="38100" dist="38100" dir="2700000" algn="tl">
                    <a:srgbClr val="000000"/>
                  </a:outerShdw>
                </a:effectLst>
                <a:latin typeface="華康儷粗圓" pitchFamily="49" charset="-120"/>
                <a:ea typeface="華康儷粗圓" pitchFamily="49" charset="-120"/>
                <a:cs typeface="sөũ"/>
              </a:rPr>
              <a:t>S</a:t>
            </a:r>
            <a:r>
              <a:rPr kumimoji="0" lang="zh-TW" altLang="en-US">
                <a:solidFill>
                  <a:srgbClr val="FF0000"/>
                </a:solidFill>
                <a:effectLst>
                  <a:outerShdw blurRad="38100" dist="38100" dir="2700000" algn="tl">
                    <a:srgbClr val="000000"/>
                  </a:outerShdw>
                </a:effectLst>
                <a:latin typeface="華康儷粗圓" pitchFamily="49" charset="-120"/>
                <a:ea typeface="華康儷粗圓" pitchFamily="49" charset="-120"/>
                <a:cs typeface="sөũ"/>
              </a:rPr>
              <a:t>社會</a:t>
            </a:r>
            <a:endParaRPr lang="zh-TW" altLang="en-US">
              <a:solidFill>
                <a:srgbClr val="FF0000"/>
              </a:solidFill>
              <a:latin typeface="華康儷粗圓" pitchFamily="49" charset="-120"/>
              <a:ea typeface="華康儷粗圓" pitchFamily="49" charset="-120"/>
              <a:cs typeface="sөũ"/>
            </a:endParaRPr>
          </a:p>
        </p:txBody>
      </p:sp>
      <p:sp>
        <p:nvSpPr>
          <p:cNvPr id="65554" name="Rectangle 18"/>
          <p:cNvSpPr>
            <a:spLocks noChangeArrowheads="1"/>
          </p:cNvSpPr>
          <p:nvPr/>
        </p:nvSpPr>
        <p:spPr bwMode="auto">
          <a:xfrm>
            <a:off x="11112500" y="4313238"/>
            <a:ext cx="865188" cy="360362"/>
          </a:xfrm>
          <a:prstGeom prst="rect">
            <a:avLst/>
          </a:prstGeom>
          <a:solidFill>
            <a:srgbClr val="CCFFCC"/>
          </a:solidFill>
          <a:ln w="9525">
            <a:solidFill>
              <a:schemeClr val="tx1"/>
            </a:solidFill>
            <a:miter lim="800000"/>
            <a:headEnd/>
            <a:tailEnd/>
          </a:ln>
        </p:spPr>
        <p:txBody>
          <a:bodyPr wrap="none" anchor="ctr"/>
          <a:lstStyle/>
          <a:p>
            <a:pPr algn="ctr">
              <a:defRPr/>
            </a:pPr>
            <a:r>
              <a:rPr kumimoji="0" lang="zh-TW" altLang="en-US">
                <a:solidFill>
                  <a:srgbClr val="FF0000"/>
                </a:solidFill>
                <a:effectLst>
                  <a:outerShdw blurRad="38100" dist="38100" dir="2700000" algn="tl">
                    <a:srgbClr val="000000"/>
                  </a:outerShdw>
                </a:effectLst>
                <a:latin typeface="華康儷粗圓" pitchFamily="49" charset="-120"/>
                <a:ea typeface="華康儷粗圓" pitchFamily="49" charset="-120"/>
              </a:rPr>
              <a:t>實用</a:t>
            </a:r>
            <a:r>
              <a:rPr kumimoji="0" lang="en-US" altLang="zh-TW">
                <a:solidFill>
                  <a:srgbClr val="FF0000"/>
                </a:solidFill>
                <a:effectLst>
                  <a:outerShdw blurRad="38100" dist="38100" dir="2700000" algn="tl">
                    <a:srgbClr val="000000"/>
                  </a:outerShdw>
                </a:effectLst>
                <a:latin typeface="華康儷粗圓" pitchFamily="49" charset="-120"/>
                <a:ea typeface="華康儷粗圓" pitchFamily="49" charset="-120"/>
                <a:cs typeface="sөũ"/>
              </a:rPr>
              <a:t>R</a:t>
            </a:r>
            <a:endParaRPr lang="en-US" altLang="zh-TW">
              <a:solidFill>
                <a:srgbClr val="FF0000"/>
              </a:solidFill>
              <a:latin typeface="華康儷粗圓" pitchFamily="49" charset="-120"/>
              <a:ea typeface="華康儷粗圓" pitchFamily="49" charset="-120"/>
            </a:endParaRPr>
          </a:p>
        </p:txBody>
      </p:sp>
      <p:sp>
        <p:nvSpPr>
          <p:cNvPr id="65555" name="Rectangle 19"/>
          <p:cNvSpPr>
            <a:spLocks noChangeArrowheads="1"/>
          </p:cNvSpPr>
          <p:nvPr/>
        </p:nvSpPr>
        <p:spPr bwMode="auto">
          <a:xfrm>
            <a:off x="9288463" y="5392738"/>
            <a:ext cx="865187" cy="360362"/>
          </a:xfrm>
          <a:prstGeom prst="rect">
            <a:avLst/>
          </a:prstGeom>
          <a:solidFill>
            <a:srgbClr val="FF99CC"/>
          </a:solidFill>
          <a:ln w="9525">
            <a:solidFill>
              <a:schemeClr val="tx1"/>
            </a:solidFill>
            <a:miter lim="800000"/>
            <a:headEnd/>
            <a:tailEnd/>
          </a:ln>
        </p:spPr>
        <p:txBody>
          <a:bodyPr wrap="none" anchor="ctr"/>
          <a:lstStyle/>
          <a:p>
            <a:pPr algn="ctr">
              <a:defRPr/>
            </a:pPr>
            <a:r>
              <a:rPr kumimoji="0" lang="zh-TW" altLang="en-US">
                <a:solidFill>
                  <a:srgbClr val="393EFD"/>
                </a:solidFill>
                <a:effectLst>
                  <a:outerShdw blurRad="38100" dist="38100" dir="2700000" algn="tl">
                    <a:srgbClr val="000000"/>
                  </a:outerShdw>
                </a:effectLst>
                <a:latin typeface="Garamond" pitchFamily="18" charset="0"/>
                <a:ea typeface="華康儷粗圓" pitchFamily="49" charset="-120"/>
              </a:rPr>
              <a:t>動腦</a:t>
            </a:r>
            <a:endParaRPr lang="zh-TW" altLang="en-US">
              <a:solidFill>
                <a:srgbClr val="393EFD"/>
              </a:solidFill>
              <a:ea typeface="華康儷粗圓" pitchFamily="49" charset="-120"/>
            </a:endParaRPr>
          </a:p>
        </p:txBody>
      </p:sp>
      <p:sp>
        <p:nvSpPr>
          <p:cNvPr id="65556" name="Rectangle 20"/>
          <p:cNvSpPr>
            <a:spLocks noChangeArrowheads="1"/>
          </p:cNvSpPr>
          <p:nvPr/>
        </p:nvSpPr>
        <p:spPr bwMode="auto">
          <a:xfrm>
            <a:off x="10729913" y="5392738"/>
            <a:ext cx="865187" cy="360362"/>
          </a:xfrm>
          <a:prstGeom prst="rect">
            <a:avLst/>
          </a:prstGeom>
          <a:solidFill>
            <a:srgbClr val="CCFFCC"/>
          </a:solidFill>
          <a:ln w="9525">
            <a:solidFill>
              <a:schemeClr val="tx1"/>
            </a:solidFill>
            <a:miter lim="800000"/>
            <a:headEnd/>
            <a:tailEnd/>
          </a:ln>
        </p:spPr>
        <p:txBody>
          <a:bodyPr wrap="none" anchor="ctr"/>
          <a:lstStyle/>
          <a:p>
            <a:pPr algn="ctr">
              <a:defRPr/>
            </a:pPr>
            <a:r>
              <a:rPr kumimoji="0" lang="zh-TW" altLang="en-US">
                <a:solidFill>
                  <a:srgbClr val="FF0000"/>
                </a:solidFill>
                <a:effectLst>
                  <a:outerShdw blurRad="38100" dist="38100" dir="2700000" algn="tl">
                    <a:srgbClr val="000000"/>
                  </a:outerShdw>
                </a:effectLst>
                <a:latin typeface="華康儷粗圓" pitchFamily="49" charset="-120"/>
                <a:ea typeface="華康儷粗圓" pitchFamily="49" charset="-120"/>
              </a:rPr>
              <a:t>研究</a:t>
            </a:r>
            <a:r>
              <a:rPr kumimoji="0" lang="en-US" altLang="zh-TW">
                <a:solidFill>
                  <a:srgbClr val="FF0000"/>
                </a:solidFill>
                <a:effectLst>
                  <a:outerShdw blurRad="38100" dist="38100" dir="2700000" algn="tl">
                    <a:srgbClr val="000000"/>
                  </a:outerShdw>
                </a:effectLst>
                <a:latin typeface="華康儷粗圓" pitchFamily="49" charset="-120"/>
                <a:ea typeface="華康儷粗圓" pitchFamily="49" charset="-120"/>
                <a:cs typeface="sөũ"/>
              </a:rPr>
              <a:t>I</a:t>
            </a:r>
            <a:endParaRPr lang="en-US" altLang="zh-TW">
              <a:solidFill>
                <a:srgbClr val="FF0000"/>
              </a:solidFill>
              <a:latin typeface="華康儷粗圓" pitchFamily="49" charset="-120"/>
              <a:ea typeface="華康儷粗圓" pitchFamily="49" charset="-120"/>
            </a:endParaRPr>
          </a:p>
        </p:txBody>
      </p:sp>
      <p:sp>
        <p:nvSpPr>
          <p:cNvPr id="65557" name="Rectangle 21"/>
          <p:cNvSpPr>
            <a:spLocks noChangeArrowheads="1"/>
          </p:cNvSpPr>
          <p:nvPr/>
        </p:nvSpPr>
        <p:spPr bwMode="auto">
          <a:xfrm>
            <a:off x="7561263" y="3808413"/>
            <a:ext cx="865187" cy="360362"/>
          </a:xfrm>
          <a:prstGeom prst="rect">
            <a:avLst/>
          </a:prstGeom>
          <a:solidFill>
            <a:srgbClr val="FFCC99"/>
          </a:solidFill>
          <a:ln w="9525">
            <a:solidFill>
              <a:srgbClr val="CC00CC"/>
            </a:solidFill>
            <a:miter lim="800000"/>
            <a:headEnd/>
            <a:tailEnd/>
          </a:ln>
        </p:spPr>
        <p:txBody>
          <a:bodyPr wrap="none" anchor="ctr"/>
          <a:lstStyle/>
          <a:p>
            <a:pPr algn="ctr">
              <a:defRPr/>
            </a:pPr>
            <a:r>
              <a:rPr kumimoji="0" lang="zh-TW" altLang="en-US">
                <a:solidFill>
                  <a:srgbClr val="393EFD"/>
                </a:solidFill>
                <a:effectLst>
                  <a:outerShdw blurRad="38100" dist="38100" dir="2700000" algn="tl">
                    <a:srgbClr val="000000"/>
                  </a:outerShdw>
                </a:effectLst>
                <a:latin typeface="Garamond" pitchFamily="18" charset="0"/>
                <a:ea typeface="華康儷粗圓" pitchFamily="49" charset="-120"/>
              </a:rPr>
              <a:t>人</a:t>
            </a:r>
            <a:endParaRPr lang="zh-TW" altLang="en-US">
              <a:solidFill>
                <a:srgbClr val="393EFD"/>
              </a:solidFill>
              <a:ea typeface="華康儷粗圓" pitchFamily="49" charset="-120"/>
            </a:endParaRPr>
          </a:p>
        </p:txBody>
      </p:sp>
      <p:sp>
        <p:nvSpPr>
          <p:cNvPr id="65558" name="Rectangle 22"/>
          <p:cNvSpPr>
            <a:spLocks noChangeArrowheads="1"/>
          </p:cNvSpPr>
          <p:nvPr/>
        </p:nvSpPr>
        <p:spPr bwMode="auto">
          <a:xfrm>
            <a:off x="11082338" y="3851275"/>
            <a:ext cx="865187" cy="360363"/>
          </a:xfrm>
          <a:prstGeom prst="rect">
            <a:avLst/>
          </a:prstGeom>
          <a:solidFill>
            <a:srgbClr val="FFCC99"/>
          </a:solidFill>
          <a:ln w="9525">
            <a:solidFill>
              <a:srgbClr val="CC00CC"/>
            </a:solidFill>
            <a:miter lim="800000"/>
            <a:headEnd/>
            <a:tailEnd/>
          </a:ln>
        </p:spPr>
        <p:txBody>
          <a:bodyPr wrap="none" anchor="ctr"/>
          <a:lstStyle/>
          <a:p>
            <a:pPr algn="ctr">
              <a:defRPr/>
            </a:pPr>
            <a:r>
              <a:rPr kumimoji="0" lang="zh-TW" altLang="en-US">
                <a:solidFill>
                  <a:srgbClr val="393EFD"/>
                </a:solidFill>
                <a:effectLst>
                  <a:outerShdw blurRad="38100" dist="38100" dir="2700000" algn="tl">
                    <a:srgbClr val="000000"/>
                  </a:outerShdw>
                </a:effectLst>
                <a:latin typeface="Garamond" pitchFamily="18" charset="0"/>
                <a:ea typeface="華康儷粗圓" pitchFamily="49" charset="-120"/>
              </a:rPr>
              <a:t>物</a:t>
            </a:r>
            <a:endParaRPr lang="zh-TW" altLang="en-US">
              <a:solidFill>
                <a:srgbClr val="393EFD"/>
              </a:solidFill>
              <a:ea typeface="華康儷粗圓" pitchFamily="49" charset="-120"/>
            </a:endParaRPr>
          </a:p>
        </p:txBody>
      </p:sp>
    </p:spTree>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1473" name="圖片 3" descr="images (26).jpg"/>
          <p:cNvSpPr>
            <a:spLocks noChangeAspect="1"/>
          </p:cNvSpPr>
          <p:nvPr/>
        </p:nvSpPr>
        <p:spPr bwMode="auto">
          <a:xfrm>
            <a:off x="550863" y="1289050"/>
            <a:ext cx="5707062" cy="3686175"/>
          </a:xfrm>
          <a:prstGeom prst="rect">
            <a:avLst/>
          </a:prstGeom>
          <a:noFill/>
          <a:ln w="9525">
            <a:solidFill>
              <a:schemeClr val="tx1"/>
            </a:solidFill>
            <a:miter lim="800000"/>
            <a:headEnd/>
            <a:tailEnd/>
          </a:ln>
        </p:spPr>
        <p:txBody>
          <a:bodyPr/>
          <a:lstStyle/>
          <a:p>
            <a:endParaRPr lang="zh-TW" altLang="en-US"/>
          </a:p>
        </p:txBody>
      </p:sp>
      <p:sp>
        <p:nvSpPr>
          <p:cNvPr id="361474" name="Rectangle 2"/>
          <p:cNvSpPr>
            <a:spLocks noGrp="1" noChangeArrowheads="1"/>
          </p:cNvSpPr>
          <p:nvPr>
            <p:ph type="title" idx="4294967295"/>
          </p:nvPr>
        </p:nvSpPr>
        <p:spPr>
          <a:xfrm>
            <a:off x="441325" y="322263"/>
            <a:ext cx="8299450" cy="901700"/>
          </a:xfrm>
        </p:spPr>
        <p:txBody>
          <a:bodyPr/>
          <a:lstStyle/>
          <a:p>
            <a:r>
              <a:rPr lang="zh-TW" altLang="en-US" sz="4800" smtClean="0">
                <a:latin typeface="華康儷粗黑" pitchFamily="49" charset="-120"/>
                <a:ea typeface="華康儷粗黑" pitchFamily="49" charset="-120"/>
              </a:rPr>
              <a:t>關於一致性</a:t>
            </a:r>
          </a:p>
        </p:txBody>
      </p:sp>
      <p:sp>
        <p:nvSpPr>
          <p:cNvPr id="361475" name="圖片 5" descr="20081017201433164_2.jpg"/>
          <p:cNvSpPr>
            <a:spLocks noChangeAspect="1"/>
          </p:cNvSpPr>
          <p:nvPr/>
        </p:nvSpPr>
        <p:spPr bwMode="auto">
          <a:xfrm>
            <a:off x="6283325" y="1260475"/>
            <a:ext cx="5545138" cy="3687763"/>
          </a:xfrm>
          <a:prstGeom prst="rect">
            <a:avLst/>
          </a:prstGeom>
          <a:noFill/>
          <a:ln w="9525">
            <a:solidFill>
              <a:schemeClr val="tx1"/>
            </a:solidFill>
            <a:miter lim="800000"/>
            <a:headEnd/>
            <a:tailEnd/>
          </a:ln>
        </p:spPr>
        <p:txBody>
          <a:bodyPr/>
          <a:lstStyle/>
          <a:p>
            <a:endParaRPr lang="zh-TW" altLang="en-US"/>
          </a:p>
        </p:txBody>
      </p:sp>
      <p:sp>
        <p:nvSpPr>
          <p:cNvPr id="361476" name="Text Box 6"/>
          <p:cNvSpPr txBox="1">
            <a:spLocks noChangeArrowheads="1"/>
          </p:cNvSpPr>
          <p:nvPr/>
        </p:nvSpPr>
        <p:spPr bwMode="auto">
          <a:xfrm>
            <a:off x="663575" y="5205413"/>
            <a:ext cx="5043488" cy="366712"/>
          </a:xfrm>
          <a:prstGeom prst="rect">
            <a:avLst/>
          </a:prstGeom>
          <a:noFill/>
          <a:ln w="9525">
            <a:noFill/>
            <a:miter lim="800000"/>
            <a:headEnd/>
            <a:tailEnd/>
          </a:ln>
        </p:spPr>
        <p:txBody>
          <a:bodyPr>
            <a:spAutoFit/>
          </a:bodyPr>
          <a:lstStyle/>
          <a:p>
            <a:pPr>
              <a:spcBef>
                <a:spcPct val="50000"/>
              </a:spcBef>
            </a:pPr>
            <a:endParaRPr lang="zh-TW" altLang="en-US"/>
          </a:p>
        </p:txBody>
      </p:sp>
      <p:sp>
        <p:nvSpPr>
          <p:cNvPr id="390150" name="Text Box 7"/>
          <p:cNvSpPr txBox="1">
            <a:spLocks noChangeArrowheads="1"/>
          </p:cNvSpPr>
          <p:nvPr/>
        </p:nvSpPr>
        <p:spPr bwMode="auto">
          <a:xfrm>
            <a:off x="588963" y="5059363"/>
            <a:ext cx="5118100" cy="1371600"/>
          </a:xfrm>
          <a:prstGeom prst="rect">
            <a:avLst/>
          </a:prstGeom>
          <a:noFill/>
          <a:ln w="9525">
            <a:noFill/>
            <a:miter lim="800000"/>
            <a:headEnd/>
            <a:tailEnd/>
          </a:ln>
        </p:spPr>
        <p:txBody>
          <a:bodyPr>
            <a:spAutoFit/>
          </a:bodyPr>
          <a:lstStyle/>
          <a:p>
            <a:r>
              <a:rPr kumimoji="0" lang="zh-TW" altLang="en-US" sz="2400">
                <a:solidFill>
                  <a:srgbClr val="FF0000"/>
                </a:solidFill>
                <a:latin typeface="華康儷粗圓" pitchFamily="49" charset="-120"/>
                <a:ea typeface="華康儷粗圓" pitchFamily="49" charset="-120"/>
              </a:rPr>
              <a:t>一致性高者的職業組型會較為穩定</a:t>
            </a:r>
            <a:endParaRPr kumimoji="0" lang="en-US" altLang="zh-TW" sz="2400">
              <a:solidFill>
                <a:srgbClr val="FF0000"/>
              </a:solidFill>
              <a:latin typeface="華康儷粗圓" pitchFamily="49" charset="-120"/>
              <a:ea typeface="華康儷粗圓" pitchFamily="49" charset="-120"/>
            </a:endParaRPr>
          </a:p>
          <a:p>
            <a:r>
              <a:rPr kumimoji="0" lang="zh-TW" altLang="en-US" sz="2000">
                <a:solidFill>
                  <a:srgbClr val="0000FF"/>
                </a:solidFill>
                <a:latin typeface="華康儷粗圓" pitchFamily="49" charset="-120"/>
                <a:ea typeface="華康儷粗圓" pitchFamily="49" charset="-120"/>
              </a:rPr>
              <a:t>例如：</a:t>
            </a:r>
            <a:r>
              <a:rPr kumimoji="0" lang="en-US" altLang="zh-TW" sz="2000" b="1">
                <a:solidFill>
                  <a:srgbClr val="0000FF"/>
                </a:solidFill>
                <a:latin typeface="華康儷粗圓" pitchFamily="49" charset="-120"/>
                <a:ea typeface="華康儷粗圓" pitchFamily="49" charset="-120"/>
              </a:rPr>
              <a:t>RIS</a:t>
            </a:r>
            <a:r>
              <a:rPr kumimoji="0" lang="zh-TW" altLang="en-US" sz="2000">
                <a:solidFill>
                  <a:srgbClr val="0000FF"/>
                </a:solidFill>
                <a:latin typeface="華康儷粗圓" pitchFamily="49" charset="-120"/>
                <a:ea typeface="華康儷粗圓" pitchFamily="49" charset="-120"/>
              </a:rPr>
              <a:t>的一致性較</a:t>
            </a:r>
            <a:r>
              <a:rPr kumimoji="0" lang="en-US" altLang="zh-TW" sz="2000" b="1">
                <a:solidFill>
                  <a:srgbClr val="0000FF"/>
                </a:solidFill>
                <a:latin typeface="華康儷粗圓" pitchFamily="49" charset="-120"/>
                <a:ea typeface="華康儷粗圓" pitchFamily="49" charset="-120"/>
              </a:rPr>
              <a:t>RSI</a:t>
            </a:r>
            <a:r>
              <a:rPr kumimoji="0" lang="zh-TW" altLang="en-US" sz="2000">
                <a:solidFill>
                  <a:srgbClr val="0000FF"/>
                </a:solidFill>
                <a:latin typeface="華康儷粗圓" pitchFamily="49" charset="-120"/>
                <a:ea typeface="華康儷粗圓" pitchFamily="49" charset="-120"/>
              </a:rPr>
              <a:t>高，前者穩定留在理工環境發展，後者易徘徊在實用型和社會型的環境中</a:t>
            </a:r>
            <a:r>
              <a:rPr kumimoji="0" lang="zh-TW" altLang="en-US">
                <a:latin typeface="華康儷粗圓" pitchFamily="49" charset="-120"/>
                <a:ea typeface="華康儷粗圓" pitchFamily="49" charset="-120"/>
              </a:rPr>
              <a:t>。</a:t>
            </a:r>
          </a:p>
        </p:txBody>
      </p:sp>
      <p:sp>
        <p:nvSpPr>
          <p:cNvPr id="390151" name="Text Box 8"/>
          <p:cNvSpPr txBox="1">
            <a:spLocks noChangeArrowheads="1"/>
          </p:cNvSpPr>
          <p:nvPr/>
        </p:nvSpPr>
        <p:spPr bwMode="auto">
          <a:xfrm>
            <a:off x="6342063" y="5043488"/>
            <a:ext cx="5849937" cy="1828800"/>
          </a:xfrm>
          <a:prstGeom prst="rect">
            <a:avLst/>
          </a:prstGeom>
          <a:noFill/>
          <a:ln w="9525">
            <a:noFill/>
            <a:miter lim="800000"/>
            <a:headEnd/>
            <a:tailEnd/>
          </a:ln>
        </p:spPr>
        <p:txBody>
          <a:bodyPr>
            <a:spAutoFit/>
          </a:bodyPr>
          <a:lstStyle/>
          <a:p>
            <a:r>
              <a:rPr kumimoji="0" lang="zh-TW" altLang="en-US" sz="2400">
                <a:solidFill>
                  <a:srgbClr val="FF0000"/>
                </a:solidFill>
                <a:latin typeface="華康儷粗圓" pitchFamily="49" charset="-120"/>
                <a:ea typeface="華康儷粗圓" pitchFamily="49" charset="-120"/>
              </a:rPr>
              <a:t>一致性低的興趣組型：轉換的多樣可能性</a:t>
            </a:r>
          </a:p>
          <a:p>
            <a:r>
              <a:rPr kumimoji="0" lang="zh-TW" altLang="en-US" sz="2000">
                <a:solidFill>
                  <a:srgbClr val="0000FF"/>
                </a:solidFill>
                <a:latin typeface="華康儷粗圓" pitchFamily="49" charset="-120"/>
                <a:ea typeface="華康儷粗圓" pitchFamily="49" charset="-120"/>
              </a:rPr>
              <a:t>例如：一個</a:t>
            </a:r>
            <a:r>
              <a:rPr kumimoji="0" lang="en-US" altLang="zh-TW" sz="2000" b="1">
                <a:solidFill>
                  <a:srgbClr val="0000FF"/>
                </a:solidFill>
                <a:latin typeface="華康儷粗圓" pitchFamily="49" charset="-120"/>
                <a:ea typeface="華康儷粗圓" pitchFamily="49" charset="-120"/>
              </a:rPr>
              <a:t>IRS</a:t>
            </a:r>
            <a:r>
              <a:rPr kumimoji="0" lang="zh-TW" altLang="en-US" sz="2000">
                <a:solidFill>
                  <a:srgbClr val="0000FF"/>
                </a:solidFill>
                <a:latin typeface="華康儷粗圓" pitchFamily="49" charset="-120"/>
                <a:ea typeface="華康儷粗圓" pitchFamily="49" charset="-120"/>
              </a:rPr>
              <a:t>和一個</a:t>
            </a:r>
            <a:r>
              <a:rPr kumimoji="0" lang="en-US" altLang="zh-TW" sz="2000" b="1">
                <a:solidFill>
                  <a:srgbClr val="0000FF"/>
                </a:solidFill>
                <a:latin typeface="華康儷粗圓" pitchFamily="49" charset="-120"/>
                <a:ea typeface="華康儷粗圓" pitchFamily="49" charset="-120"/>
              </a:rPr>
              <a:t>IEA</a:t>
            </a:r>
            <a:r>
              <a:rPr kumimoji="0" lang="zh-TW" altLang="en-US" sz="2000">
                <a:solidFill>
                  <a:srgbClr val="0000FF"/>
                </a:solidFill>
                <a:latin typeface="華康儷粗圓" pitchFamily="49" charset="-120"/>
                <a:ea typeface="華康儷粗圓" pitchFamily="49" charset="-120"/>
              </a:rPr>
              <a:t>的醫生，可能前者會傾向於醫學研究或喜愛外科手術；後者可能更喜歡在螢光幕前向眾人宣揚醫學知識或理念</a:t>
            </a:r>
            <a:endParaRPr kumimoji="0" lang="en-US" altLang="zh-TW" sz="2000">
              <a:solidFill>
                <a:srgbClr val="0000FF"/>
              </a:solidFill>
              <a:latin typeface="華康儷粗圓" pitchFamily="49" charset="-120"/>
              <a:ea typeface="華康儷粗圓" pitchFamily="49" charset="-120"/>
            </a:endParaRPr>
          </a:p>
          <a:p>
            <a:pPr>
              <a:spcBef>
                <a:spcPct val="50000"/>
              </a:spcBef>
            </a:pPr>
            <a:endParaRPr lang="zh-TW" altLang="en-US" sz="2000">
              <a:solidFill>
                <a:srgbClr val="0000FF"/>
              </a:solidFill>
              <a:latin typeface="華康儷粗圓" pitchFamily="49" charset="-120"/>
              <a:ea typeface="華康儷粗圓" pitchFamily="49" charset="-120"/>
            </a:endParaRPr>
          </a:p>
        </p:txBody>
      </p:sp>
      <p:pic>
        <p:nvPicPr>
          <p:cNvPr id="361479" name="圖片 3" descr="images (26).jpg"/>
          <p:cNvPicPr>
            <a:picLocks noChangeAspect="1"/>
          </p:cNvPicPr>
          <p:nvPr/>
        </p:nvPicPr>
        <p:blipFill>
          <a:blip r:embed="rId2"/>
          <a:srcRect b="6039"/>
          <a:stretch>
            <a:fillRect/>
          </a:stretch>
        </p:blipFill>
        <p:spPr bwMode="auto">
          <a:xfrm>
            <a:off x="558800" y="1298575"/>
            <a:ext cx="5707063" cy="3641725"/>
          </a:xfrm>
          <a:prstGeom prst="rect">
            <a:avLst/>
          </a:prstGeom>
          <a:noFill/>
          <a:ln w="9525">
            <a:solidFill>
              <a:schemeClr val="tx1"/>
            </a:solidFill>
            <a:miter lim="800000"/>
            <a:headEnd/>
            <a:tailEnd/>
          </a:ln>
        </p:spPr>
      </p:pic>
      <p:pic>
        <p:nvPicPr>
          <p:cNvPr id="361480" name="圖片 5" descr="20081017201433164_2.jpg"/>
          <p:cNvPicPr>
            <a:picLocks noChangeAspect="1"/>
          </p:cNvPicPr>
          <p:nvPr/>
        </p:nvPicPr>
        <p:blipFill>
          <a:blip r:embed="rId3"/>
          <a:srcRect/>
          <a:stretch>
            <a:fillRect/>
          </a:stretch>
        </p:blipFill>
        <p:spPr bwMode="auto">
          <a:xfrm>
            <a:off x="6307138" y="1312863"/>
            <a:ext cx="5545137" cy="3687762"/>
          </a:xfrm>
          <a:prstGeom prst="rect">
            <a:avLst/>
          </a:prstGeom>
          <a:noFill/>
          <a:ln w="9525">
            <a:solidFill>
              <a:schemeClr val="tx1"/>
            </a:solid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01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01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0150" grpId="0"/>
      <p:bldP spid="390151"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7" name="Rectangle 2"/>
          <p:cNvSpPr>
            <a:spLocks noGrp="1" noChangeArrowheads="1"/>
          </p:cNvSpPr>
          <p:nvPr>
            <p:ph type="title" idx="4294967295"/>
          </p:nvPr>
        </p:nvSpPr>
        <p:spPr>
          <a:xfrm>
            <a:off x="779463" y="322263"/>
            <a:ext cx="10515600" cy="1325562"/>
          </a:xfrm>
          <a:solidFill>
            <a:schemeClr val="bg1"/>
          </a:solidFill>
          <a:ln w="76200">
            <a:solidFill>
              <a:schemeClr val="bg1"/>
            </a:solidFill>
          </a:ln>
        </p:spPr>
        <p:txBody>
          <a:bodyPr/>
          <a:lstStyle/>
          <a:p>
            <a:pPr eaLnBrk="1" hangingPunct="1"/>
            <a:r>
              <a:rPr lang="zh-TW" altLang="en-US" sz="5000" smtClean="0">
                <a:latin typeface="華康儷粗黑" pitchFamily="49" charset="-120"/>
                <a:ea typeface="華康儷粗黑" pitchFamily="49" charset="-120"/>
              </a:rPr>
              <a:t>探索「學類代碼表」</a:t>
            </a:r>
          </a:p>
        </p:txBody>
      </p:sp>
      <p:sp>
        <p:nvSpPr>
          <p:cNvPr id="362498" name="Rectangle 3"/>
          <p:cNvSpPr>
            <a:spLocks noGrp="1" noChangeArrowheads="1"/>
          </p:cNvSpPr>
          <p:nvPr>
            <p:ph idx="4294967295"/>
          </p:nvPr>
        </p:nvSpPr>
        <p:spPr>
          <a:xfrm>
            <a:off x="919163" y="1776413"/>
            <a:ext cx="10923587" cy="4537075"/>
          </a:xfrm>
        </p:spPr>
        <p:txBody>
          <a:bodyPr/>
          <a:lstStyle/>
          <a:p>
            <a:pPr eaLnBrk="1" hangingPunct="1">
              <a:buFont typeface="Arial" charset="0"/>
              <a:buBlip>
                <a:blip r:embed="rId3"/>
              </a:buBlip>
            </a:pPr>
            <a:r>
              <a:rPr lang="zh-TW" altLang="en-US" smtClean="0">
                <a:latin typeface="華康儷粗圓" pitchFamily="49" charset="-120"/>
                <a:ea typeface="華康儷粗圓" pitchFamily="49" charset="-120"/>
              </a:rPr>
              <a:t>找出與你的興趣代碼相同或接近的學類、學系。</a:t>
            </a:r>
            <a:endParaRPr lang="en-US" altLang="zh-TW" smtClean="0">
              <a:latin typeface="華康儷粗圓" pitchFamily="49" charset="-120"/>
              <a:ea typeface="華康儷粗圓" pitchFamily="49" charset="-120"/>
            </a:endParaRPr>
          </a:p>
          <a:p>
            <a:pPr eaLnBrk="1" hangingPunct="1">
              <a:buFont typeface="Arial" charset="0"/>
              <a:buBlip>
                <a:blip r:embed="rId3"/>
              </a:buBlip>
            </a:pPr>
            <a:r>
              <a:rPr lang="zh-TW" altLang="en-US" smtClean="0">
                <a:latin typeface="華康儷粗圓" pitchFamily="49" charset="-120"/>
                <a:ea typeface="華康儷粗圓" pitchFamily="49" charset="-120"/>
              </a:rPr>
              <a:t>男女大不同</a:t>
            </a:r>
            <a:endParaRPr lang="en-US" altLang="zh-TW" smtClean="0">
              <a:latin typeface="華康儷粗圓" pitchFamily="49" charset="-120"/>
              <a:ea typeface="華康儷粗圓" pitchFamily="49" charset="-120"/>
            </a:endParaRPr>
          </a:p>
          <a:p>
            <a:pPr eaLnBrk="1" hangingPunct="1">
              <a:buFont typeface="Arial" charset="0"/>
              <a:buBlip>
                <a:blip r:embed="rId3"/>
              </a:buBlip>
            </a:pPr>
            <a:r>
              <a:rPr lang="zh-TW" altLang="en-US" smtClean="0">
                <a:latin typeface="華康儷粗圓" pitchFamily="49" charset="-120"/>
                <a:ea typeface="華康儷粗圓" pitchFamily="49" charset="-120"/>
              </a:rPr>
              <a:t>找不到可對照的學類時：</a:t>
            </a:r>
            <a:endParaRPr lang="en-US" altLang="zh-TW" smtClean="0">
              <a:latin typeface="華康儷粗圓" pitchFamily="49" charset="-120"/>
              <a:ea typeface="華康儷粗圓" pitchFamily="49" charset="-120"/>
            </a:endParaRPr>
          </a:p>
          <a:p>
            <a:pPr eaLnBrk="1" hangingPunct="1">
              <a:buFont typeface="Arial" charset="0"/>
              <a:buNone/>
            </a:pPr>
            <a:r>
              <a:rPr lang="zh-TW" altLang="en-US" smtClean="0">
                <a:latin typeface="華康儷粗圓" pitchFamily="49" charset="-120"/>
                <a:ea typeface="華康儷粗圓" pitchFamily="49" charset="-120"/>
              </a:rPr>
              <a:t>  將三碼縮減為</a:t>
            </a:r>
            <a:r>
              <a:rPr lang="zh-TW" altLang="en-US" smtClean="0">
                <a:solidFill>
                  <a:srgbClr val="0000FF"/>
                </a:solidFill>
                <a:latin typeface="華康儷粗圓" pitchFamily="49" charset="-120"/>
                <a:ea typeface="華康儷粗圓" pitchFamily="49" charset="-120"/>
              </a:rPr>
              <a:t>兩碼</a:t>
            </a:r>
            <a:r>
              <a:rPr lang="zh-TW" altLang="en-US" smtClean="0">
                <a:latin typeface="華康儷粗圓" pitchFamily="49" charset="-120"/>
                <a:ea typeface="華康儷粗圓" pitchFamily="49" charset="-120"/>
              </a:rPr>
              <a:t>，或用</a:t>
            </a:r>
            <a:r>
              <a:rPr lang="zh-TW" altLang="en-US" smtClean="0">
                <a:solidFill>
                  <a:srgbClr val="0000FF"/>
                </a:solidFill>
                <a:latin typeface="華康儷粗圓" pitchFamily="49" charset="-120"/>
                <a:ea typeface="華康儷粗圓" pitchFamily="49" charset="-120"/>
              </a:rPr>
              <a:t>首碼</a:t>
            </a:r>
            <a:r>
              <a:rPr lang="zh-TW" altLang="en-US" smtClean="0">
                <a:latin typeface="華康儷粗圓" pitchFamily="49" charset="-120"/>
                <a:ea typeface="華康儷粗圓" pitchFamily="49" charset="-120"/>
              </a:rPr>
              <a:t>來查詢。</a:t>
            </a:r>
            <a:endParaRPr lang="en-US" altLang="zh-TW" smtClean="0">
              <a:latin typeface="華康儷粗圓" pitchFamily="49" charset="-120"/>
              <a:ea typeface="華康儷粗圓" pitchFamily="49" charset="-120"/>
            </a:endParaRPr>
          </a:p>
          <a:p>
            <a:pPr eaLnBrk="1" hangingPunct="1"/>
            <a:endParaRPr lang="en-US" altLang="zh-TW" smtClean="0">
              <a:latin typeface="標楷體" pitchFamily="65" charset="-120"/>
              <a:ea typeface="標楷體" pitchFamily="65" charset="-120"/>
            </a:endParaRPr>
          </a:p>
        </p:txBody>
      </p:sp>
      <p:sp>
        <p:nvSpPr>
          <p:cNvPr id="362499" name="Picture 5" descr="C:\Users\大米幾\AppData\Local\Microsoft\Windows\Temporary Internet Files\Content.IE5\PXUTS8YI\MC900345331[1].wmf"/>
          <p:cNvSpPr>
            <a:spLocks noChangeAspect="1" noChangeArrowheads="1"/>
          </p:cNvSpPr>
          <p:nvPr/>
        </p:nvSpPr>
        <p:spPr bwMode="auto">
          <a:xfrm>
            <a:off x="8416925" y="3454400"/>
            <a:ext cx="2433638" cy="1679575"/>
          </a:xfrm>
          <a:prstGeom prst="rect">
            <a:avLst/>
          </a:prstGeom>
          <a:noFill/>
          <a:ln w="9525">
            <a:noFill/>
            <a:miter lim="800000"/>
            <a:headEnd/>
            <a:tailEnd/>
          </a:ln>
        </p:spPr>
        <p:txBody>
          <a:bodyPr/>
          <a:lstStyle/>
          <a:p>
            <a:endParaRPr lang="zh-TW" altLang="en-US"/>
          </a:p>
        </p:txBody>
      </p:sp>
    </p:spTree>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4545" name="Picture 2" descr="大學學類代碼表 - 2"/>
          <p:cNvPicPr>
            <a:picLocks noChangeAspect="1" noChangeArrowheads="1"/>
          </p:cNvPicPr>
          <p:nvPr/>
        </p:nvPicPr>
        <p:blipFill>
          <a:blip r:embed="rId3"/>
          <a:srcRect/>
          <a:stretch>
            <a:fillRect/>
          </a:stretch>
        </p:blipFill>
        <p:spPr bwMode="auto">
          <a:xfrm>
            <a:off x="0" y="0"/>
            <a:ext cx="12192000" cy="6827838"/>
          </a:xfrm>
          <a:prstGeom prst="rect">
            <a:avLst/>
          </a:prstGeom>
          <a:noFill/>
          <a:ln w="9525">
            <a:noFill/>
            <a:miter lim="800000"/>
            <a:headEnd/>
            <a:tailEnd/>
          </a:ln>
        </p:spPr>
      </p:pic>
      <p:sp>
        <p:nvSpPr>
          <p:cNvPr id="364546" name="Oval 3"/>
          <p:cNvSpPr>
            <a:spLocks noChangeArrowheads="1"/>
          </p:cNvSpPr>
          <p:nvPr/>
        </p:nvSpPr>
        <p:spPr bwMode="auto">
          <a:xfrm>
            <a:off x="6753225" y="1584325"/>
            <a:ext cx="2112963" cy="936625"/>
          </a:xfrm>
          <a:prstGeom prst="ellipse">
            <a:avLst/>
          </a:prstGeom>
          <a:noFill/>
          <a:ln w="25400">
            <a:solidFill>
              <a:srgbClr val="FF0000"/>
            </a:solidFill>
            <a:round/>
            <a:headEnd/>
            <a:tailEnd/>
          </a:ln>
        </p:spPr>
        <p:txBody>
          <a:bodyPr wrap="none" anchor="ctr"/>
          <a:lstStyle/>
          <a:p>
            <a:endParaRPr lang="zh-TW" altLang="en-US"/>
          </a:p>
        </p:txBody>
      </p:sp>
      <p:sp>
        <p:nvSpPr>
          <p:cNvPr id="364547" name="Oval 6"/>
          <p:cNvSpPr>
            <a:spLocks noChangeArrowheads="1"/>
          </p:cNvSpPr>
          <p:nvPr/>
        </p:nvSpPr>
        <p:spPr bwMode="auto">
          <a:xfrm>
            <a:off x="0" y="1535113"/>
            <a:ext cx="2305050" cy="1008062"/>
          </a:xfrm>
          <a:prstGeom prst="ellipse">
            <a:avLst/>
          </a:prstGeom>
          <a:noFill/>
          <a:ln w="25400">
            <a:solidFill>
              <a:srgbClr val="FF0000"/>
            </a:solidFill>
            <a:round/>
            <a:headEnd/>
            <a:tailEnd/>
          </a:ln>
        </p:spPr>
        <p:txBody>
          <a:bodyPr wrap="none" anchor="ctr"/>
          <a:lstStyle/>
          <a:p>
            <a:endParaRPr lang="zh-TW" altLang="en-US"/>
          </a:p>
        </p:txBody>
      </p:sp>
      <p:sp>
        <p:nvSpPr>
          <p:cNvPr id="364548" name="Oval 7"/>
          <p:cNvSpPr>
            <a:spLocks noChangeArrowheads="1"/>
          </p:cNvSpPr>
          <p:nvPr/>
        </p:nvSpPr>
        <p:spPr bwMode="auto">
          <a:xfrm>
            <a:off x="7151688" y="0"/>
            <a:ext cx="4321175" cy="692150"/>
          </a:xfrm>
          <a:prstGeom prst="ellipse">
            <a:avLst/>
          </a:prstGeom>
          <a:noFill/>
          <a:ln w="25400">
            <a:solidFill>
              <a:srgbClr val="0000FF"/>
            </a:solidFill>
            <a:round/>
            <a:headEnd/>
            <a:tailEnd/>
          </a:ln>
        </p:spPr>
        <p:txBody>
          <a:bodyPr wrap="none" anchor="ctr"/>
          <a:lstStyle/>
          <a:p>
            <a:endParaRPr lang="zh-TW" altLang="en-US"/>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3" name="Rectangle 2"/>
          <p:cNvSpPr>
            <a:spLocks noGrp="1"/>
          </p:cNvSpPr>
          <p:nvPr>
            <p:ph type="title"/>
          </p:nvPr>
        </p:nvSpPr>
        <p:spPr>
          <a:xfrm>
            <a:off x="374650" y="322263"/>
            <a:ext cx="9752013" cy="803275"/>
          </a:xfrm>
        </p:spPr>
        <p:txBody>
          <a:bodyPr/>
          <a:lstStyle/>
          <a:p>
            <a:r>
              <a:rPr lang="zh-TW" altLang="en-US" smtClean="0">
                <a:ea typeface="華康儷粗黑" pitchFamily="49" charset="-120"/>
              </a:rPr>
              <a:t>興趣測驗在選組輔導的應用</a:t>
            </a:r>
          </a:p>
        </p:txBody>
      </p:sp>
      <p:sp>
        <p:nvSpPr>
          <p:cNvPr id="395266" name="Rectangle 3"/>
          <p:cNvSpPr>
            <a:spLocks noGrp="1"/>
          </p:cNvSpPr>
          <p:nvPr>
            <p:ph type="body" idx="1"/>
          </p:nvPr>
        </p:nvSpPr>
        <p:spPr>
          <a:xfrm>
            <a:off x="484188" y="1270000"/>
            <a:ext cx="11277600" cy="5168900"/>
          </a:xfrm>
        </p:spPr>
        <p:txBody>
          <a:bodyPr/>
          <a:lstStyle/>
          <a:p>
            <a:pPr marL="609600" indent="-609600">
              <a:buFontTx/>
              <a:buNone/>
            </a:pPr>
            <a:r>
              <a:rPr lang="en-US" altLang="zh-TW" sz="3200" smtClean="0">
                <a:latin typeface="華康儷粗圓" pitchFamily="49" charset="-120"/>
                <a:ea typeface="華康儷粗圓" pitchFamily="49" charset="-120"/>
              </a:rPr>
              <a:t>1.</a:t>
            </a:r>
            <a:r>
              <a:rPr lang="zh-TW" altLang="en-US" sz="3200" smtClean="0">
                <a:latin typeface="華康儷粗圓" pitchFamily="49" charset="-120"/>
                <a:ea typeface="華康儷粗圓" pitchFamily="49" charset="-120"/>
              </a:rPr>
              <a:t>優先選擇自己喜歡的同時排除非常不適合的學群</a:t>
            </a:r>
          </a:p>
          <a:p>
            <a:pPr marL="609600" indent="-609600">
              <a:buFontTx/>
              <a:buNone/>
            </a:pPr>
            <a:r>
              <a:rPr lang="en-US" altLang="zh-TW" sz="3200" smtClean="0">
                <a:latin typeface="華康儷粗圓" pitchFamily="49" charset="-120"/>
                <a:ea typeface="華康儷粗圓" pitchFamily="49" charset="-120"/>
              </a:rPr>
              <a:t>2.</a:t>
            </a:r>
            <a:r>
              <a:rPr lang="zh-TW" altLang="en-US" sz="3200" u="sng" smtClean="0">
                <a:solidFill>
                  <a:srgbClr val="0000FF"/>
                </a:solidFill>
                <a:latin typeface="華康儷粗圓" pitchFamily="49" charset="-120"/>
                <a:ea typeface="華康儷粗圓" pitchFamily="49" charset="-120"/>
              </a:rPr>
              <a:t>首碼</a:t>
            </a:r>
            <a:r>
              <a:rPr lang="en-US" altLang="zh-TW" sz="3200" u="sng" smtClean="0">
                <a:solidFill>
                  <a:srgbClr val="0000FF"/>
                </a:solidFill>
                <a:latin typeface="華康儷粗圓" pitchFamily="49" charset="-120"/>
                <a:ea typeface="華康儷粗圓" pitchFamily="49" charset="-120"/>
              </a:rPr>
              <a:t>RI</a:t>
            </a:r>
            <a:r>
              <a:rPr lang="zh-TW" altLang="en-US" sz="3200" u="sng" smtClean="0">
                <a:solidFill>
                  <a:srgbClr val="0000FF"/>
                </a:solidFill>
                <a:latin typeface="華康儷粗圓" pitchFamily="49" charset="-120"/>
                <a:ea typeface="華康儷粗圓" pitchFamily="49" charset="-120"/>
              </a:rPr>
              <a:t>：偏理組；首碼</a:t>
            </a:r>
            <a:r>
              <a:rPr lang="en-US" altLang="zh-TW" sz="3200" u="sng" smtClean="0">
                <a:solidFill>
                  <a:srgbClr val="0000FF"/>
                </a:solidFill>
                <a:latin typeface="華康儷粗圓" pitchFamily="49" charset="-120"/>
                <a:ea typeface="華康儷粗圓" pitchFamily="49" charset="-120"/>
              </a:rPr>
              <a:t>ASEC</a:t>
            </a:r>
            <a:r>
              <a:rPr lang="zh-TW" altLang="en-US" sz="3200" u="sng" smtClean="0">
                <a:solidFill>
                  <a:srgbClr val="0000FF"/>
                </a:solidFill>
                <a:latin typeface="華康儷粗圓" pitchFamily="49" charset="-120"/>
                <a:ea typeface="華康儷粗圓" pitchFamily="49" charset="-120"/>
              </a:rPr>
              <a:t>偏文組，但有些例外</a:t>
            </a:r>
          </a:p>
          <a:p>
            <a:pPr marL="609600" indent="-609600">
              <a:buFontTx/>
              <a:buNone/>
            </a:pPr>
            <a:endParaRPr lang="zh-TW" altLang="en-US" sz="3200" u="sng" smtClean="0">
              <a:solidFill>
                <a:srgbClr val="0000FF"/>
              </a:solidFill>
              <a:latin typeface="華康儷粗圓" pitchFamily="49" charset="-120"/>
              <a:ea typeface="華康儷粗圓" pitchFamily="49" charset="-120"/>
            </a:endParaRPr>
          </a:p>
          <a:p>
            <a:pPr marL="609600" indent="-609600" eaLnBrk="1" hangingPunct="1">
              <a:buFont typeface="Arial" charset="0"/>
              <a:buNone/>
            </a:pPr>
            <a:endParaRPr lang="en-US" altLang="zh-TW" sz="3200" smtClean="0">
              <a:latin typeface="華康儷粗圓" pitchFamily="49" charset="-120"/>
              <a:ea typeface="華康儷粗圓" pitchFamily="49" charset="-120"/>
            </a:endParaRPr>
          </a:p>
          <a:p>
            <a:pPr marL="609600" indent="-609600" eaLnBrk="1" hangingPunct="1">
              <a:buFont typeface="Arial" charset="0"/>
              <a:buNone/>
            </a:pPr>
            <a:endParaRPr lang="en-US" altLang="zh-TW" sz="3200" smtClean="0">
              <a:latin typeface="華康儷粗圓" pitchFamily="49" charset="-120"/>
              <a:ea typeface="華康儷粗圓" pitchFamily="49" charset="-120"/>
            </a:endParaRPr>
          </a:p>
          <a:p>
            <a:pPr marL="609600" indent="-609600" eaLnBrk="1" hangingPunct="1">
              <a:buFont typeface="Arial" charset="0"/>
              <a:buNone/>
            </a:pPr>
            <a:r>
              <a:rPr lang="en-US" altLang="zh-TW" sz="3200" smtClean="0">
                <a:latin typeface="華康儷粗圓" pitchFamily="49" charset="-120"/>
                <a:ea typeface="華康儷粗圓" pitchFamily="49" charset="-120"/>
              </a:rPr>
              <a:t>3.</a:t>
            </a:r>
            <a:r>
              <a:rPr lang="zh-TW" altLang="en-US" sz="3200" smtClean="0">
                <a:latin typeface="華康儷粗圓" pitchFamily="49" charset="-120"/>
                <a:ea typeface="華康儷粗圓" pitchFamily="49" charset="-120"/>
              </a:rPr>
              <a:t>不必現在急著聚焦在特定的校系，可以先建立學群學類的概</a:t>
            </a:r>
          </a:p>
          <a:p>
            <a:pPr marL="609600" indent="-609600" eaLnBrk="1" hangingPunct="1">
              <a:buFont typeface="Arial" charset="0"/>
              <a:buNone/>
            </a:pPr>
            <a:r>
              <a:rPr lang="zh-TW" altLang="en-US" sz="3200" smtClean="0">
                <a:latin typeface="華康儷粗圓" pitchFamily="49" charset="-120"/>
                <a:ea typeface="華康儷粗圓" pitchFamily="49" charset="-120"/>
              </a:rPr>
              <a:t>  念，找到自己最舒適自在的學群</a:t>
            </a:r>
            <a:r>
              <a:rPr lang="en-US" altLang="zh-TW" sz="3200" smtClean="0">
                <a:latin typeface="華康儷粗圓" pitchFamily="49" charset="-120"/>
                <a:ea typeface="華康儷粗圓" pitchFamily="49" charset="-120"/>
              </a:rPr>
              <a:t>-</a:t>
            </a:r>
            <a:r>
              <a:rPr lang="zh-TW" altLang="en-US" sz="3200" smtClean="0">
                <a:latin typeface="華康儷粗圓" pitchFamily="49" charset="-120"/>
                <a:ea typeface="華康儷粗圓" pitchFamily="49" charset="-120"/>
              </a:rPr>
              <a:t>學類區間，未來再進一步</a:t>
            </a:r>
          </a:p>
          <a:p>
            <a:pPr marL="609600" indent="-609600" eaLnBrk="1" hangingPunct="1">
              <a:buFont typeface="Arial" charset="0"/>
              <a:buNone/>
            </a:pPr>
            <a:r>
              <a:rPr lang="zh-TW" altLang="en-US" sz="3200" smtClean="0">
                <a:latin typeface="華康儷粗圓" pitchFamily="49" charset="-120"/>
                <a:ea typeface="華康儷粗圓" pitchFamily="49" charset="-120"/>
              </a:rPr>
              <a:t>  深入探索了解該領域</a:t>
            </a:r>
          </a:p>
          <a:p>
            <a:pPr marL="609600" indent="-609600">
              <a:buFontTx/>
              <a:buAutoNum type="arabicPeriod"/>
            </a:pPr>
            <a:endParaRPr lang="zh-TW" altLang="en-US" smtClean="0">
              <a:latin typeface="華康仿宋體W2" pitchFamily="49" charset="-120"/>
              <a:ea typeface="華康仿宋體W2" pitchFamily="49" charset="-120"/>
            </a:endParaRPr>
          </a:p>
        </p:txBody>
      </p:sp>
      <p:sp>
        <p:nvSpPr>
          <p:cNvPr id="395267" name="Text Box 5"/>
          <p:cNvSpPr txBox="1">
            <a:spLocks noChangeArrowheads="1"/>
          </p:cNvSpPr>
          <p:nvPr/>
        </p:nvSpPr>
        <p:spPr bwMode="auto">
          <a:xfrm>
            <a:off x="517525" y="2587625"/>
            <a:ext cx="10972800" cy="1320800"/>
          </a:xfrm>
          <a:prstGeom prst="rect">
            <a:avLst/>
          </a:prstGeom>
          <a:noFill/>
          <a:ln w="9525">
            <a:solidFill>
              <a:srgbClr val="000000"/>
            </a:solidFill>
            <a:miter lim="800000"/>
            <a:headEnd/>
            <a:tailEnd/>
          </a:ln>
        </p:spPr>
        <p:txBody>
          <a:bodyPr>
            <a:spAutoFit/>
          </a:bodyPr>
          <a:lstStyle/>
          <a:p>
            <a:pPr>
              <a:buFont typeface="Wingdings" pitchFamily="2" charset="2"/>
              <a:buChar char="u"/>
            </a:pPr>
            <a:r>
              <a:rPr kumimoji="0" lang="zh-TW" altLang="en-US" sz="2000">
                <a:solidFill>
                  <a:srgbClr val="FF0000"/>
                </a:solidFill>
                <a:latin typeface="華康儷粗圓" pitchFamily="49" charset="-120"/>
                <a:ea typeface="華康儷粗圓" pitchFamily="49" charset="-120"/>
              </a:rPr>
              <a:t> 文組：企業（</a:t>
            </a:r>
            <a:r>
              <a:rPr kumimoji="0" lang="en-US" altLang="zh-TW" sz="2000">
                <a:solidFill>
                  <a:srgbClr val="FF0000"/>
                </a:solidFill>
                <a:latin typeface="華康儷粗圓" pitchFamily="49" charset="-120"/>
                <a:ea typeface="華康儷粗圓" pitchFamily="49" charset="-120"/>
              </a:rPr>
              <a:t>E</a:t>
            </a:r>
            <a:r>
              <a:rPr kumimoji="0" lang="zh-TW" altLang="en-US" sz="2000">
                <a:solidFill>
                  <a:srgbClr val="FF0000"/>
                </a:solidFill>
                <a:latin typeface="華康儷粗圓" pitchFamily="49" charset="-120"/>
                <a:ea typeface="華康儷粗圓" pitchFamily="49" charset="-120"/>
              </a:rPr>
              <a:t>）、社會（</a:t>
            </a:r>
            <a:r>
              <a:rPr kumimoji="0" lang="en-US" altLang="zh-TW" sz="2000">
                <a:solidFill>
                  <a:srgbClr val="FF0000"/>
                </a:solidFill>
                <a:latin typeface="華康儷粗圓" pitchFamily="49" charset="-120"/>
                <a:ea typeface="華康儷粗圓" pitchFamily="49" charset="-120"/>
              </a:rPr>
              <a:t>S</a:t>
            </a:r>
            <a:r>
              <a:rPr kumimoji="0" lang="zh-TW" altLang="en-US" sz="2000">
                <a:solidFill>
                  <a:srgbClr val="FF0000"/>
                </a:solidFill>
                <a:latin typeface="華康儷粗圓" pitchFamily="49" charset="-120"/>
                <a:ea typeface="華康儷粗圓" pitchFamily="49" charset="-120"/>
              </a:rPr>
              <a:t>）、藝術（</a:t>
            </a:r>
            <a:r>
              <a:rPr kumimoji="0" lang="en-US" altLang="zh-TW" sz="2000">
                <a:solidFill>
                  <a:srgbClr val="FF0000"/>
                </a:solidFill>
                <a:latin typeface="華康儷粗圓" pitchFamily="49" charset="-120"/>
                <a:ea typeface="華康儷粗圓" pitchFamily="49" charset="-120"/>
              </a:rPr>
              <a:t>A</a:t>
            </a:r>
            <a:r>
              <a:rPr kumimoji="0" lang="zh-TW" altLang="en-US" sz="2000">
                <a:solidFill>
                  <a:srgbClr val="FF0000"/>
                </a:solidFill>
                <a:latin typeface="華康儷粗圓" pitchFamily="49" charset="-120"/>
                <a:ea typeface="華康儷粗圓" pitchFamily="49" charset="-120"/>
              </a:rPr>
              <a:t>）、及事務（</a:t>
            </a:r>
            <a:r>
              <a:rPr kumimoji="0" lang="en-US" altLang="zh-TW" sz="2000">
                <a:solidFill>
                  <a:srgbClr val="FF0000"/>
                </a:solidFill>
                <a:latin typeface="華康儷粗圓" pitchFamily="49" charset="-120"/>
                <a:ea typeface="華康儷粗圓" pitchFamily="49" charset="-120"/>
              </a:rPr>
              <a:t>C</a:t>
            </a:r>
            <a:r>
              <a:rPr kumimoji="0" lang="zh-TW" altLang="en-US" sz="2000">
                <a:solidFill>
                  <a:srgbClr val="FF0000"/>
                </a:solidFill>
                <a:latin typeface="華康儷粗圓" pitchFamily="49" charset="-120"/>
                <a:ea typeface="華康儷粗圓" pitchFamily="49" charset="-120"/>
              </a:rPr>
              <a:t>）這四種類型中，有兩個以上出現</a:t>
            </a:r>
          </a:p>
          <a:p>
            <a:pPr>
              <a:buFont typeface="Wingdings" pitchFamily="2" charset="2"/>
              <a:buNone/>
            </a:pPr>
            <a:r>
              <a:rPr kumimoji="0" lang="zh-TW" altLang="en-US" sz="2000">
                <a:solidFill>
                  <a:srgbClr val="FF0000"/>
                </a:solidFill>
                <a:latin typeface="華康儷粗圓" pitchFamily="49" charset="-120"/>
                <a:ea typeface="華康儷粗圓" pitchFamily="49" charset="-120"/>
              </a:rPr>
              <a:t>   在最前面的三個高分類型時，通常宜優先考慮選擇第一類組。</a:t>
            </a:r>
            <a:endParaRPr kumimoji="0" lang="en-US" altLang="zh-TW" sz="2000">
              <a:solidFill>
                <a:srgbClr val="FF0000"/>
              </a:solidFill>
              <a:latin typeface="華康儷粗圓" pitchFamily="49" charset="-120"/>
              <a:ea typeface="華康儷粗圓" pitchFamily="49" charset="-120"/>
            </a:endParaRPr>
          </a:p>
          <a:p>
            <a:pPr>
              <a:buFont typeface="Wingdings" pitchFamily="2" charset="2"/>
              <a:buChar char="u"/>
            </a:pPr>
            <a:r>
              <a:rPr kumimoji="0" lang="zh-TW" altLang="en-US" sz="2000">
                <a:solidFill>
                  <a:srgbClr val="FF0000"/>
                </a:solidFill>
                <a:latin typeface="華康儷粗圓" pitchFamily="49" charset="-120"/>
                <a:ea typeface="華康儷粗圓" pitchFamily="49" charset="-120"/>
              </a:rPr>
              <a:t> 理組：實用型（</a:t>
            </a:r>
            <a:r>
              <a:rPr kumimoji="0" lang="en-US" altLang="zh-TW" sz="2000">
                <a:solidFill>
                  <a:srgbClr val="FF0000"/>
                </a:solidFill>
                <a:latin typeface="華康儷粗圓" pitchFamily="49" charset="-120"/>
                <a:ea typeface="華康儷粗圓" pitchFamily="49" charset="-120"/>
              </a:rPr>
              <a:t>R</a:t>
            </a:r>
            <a:r>
              <a:rPr kumimoji="0" lang="zh-TW" altLang="en-US" sz="2000">
                <a:solidFill>
                  <a:srgbClr val="FF0000"/>
                </a:solidFill>
                <a:latin typeface="華康儷粗圓" pitchFamily="49" charset="-120"/>
                <a:ea typeface="華康儷粗圓" pitchFamily="49" charset="-120"/>
              </a:rPr>
              <a:t>）和研究型（</a:t>
            </a:r>
            <a:r>
              <a:rPr kumimoji="0" lang="en-US" altLang="zh-TW" sz="2000">
                <a:solidFill>
                  <a:srgbClr val="FF0000"/>
                </a:solidFill>
                <a:latin typeface="華康儷粗圓" pitchFamily="49" charset="-120"/>
                <a:ea typeface="華康儷粗圓" pitchFamily="49" charset="-120"/>
              </a:rPr>
              <a:t>I</a:t>
            </a:r>
            <a:r>
              <a:rPr kumimoji="0" lang="zh-TW" altLang="en-US" sz="2000">
                <a:solidFill>
                  <a:srgbClr val="FF0000"/>
                </a:solidFill>
                <a:latin typeface="華康儷粗圓" pitchFamily="49" charset="-120"/>
                <a:ea typeface="華康儷粗圓" pitchFamily="49" charset="-120"/>
              </a:rPr>
              <a:t>）同時出現在最前面的三個高分時，通常偏向第二、三類</a:t>
            </a:r>
          </a:p>
          <a:p>
            <a:pPr>
              <a:buFont typeface="Wingdings" pitchFamily="2" charset="2"/>
              <a:buNone/>
            </a:pPr>
            <a:r>
              <a:rPr kumimoji="0" lang="zh-TW" altLang="en-US" sz="2000">
                <a:solidFill>
                  <a:srgbClr val="FF0000"/>
                </a:solidFill>
                <a:latin typeface="華康儷粗圓" pitchFamily="49" charset="-120"/>
                <a:ea typeface="華康儷粗圓" pitchFamily="49" charset="-120"/>
              </a:rPr>
              <a:t>   組；但是也要考慮自己的數理能力。</a:t>
            </a:r>
            <a:endParaRPr lang="zh-TW" altLang="en-US" sz="2000">
              <a:solidFill>
                <a:srgbClr val="FF0000"/>
              </a:solidFill>
              <a:latin typeface="華康儷粗圓" pitchFamily="49" charset="-120"/>
              <a:ea typeface="華康儷粗圓" pitchFamily="49"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526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9526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526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95266">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95266">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9526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5267"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Rectangle 3" descr="Rectangle: Click to edit Master text styles&#10;Second level&#10;Third level&#10;Fourth level&#10;Fifth level"/>
          <p:cNvSpPr>
            <a:spLocks noGrp="1" noChangeArrowheads="1"/>
          </p:cNvSpPr>
          <p:nvPr>
            <p:ph type="body" idx="4294967295"/>
          </p:nvPr>
        </p:nvSpPr>
        <p:spPr>
          <a:xfrm>
            <a:off x="1117600" y="1905000"/>
            <a:ext cx="10642600" cy="4114800"/>
          </a:xfrm>
        </p:spPr>
        <p:txBody>
          <a:bodyPr/>
          <a:lstStyle/>
          <a:p>
            <a:pPr eaLnBrk="1" hangingPunct="1">
              <a:lnSpc>
                <a:spcPct val="150000"/>
              </a:lnSpc>
              <a:buFont typeface="Wingdings" pitchFamily="2" charset="2"/>
              <a:buChar char="l"/>
            </a:pPr>
            <a:r>
              <a:rPr lang="zh-TW" altLang="en-US" sz="3000" smtClean="0">
                <a:solidFill>
                  <a:srgbClr val="0000FF"/>
                </a:solidFill>
                <a:latin typeface="華康儷粗圓" pitchFamily="49" charset="-120"/>
                <a:ea typeface="華康儷粗圓" pitchFamily="49" charset="-120"/>
                <a:cs typeface="超研澤中圓"/>
              </a:rPr>
              <a:t>請把測驗結果好好保存，作為推甄申請備審資料使用</a:t>
            </a:r>
          </a:p>
          <a:p>
            <a:pPr eaLnBrk="1" hangingPunct="1">
              <a:lnSpc>
                <a:spcPct val="150000"/>
              </a:lnSpc>
              <a:buFont typeface="Wingdings" pitchFamily="2" charset="2"/>
              <a:buChar char="l"/>
            </a:pPr>
            <a:r>
              <a:rPr lang="zh-TW" altLang="en-US" sz="3000" smtClean="0">
                <a:solidFill>
                  <a:srgbClr val="0000FF"/>
                </a:solidFill>
                <a:latin typeface="華康儷粗圓" pitchFamily="49" charset="-120"/>
                <a:ea typeface="華康儷粗圓" pitchFamily="49" charset="-120"/>
                <a:cs typeface="超研澤中圓"/>
              </a:rPr>
              <a:t>再配合</a:t>
            </a:r>
            <a:r>
              <a:rPr lang="zh-TW" altLang="en-US" sz="3000" u="sng" smtClean="0">
                <a:solidFill>
                  <a:srgbClr val="0000FF"/>
                </a:solidFill>
                <a:latin typeface="華康儷粗圓" pitchFamily="49" charset="-120"/>
                <a:ea typeface="華康儷粗圓" pitchFamily="49" charset="-120"/>
                <a:cs typeface="超研澤中圓"/>
              </a:rPr>
              <a:t>漫步在大學</a:t>
            </a:r>
            <a:r>
              <a:rPr lang="zh-TW" altLang="en-US" sz="3000" smtClean="0">
                <a:solidFill>
                  <a:srgbClr val="0000FF"/>
                </a:solidFill>
                <a:latin typeface="華康儷粗圓" pitchFamily="49" charset="-120"/>
                <a:ea typeface="華康儷粗圓" pitchFamily="49" charset="-120"/>
                <a:cs typeface="超研澤中圓"/>
              </a:rPr>
              <a:t>網頁進一步去認識學群</a:t>
            </a:r>
            <a:r>
              <a:rPr lang="en-US" altLang="zh-TW" sz="3000" smtClean="0">
                <a:solidFill>
                  <a:srgbClr val="0000FF"/>
                </a:solidFill>
                <a:latin typeface="華康儷粗圓" pitchFamily="49" charset="-120"/>
                <a:ea typeface="華康儷粗圓" pitchFamily="49" charset="-120"/>
                <a:cs typeface="超研澤中圓"/>
              </a:rPr>
              <a:t>(</a:t>
            </a:r>
            <a:r>
              <a:rPr lang="zh-TW" altLang="en-US" sz="3000" smtClean="0">
                <a:solidFill>
                  <a:srgbClr val="0000FF"/>
                </a:solidFill>
                <a:latin typeface="華康儷粗圓" pitchFamily="49" charset="-120"/>
                <a:ea typeface="華康儷粗圓" pitchFamily="49" charset="-120"/>
                <a:cs typeface="超研澤中圓"/>
              </a:rPr>
              <a:t>類</a:t>
            </a:r>
            <a:r>
              <a:rPr lang="en-US" altLang="zh-TW" sz="3000" smtClean="0">
                <a:solidFill>
                  <a:srgbClr val="0000FF"/>
                </a:solidFill>
                <a:latin typeface="華康儷粗圓" pitchFamily="49" charset="-120"/>
                <a:ea typeface="華康儷粗圓" pitchFamily="49" charset="-120"/>
                <a:cs typeface="超研澤中圓"/>
              </a:rPr>
              <a:t>)</a:t>
            </a:r>
            <a:r>
              <a:rPr lang="zh-TW" altLang="en-US" sz="3000" smtClean="0">
                <a:solidFill>
                  <a:srgbClr val="0000FF"/>
                </a:solidFill>
                <a:latin typeface="華康儷粗圓" pitchFamily="49" charset="-120"/>
                <a:ea typeface="華康儷粗圓" pitchFamily="49" charset="-120"/>
                <a:cs typeface="超研澤中圓"/>
              </a:rPr>
              <a:t>或學系哦！</a:t>
            </a:r>
          </a:p>
          <a:p>
            <a:pPr eaLnBrk="1" hangingPunct="1">
              <a:lnSpc>
                <a:spcPct val="150000"/>
              </a:lnSpc>
            </a:pPr>
            <a:endParaRPr lang="en-US" altLang="zh-TW" smtClean="0">
              <a:solidFill>
                <a:srgbClr val="0000FF"/>
              </a:solidFill>
              <a:latin typeface="超研澤中圓"/>
              <a:ea typeface="華康儷粗圓" pitchFamily="49" charset="-120"/>
              <a:cs typeface="超研澤中圓"/>
            </a:endParaRPr>
          </a:p>
        </p:txBody>
      </p:sp>
      <p:sp>
        <p:nvSpPr>
          <p:cNvPr id="367618" name="Rectangle 4"/>
          <p:cNvSpPr>
            <a:spLocks noGrp="1" noChangeArrowheads="1"/>
          </p:cNvSpPr>
          <p:nvPr>
            <p:ph type="title" idx="4294967295"/>
          </p:nvPr>
        </p:nvSpPr>
        <p:spPr>
          <a:xfrm>
            <a:off x="765175" y="630238"/>
            <a:ext cx="10515600" cy="1325562"/>
          </a:xfrm>
        </p:spPr>
        <p:txBody>
          <a:bodyPr/>
          <a:lstStyle/>
          <a:p>
            <a:pPr eaLnBrk="1" hangingPunct="1"/>
            <a:r>
              <a:rPr lang="zh-TW" altLang="en-US" smtClean="0">
                <a:ea typeface="華康儷粗黑" pitchFamily="49" charset="-120"/>
              </a:rPr>
              <a:t>小叮嚀</a:t>
            </a: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5" name="Rectangle 2"/>
          <p:cNvSpPr>
            <a:spLocks noGrp="1"/>
          </p:cNvSpPr>
          <p:nvPr>
            <p:ph type="title" idx="4294967295"/>
          </p:nvPr>
        </p:nvSpPr>
        <p:spPr/>
        <p:txBody>
          <a:bodyPr/>
          <a:lstStyle/>
          <a:p>
            <a:r>
              <a:rPr lang="zh-TW" altLang="en-US" sz="4000" smtClean="0">
                <a:latin typeface="華康儷粗黑" pitchFamily="49" charset="-120"/>
                <a:ea typeface="華康儷粗黑" pitchFamily="49" charset="-120"/>
              </a:rPr>
              <a:t>大學學系分成</a:t>
            </a:r>
            <a:r>
              <a:rPr lang="en-US" altLang="zh-TW" sz="4000" smtClean="0">
                <a:latin typeface="華康儷粗黑" pitchFamily="49" charset="-120"/>
                <a:ea typeface="華康儷粗黑" pitchFamily="49" charset="-120"/>
              </a:rPr>
              <a:t>18+1</a:t>
            </a:r>
            <a:r>
              <a:rPr lang="zh-TW" altLang="en-US" sz="4000" smtClean="0">
                <a:latin typeface="華康儷粗黑" pitchFamily="49" charset="-120"/>
                <a:ea typeface="華康儷粗黑" pitchFamily="49" charset="-120"/>
              </a:rPr>
              <a:t>學群：</a:t>
            </a:r>
            <a:r>
              <a:rPr lang="zh-TW" altLang="en-US" sz="2400" smtClean="0">
                <a:solidFill>
                  <a:srgbClr val="0000FF"/>
                </a:solidFill>
                <a:latin typeface="華康儷粗圓" pitchFamily="49" charset="-120"/>
                <a:ea typeface="華康儷粗圓" pitchFamily="49" charset="-120"/>
              </a:rPr>
              <a:t>一千多個校系看的頭昏眼花，</a:t>
            </a:r>
            <a:r>
              <a:rPr lang="zh-TW" altLang="en-US" sz="2400" smtClean="0">
                <a:solidFill>
                  <a:srgbClr val="FF0000"/>
                </a:solidFill>
                <a:latin typeface="華康儷粗圓" pitchFamily="49" charset="-120"/>
                <a:ea typeface="華康儷粗圓" pitchFamily="49" charset="-120"/>
              </a:rPr>
              <a:t>把同性質相近的學系歸類在一起，稱為學群</a:t>
            </a:r>
            <a:r>
              <a:rPr lang="zh-TW" altLang="en-US" sz="2400" smtClean="0">
                <a:solidFill>
                  <a:srgbClr val="0000FF"/>
                </a:solidFill>
                <a:latin typeface="華康儷粗圓" pitchFamily="49" charset="-120"/>
                <a:ea typeface="華康儷粗圓" pitchFamily="49" charset="-120"/>
              </a:rPr>
              <a:t>，</a:t>
            </a:r>
            <a:r>
              <a:rPr lang="zh-TW" altLang="en-US" sz="2400" smtClean="0">
                <a:solidFill>
                  <a:srgbClr val="0000FF"/>
                </a:solidFill>
                <a:ea typeface="華康儷粗圓" pitchFamily="49" charset="-120"/>
              </a:rPr>
              <a:t> </a:t>
            </a:r>
            <a:r>
              <a:rPr lang="zh-TW" altLang="en-US" sz="2400" smtClean="0">
                <a:solidFill>
                  <a:srgbClr val="0000FF"/>
                </a:solidFill>
                <a:latin typeface="華康儷粗圓" pitchFamily="49" charset="-120"/>
                <a:ea typeface="華康儷粗圓" pitchFamily="49" charset="-120"/>
              </a:rPr>
              <a:t>學群之下有學類，學類之下有學系， 每個學群就好像是一個大家族，</a:t>
            </a:r>
            <a:endParaRPr lang="zh-TW" altLang="en-US" sz="4000" smtClean="0"/>
          </a:p>
        </p:txBody>
      </p:sp>
      <p:sp>
        <p:nvSpPr>
          <p:cNvPr id="369666" name="Rectangle 3"/>
          <p:cNvSpPr>
            <a:spLocks noGrp="1"/>
          </p:cNvSpPr>
          <p:nvPr>
            <p:ph type="body" idx="4294967295"/>
          </p:nvPr>
        </p:nvSpPr>
        <p:spPr/>
        <p:txBody>
          <a:bodyPr/>
          <a:lstStyle/>
          <a:p>
            <a:endParaRPr lang="zh-TW" altLang="en-US" smtClean="0"/>
          </a:p>
        </p:txBody>
      </p:sp>
      <p:pic>
        <p:nvPicPr>
          <p:cNvPr id="369667" name="Picture 4"/>
          <p:cNvPicPr>
            <a:picLocks noChangeAspect="1" noChangeArrowheads="1"/>
          </p:cNvPicPr>
          <p:nvPr/>
        </p:nvPicPr>
        <p:blipFill>
          <a:blip r:embed="rId2"/>
          <a:srcRect/>
          <a:stretch>
            <a:fillRect/>
          </a:stretch>
        </p:blipFill>
        <p:spPr bwMode="auto">
          <a:xfrm>
            <a:off x="768350" y="2397125"/>
            <a:ext cx="10552113" cy="42433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89" name="Rectangle 2"/>
          <p:cNvSpPr>
            <a:spLocks noGrp="1"/>
          </p:cNvSpPr>
          <p:nvPr>
            <p:ph type="title" idx="4294967295"/>
          </p:nvPr>
        </p:nvSpPr>
        <p:spPr/>
        <p:txBody>
          <a:bodyPr/>
          <a:lstStyle/>
          <a:p>
            <a:endParaRPr lang="zh-TW" altLang="en-US" smtClean="0"/>
          </a:p>
        </p:txBody>
      </p:sp>
      <p:sp>
        <p:nvSpPr>
          <p:cNvPr id="370690" name="Rectangle 3"/>
          <p:cNvSpPr>
            <a:spLocks noGrp="1"/>
          </p:cNvSpPr>
          <p:nvPr>
            <p:ph type="body" idx="4294967295"/>
          </p:nvPr>
        </p:nvSpPr>
        <p:spPr/>
        <p:txBody>
          <a:bodyPr/>
          <a:lstStyle/>
          <a:p>
            <a:endParaRPr lang="zh-TW" altLang="en-US" smtClean="0"/>
          </a:p>
        </p:txBody>
      </p:sp>
      <p:pic>
        <p:nvPicPr>
          <p:cNvPr id="370691" name="Picture 4"/>
          <p:cNvPicPr>
            <a:picLocks noChangeAspect="1" noChangeArrowheads="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Rectangle 2"/>
          <p:cNvSpPr>
            <a:spLocks noGrp="1"/>
          </p:cNvSpPr>
          <p:nvPr>
            <p:ph type="title" idx="4294967295"/>
          </p:nvPr>
        </p:nvSpPr>
        <p:spPr/>
        <p:txBody>
          <a:bodyPr/>
          <a:lstStyle/>
          <a:p>
            <a:endParaRPr lang="zh-TW" altLang="en-US" smtClean="0"/>
          </a:p>
        </p:txBody>
      </p:sp>
      <p:sp>
        <p:nvSpPr>
          <p:cNvPr id="371714" name="Rectangle 3"/>
          <p:cNvSpPr>
            <a:spLocks noGrp="1"/>
          </p:cNvSpPr>
          <p:nvPr>
            <p:ph type="body" idx="4294967295"/>
          </p:nvPr>
        </p:nvSpPr>
        <p:spPr/>
        <p:txBody>
          <a:bodyPr/>
          <a:lstStyle/>
          <a:p>
            <a:endParaRPr lang="zh-TW" altLang="en-US" smtClean="0"/>
          </a:p>
        </p:txBody>
      </p:sp>
      <p:pic>
        <p:nvPicPr>
          <p:cNvPr id="371715" name="Picture 4"/>
          <p:cNvPicPr>
            <a:picLocks noChangeAspect="1" noChangeArrowheads="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7" name="Rectangle 20"/>
          <p:cNvSpPr>
            <a:spLocks noChangeArrowheads="1"/>
          </p:cNvSpPr>
          <p:nvPr/>
        </p:nvSpPr>
        <p:spPr bwMode="auto">
          <a:xfrm>
            <a:off x="1295400" y="1300163"/>
            <a:ext cx="246063" cy="368300"/>
          </a:xfrm>
          <a:prstGeom prst="rect">
            <a:avLst/>
          </a:prstGeom>
          <a:noFill/>
          <a:ln w="9525">
            <a:noFill/>
            <a:miter lim="800000"/>
            <a:headEnd/>
            <a:tailEnd/>
          </a:ln>
        </p:spPr>
        <p:txBody>
          <a:bodyPr wrap="none" anchor="ctr">
            <a:spAutoFit/>
          </a:bodyPr>
          <a:lstStyle/>
          <a:p>
            <a:endParaRPr kumimoji="0" lang="zh-TW" altLang="en-US">
              <a:latin typeface="Calibri" pitchFamily="34" charset="0"/>
            </a:endParaRPr>
          </a:p>
        </p:txBody>
      </p:sp>
      <p:sp>
        <p:nvSpPr>
          <p:cNvPr id="23" name="Rectangle 22"/>
          <p:cNvSpPr txBox="1">
            <a:spLocks noChangeArrowheads="1"/>
          </p:cNvSpPr>
          <p:nvPr/>
        </p:nvSpPr>
        <p:spPr>
          <a:xfrm>
            <a:off x="719138" y="260350"/>
            <a:ext cx="9083675" cy="973138"/>
          </a:xfrm>
          <a:prstGeom prst="rect">
            <a:avLst/>
          </a:prstGeom>
        </p:spPr>
        <p:txBody>
          <a:bodyPr anchor="ctr">
            <a:normAutofit/>
          </a:bodyPr>
          <a:lstStyle/>
          <a:p>
            <a:pPr fontAlgn="auto">
              <a:spcAft>
                <a:spcPts val="0"/>
              </a:spcAft>
              <a:defRPr/>
            </a:pPr>
            <a:endParaRPr kumimoji="0" lang="zh-TW" altLang="en-US" sz="4400" b="1" dirty="0">
              <a:solidFill>
                <a:schemeClr val="tx2"/>
              </a:solidFill>
              <a:latin typeface="微軟正黑體" panose="020B0604030504040204" pitchFamily="34" charset="-120"/>
              <a:ea typeface="微軟正黑體" panose="020B0604030504040204" pitchFamily="34" charset="-120"/>
              <a:cs typeface="+mj-cs"/>
            </a:endParaRPr>
          </a:p>
        </p:txBody>
      </p:sp>
      <p:sp>
        <p:nvSpPr>
          <p:cNvPr id="372739" name="Rectangle 22"/>
          <p:cNvSpPr txBox="1">
            <a:spLocks noChangeArrowheads="1"/>
          </p:cNvSpPr>
          <p:nvPr/>
        </p:nvSpPr>
        <p:spPr bwMode="auto">
          <a:xfrm>
            <a:off x="365125" y="0"/>
            <a:ext cx="11377613" cy="973138"/>
          </a:xfrm>
          <a:prstGeom prst="rect">
            <a:avLst/>
          </a:prstGeom>
          <a:noFill/>
          <a:ln w="9525">
            <a:noFill/>
            <a:miter lim="800000"/>
            <a:headEnd/>
            <a:tailEnd/>
          </a:ln>
        </p:spPr>
        <p:txBody>
          <a:bodyPr anchor="ctr"/>
          <a:lstStyle/>
          <a:p>
            <a:pPr>
              <a:lnSpc>
                <a:spcPct val="80000"/>
              </a:lnSpc>
            </a:pPr>
            <a:r>
              <a:rPr kumimoji="0" lang="en-US" altLang="zh-TW" sz="3400">
                <a:latin typeface="華康儷粗黑" pitchFamily="49" charset="-120"/>
                <a:ea typeface="華康儷粗黑" pitchFamily="49" charset="-120"/>
                <a:cs typeface="微軟正黑體"/>
              </a:rPr>
              <a:t>『</a:t>
            </a:r>
            <a:r>
              <a:rPr kumimoji="0" lang="zh-TW" altLang="en-US" sz="3400">
                <a:latin typeface="華康儷粗黑" pitchFamily="49" charset="-120"/>
                <a:ea typeface="華康儷粗黑" pitchFamily="49" charset="-120"/>
                <a:cs typeface="微軟正黑體"/>
              </a:rPr>
              <a:t>漫步在大學</a:t>
            </a:r>
            <a:r>
              <a:rPr kumimoji="0" lang="en-US" altLang="zh-TW" sz="3400">
                <a:latin typeface="華康儷粗黑" pitchFamily="49" charset="-120"/>
                <a:ea typeface="華康儷粗黑" pitchFamily="49" charset="-120"/>
                <a:cs typeface="微軟正黑體"/>
              </a:rPr>
              <a:t>』-</a:t>
            </a:r>
            <a:r>
              <a:rPr kumimoji="0" lang="zh-TW" altLang="en-US" sz="3400">
                <a:latin typeface="華康儷粗黑" pitchFamily="49" charset="-120"/>
                <a:ea typeface="華康儷粗黑" pitchFamily="49" charset="-120"/>
                <a:cs typeface="微軟正黑體"/>
              </a:rPr>
              <a:t>多個學系比較查詢</a:t>
            </a:r>
            <a:r>
              <a:rPr kumimoji="0" lang="en-US" altLang="zh-TW" sz="3400">
                <a:latin typeface="華康儷粗黑" pitchFamily="49" charset="-120"/>
                <a:ea typeface="華康儷粗黑" pitchFamily="49" charset="-120"/>
                <a:cs typeface="微軟正黑體"/>
              </a:rPr>
              <a:t>(</a:t>
            </a:r>
            <a:r>
              <a:rPr kumimoji="0" lang="zh-TW" altLang="en-US" sz="3400">
                <a:latin typeface="華康儷粗黑" pitchFamily="49" charset="-120"/>
                <a:ea typeface="華康儷粗黑" pitchFamily="49" charset="-120"/>
                <a:cs typeface="微軟正黑體"/>
              </a:rPr>
              <a:t>推薦</a:t>
            </a:r>
            <a:r>
              <a:rPr kumimoji="0" lang="en-US" altLang="zh-TW" sz="3400">
                <a:latin typeface="華康儷粗黑" pitchFamily="49" charset="-120"/>
                <a:ea typeface="華康儷粗黑" pitchFamily="49" charset="-120"/>
                <a:cs typeface="微軟正黑體"/>
              </a:rPr>
              <a:t>!)</a:t>
            </a:r>
            <a:endParaRPr kumimoji="0" lang="zh-TW" altLang="en-US" sz="3400">
              <a:latin typeface="華康儷粗黑" pitchFamily="49" charset="-120"/>
              <a:ea typeface="華康儷粗黑" pitchFamily="49" charset="-120"/>
              <a:cs typeface="微軟正黑體"/>
            </a:endParaRPr>
          </a:p>
        </p:txBody>
      </p:sp>
      <p:pic>
        <p:nvPicPr>
          <p:cNvPr id="372740" name="Picture 2"/>
          <p:cNvPicPr>
            <a:picLocks noChangeAspect="1" noChangeArrowheads="1"/>
          </p:cNvPicPr>
          <p:nvPr/>
        </p:nvPicPr>
        <p:blipFill>
          <a:blip r:embed="rId2"/>
          <a:srcRect l="13002" t="10454" r="15051" b="8829"/>
          <a:stretch>
            <a:fillRect/>
          </a:stretch>
        </p:blipFill>
        <p:spPr bwMode="auto">
          <a:xfrm>
            <a:off x="334963" y="981075"/>
            <a:ext cx="11626850" cy="5499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34"/>
          <p:cNvSpPr>
            <a:spLocks noGrp="1"/>
          </p:cNvSpPr>
          <p:nvPr>
            <p:ph type="title"/>
          </p:nvPr>
        </p:nvSpPr>
        <p:spPr>
          <a:xfrm>
            <a:off x="498475" y="412750"/>
            <a:ext cx="10515600" cy="1325563"/>
          </a:xfrm>
        </p:spPr>
        <p:txBody>
          <a:bodyPr/>
          <a:lstStyle/>
          <a:p>
            <a:r>
              <a:rPr lang="zh-TW" altLang="en-US" smtClean="0">
                <a:ea typeface="華康儷粗黑" pitchFamily="49" charset="-120"/>
              </a:rPr>
              <a:t>興趣類型與相關學群表</a:t>
            </a:r>
          </a:p>
        </p:txBody>
      </p:sp>
      <p:graphicFrame>
        <p:nvGraphicFramePr>
          <p:cNvPr id="341073" name="Group 81"/>
          <p:cNvGraphicFramePr>
            <a:graphicFrameLocks noGrp="1"/>
          </p:cNvGraphicFramePr>
          <p:nvPr>
            <p:ph idx="1"/>
          </p:nvPr>
        </p:nvGraphicFramePr>
        <p:xfrm>
          <a:off x="571500" y="1709738"/>
          <a:ext cx="11031538" cy="4181475"/>
        </p:xfrm>
        <a:graphic>
          <a:graphicData uri="http://schemas.openxmlformats.org/drawingml/2006/table">
            <a:tbl>
              <a:tblPr/>
              <a:tblGrid>
                <a:gridCol w="6003925"/>
                <a:gridCol w="5027613"/>
              </a:tblGrid>
              <a:tr h="327025">
                <a:tc>
                  <a:txBody>
                    <a:bodyPr/>
                    <a:lstStyle/>
                    <a:p>
                      <a:pPr marL="0" marR="0" lvl="0" indent="0" algn="ctr" defTabSz="914400" rtl="0" eaLnBrk="0" fontAlgn="base" latinLnBrk="0" hangingPunct="0">
                        <a:lnSpc>
                          <a:spcPct val="90000"/>
                        </a:lnSpc>
                        <a:spcBef>
                          <a:spcPts val="100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主要興趣組型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5F9FD"/>
                    </a:solidFill>
                  </a:tcPr>
                </a:tc>
                <a:tc>
                  <a:txBody>
                    <a:bodyPr/>
                    <a:lstStyle/>
                    <a:p>
                      <a:pPr marL="0" marR="0" lvl="0" indent="0" algn="ctr" defTabSz="914400" rtl="0" eaLnBrk="0" fontAlgn="base" latinLnBrk="0" hangingPunct="0">
                        <a:lnSpc>
                          <a:spcPct val="90000"/>
                        </a:lnSpc>
                        <a:spcBef>
                          <a:spcPts val="100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相關的學群</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5F9FD"/>
                    </a:solidFill>
                  </a:tcPr>
                </a:tc>
              </a:tr>
              <a:tr h="542925">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a:t>
                      </a:r>
                      <a:r>
                        <a:rPr kumimoji="0" lang="en-US" altLang="zh-TW" sz="2400" b="0" i="0" u="none" strike="noStrike" cap="none" normalizeH="0" baseline="0" smtClean="0">
                          <a:ln>
                            <a:noFill/>
                          </a:ln>
                          <a:solidFill>
                            <a:schemeClr val="tx1"/>
                          </a:solidFill>
                          <a:effectLst/>
                          <a:latin typeface="華康儷粗圓" pitchFamily="49" charset="-120"/>
                          <a:ea typeface="華康儷粗圓" pitchFamily="49" charset="-120"/>
                        </a:rPr>
                        <a:t>R</a:t>
                      </a: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）實用型和（</a:t>
                      </a:r>
                      <a:r>
                        <a:rPr kumimoji="0" lang="en-US" altLang="zh-TW" sz="2400" b="0" i="0" u="none" strike="noStrike" cap="none" normalizeH="0" baseline="0" smtClean="0">
                          <a:ln>
                            <a:noFill/>
                          </a:ln>
                          <a:solidFill>
                            <a:schemeClr val="tx1"/>
                          </a:solidFill>
                          <a:effectLst/>
                          <a:latin typeface="華康儷粗圓" pitchFamily="49" charset="-120"/>
                          <a:ea typeface="華康儷粗圓" pitchFamily="49" charset="-120"/>
                        </a:rPr>
                        <a:t>I</a:t>
                      </a: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）研究型為主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5F9FD"/>
                    </a:solidFill>
                  </a:tcPr>
                </a:tc>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資訊學群、生命科學學群、生物資</a:t>
                      </a:r>
                    </a:p>
                    <a:p>
                      <a:pPr marL="0" marR="0" lvl="0" indent="0" algn="l" defTabSz="914400" rtl="0" eaLnBrk="0" fontAlgn="base" latinLnBrk="0" hangingPunct="0">
                        <a:lnSpc>
                          <a:spcPct val="90000"/>
                        </a:lnSpc>
                        <a:spcBef>
                          <a:spcPts val="100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源、地球與環境科學、數理化學群</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5F9FD"/>
                    </a:solidFill>
                  </a:tcPr>
                </a:tc>
              </a:tr>
              <a:tr h="442913">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a:t>
                      </a:r>
                      <a:r>
                        <a:rPr kumimoji="0" lang="en-US" altLang="zh-TW" sz="2400" b="0" i="0" u="none" strike="noStrike" cap="none" normalizeH="0" baseline="0" smtClean="0">
                          <a:ln>
                            <a:noFill/>
                          </a:ln>
                          <a:solidFill>
                            <a:schemeClr val="tx1"/>
                          </a:solidFill>
                          <a:effectLst/>
                          <a:latin typeface="華康儷粗圓" pitchFamily="49" charset="-120"/>
                          <a:ea typeface="華康儷粗圓" pitchFamily="49" charset="-120"/>
                        </a:rPr>
                        <a:t>A</a:t>
                      </a: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）藝術型（</a:t>
                      </a:r>
                      <a:r>
                        <a:rPr kumimoji="0" lang="en-US" altLang="zh-TW" sz="2400" b="0" i="0" u="none" strike="noStrike" cap="none" normalizeH="0" baseline="0" smtClean="0">
                          <a:ln>
                            <a:noFill/>
                          </a:ln>
                          <a:solidFill>
                            <a:schemeClr val="tx1"/>
                          </a:solidFill>
                          <a:effectLst/>
                          <a:latin typeface="華康儷粗圓" pitchFamily="49" charset="-120"/>
                          <a:ea typeface="華康儷粗圓" pitchFamily="49" charset="-120"/>
                        </a:rPr>
                        <a:t>S</a:t>
                      </a: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）、社會型</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5F9FD"/>
                    </a:solidFill>
                  </a:tcPr>
                </a:tc>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大眾傳播、文史哲、外語學群</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5F9FD"/>
                    </a:solidFill>
                  </a:tcPr>
                </a:tc>
              </a:tr>
              <a:tr h="430213">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a:t>
                      </a:r>
                      <a:r>
                        <a:rPr kumimoji="0" lang="en-US" altLang="zh-TW" sz="2400" b="0" i="0" u="none" strike="noStrike" cap="none" normalizeH="0" baseline="0" smtClean="0">
                          <a:ln>
                            <a:noFill/>
                          </a:ln>
                          <a:solidFill>
                            <a:schemeClr val="tx1"/>
                          </a:solidFill>
                          <a:effectLst/>
                          <a:latin typeface="華康儷粗圓" pitchFamily="49" charset="-120"/>
                          <a:ea typeface="華康儷粗圓" pitchFamily="49" charset="-120"/>
                        </a:rPr>
                        <a:t>S</a:t>
                      </a: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）社會型、（</a:t>
                      </a:r>
                      <a:r>
                        <a:rPr kumimoji="0" lang="en-US" altLang="zh-TW" sz="2400" b="0" i="0" u="none" strike="noStrike" cap="none" normalizeH="0" baseline="0" smtClean="0">
                          <a:ln>
                            <a:noFill/>
                          </a:ln>
                          <a:solidFill>
                            <a:schemeClr val="tx1"/>
                          </a:solidFill>
                          <a:effectLst/>
                          <a:latin typeface="華康儷粗圓" pitchFamily="49" charset="-120"/>
                          <a:ea typeface="華康儷粗圓" pitchFamily="49" charset="-120"/>
                        </a:rPr>
                        <a:t>E</a:t>
                      </a: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）企業型</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5F9FD"/>
                    </a:solidFill>
                  </a:tcPr>
                </a:tc>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教育、法政、社會心理學群</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5F9FD"/>
                    </a:solidFill>
                  </a:tcPr>
                </a:tc>
              </a:tr>
              <a:tr h="396875">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a:t>
                      </a:r>
                      <a:r>
                        <a:rPr kumimoji="0" lang="en-US" altLang="zh-TW" sz="2400" b="0" i="0" u="none" strike="noStrike" cap="none" normalizeH="0" baseline="0" smtClean="0">
                          <a:ln>
                            <a:noFill/>
                          </a:ln>
                          <a:solidFill>
                            <a:schemeClr val="tx1"/>
                          </a:solidFill>
                          <a:effectLst/>
                          <a:latin typeface="華康儷粗圓" pitchFamily="49" charset="-120"/>
                          <a:ea typeface="華康儷粗圓" pitchFamily="49" charset="-120"/>
                        </a:rPr>
                        <a:t>S</a:t>
                      </a: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）社會型、（</a:t>
                      </a:r>
                      <a:r>
                        <a:rPr kumimoji="0" lang="en-US" altLang="zh-TW" sz="2400" b="0" i="0" u="none" strike="noStrike" cap="none" normalizeH="0" baseline="0" smtClean="0">
                          <a:ln>
                            <a:noFill/>
                          </a:ln>
                          <a:solidFill>
                            <a:schemeClr val="tx1"/>
                          </a:solidFill>
                          <a:effectLst/>
                          <a:latin typeface="華康儷粗圓" pitchFamily="49" charset="-120"/>
                          <a:ea typeface="華康儷粗圓" pitchFamily="49" charset="-120"/>
                        </a:rPr>
                        <a:t>E</a:t>
                      </a: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）企業型、（</a:t>
                      </a:r>
                      <a:r>
                        <a:rPr kumimoji="0" lang="en-US" altLang="zh-TW" sz="2400" b="0" i="0" u="none" strike="noStrike" cap="none" normalizeH="0" baseline="0" smtClean="0">
                          <a:ln>
                            <a:noFill/>
                          </a:ln>
                          <a:solidFill>
                            <a:schemeClr val="tx1"/>
                          </a:solidFill>
                          <a:effectLst/>
                          <a:latin typeface="華康儷粗圓" pitchFamily="49" charset="-120"/>
                          <a:ea typeface="華康儷粗圓" pitchFamily="49" charset="-120"/>
                        </a:rPr>
                        <a:t>C</a:t>
                      </a: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）事務型</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5F9FD"/>
                    </a:solidFill>
                  </a:tcPr>
                </a:tc>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管理學群</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5F9FD"/>
                    </a:solidFill>
                  </a:tcPr>
                </a:tc>
              </a:tr>
              <a:tr h="354013">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a:t>
                      </a:r>
                      <a:r>
                        <a:rPr kumimoji="0" lang="en-US" altLang="zh-TW" sz="2400" b="0" i="0" u="none" strike="noStrike" cap="none" normalizeH="0" baseline="0" smtClean="0">
                          <a:ln>
                            <a:noFill/>
                          </a:ln>
                          <a:solidFill>
                            <a:schemeClr val="tx1"/>
                          </a:solidFill>
                          <a:effectLst/>
                          <a:latin typeface="華康儷粗圓" pitchFamily="49" charset="-120"/>
                          <a:ea typeface="華康儷粗圓" pitchFamily="49" charset="-120"/>
                        </a:rPr>
                        <a:t>E</a:t>
                      </a: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）企業型、（</a:t>
                      </a:r>
                      <a:r>
                        <a:rPr kumimoji="0" lang="en-US" altLang="zh-TW" sz="2400" b="0" i="0" u="none" strike="noStrike" cap="none" normalizeH="0" baseline="0" smtClean="0">
                          <a:ln>
                            <a:noFill/>
                          </a:ln>
                          <a:solidFill>
                            <a:schemeClr val="tx1"/>
                          </a:solidFill>
                          <a:effectLst/>
                          <a:latin typeface="華康儷粗圓" pitchFamily="49" charset="-120"/>
                          <a:ea typeface="華康儷粗圓" pitchFamily="49" charset="-120"/>
                        </a:rPr>
                        <a:t>C</a:t>
                      </a: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）事務型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5F9FD"/>
                    </a:solidFill>
                  </a:tcPr>
                </a:tc>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財經學群</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5F9FD"/>
                    </a:solidFill>
                  </a:tcPr>
                </a:tc>
              </a:tr>
              <a:tr h="357188">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a:t>
                      </a:r>
                      <a:r>
                        <a:rPr kumimoji="0" lang="en-US" altLang="zh-TW" sz="2400" b="0" i="0" u="none" strike="noStrike" cap="none" normalizeH="0" baseline="0" smtClean="0">
                          <a:ln>
                            <a:noFill/>
                          </a:ln>
                          <a:solidFill>
                            <a:schemeClr val="tx1"/>
                          </a:solidFill>
                          <a:effectLst/>
                          <a:latin typeface="華康儷粗圓" pitchFamily="49" charset="-120"/>
                          <a:ea typeface="華康儷粗圓" pitchFamily="49" charset="-120"/>
                        </a:rPr>
                        <a:t>R</a:t>
                      </a: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）實用型、（</a:t>
                      </a:r>
                      <a:r>
                        <a:rPr kumimoji="0" lang="en-US" altLang="zh-TW" sz="2400" b="0" i="0" u="none" strike="noStrike" cap="none" normalizeH="0" baseline="0" smtClean="0">
                          <a:ln>
                            <a:noFill/>
                          </a:ln>
                          <a:solidFill>
                            <a:schemeClr val="tx1"/>
                          </a:solidFill>
                          <a:effectLst/>
                          <a:latin typeface="華康儷粗圓" pitchFamily="49" charset="-120"/>
                          <a:ea typeface="華康儷粗圓" pitchFamily="49" charset="-120"/>
                        </a:rPr>
                        <a:t>I</a:t>
                      </a: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）研究型、（</a:t>
                      </a:r>
                      <a:r>
                        <a:rPr kumimoji="0" lang="en-US" altLang="zh-TW" sz="2400" b="0" i="0" u="none" strike="noStrike" cap="none" normalizeH="0" baseline="0" smtClean="0">
                          <a:ln>
                            <a:noFill/>
                          </a:ln>
                          <a:solidFill>
                            <a:schemeClr val="tx1"/>
                          </a:solidFill>
                          <a:effectLst/>
                          <a:latin typeface="華康儷粗圓" pitchFamily="49" charset="-120"/>
                          <a:ea typeface="華康儷粗圓" pitchFamily="49" charset="-120"/>
                        </a:rPr>
                        <a:t>A</a:t>
                      </a: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）藝術型</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5F9FD"/>
                    </a:solidFill>
                  </a:tcPr>
                </a:tc>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建築與設計學群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5F9FD"/>
                    </a:solidFill>
                  </a:tcPr>
                </a:tc>
              </a:tr>
              <a:tr h="544513">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a:t>
                      </a:r>
                      <a:r>
                        <a:rPr kumimoji="0" lang="en-US" altLang="zh-TW" sz="2400" b="0" i="0" u="none" strike="noStrike" cap="none" normalizeH="0" baseline="0" smtClean="0">
                          <a:ln>
                            <a:noFill/>
                          </a:ln>
                          <a:solidFill>
                            <a:schemeClr val="tx1"/>
                          </a:solidFill>
                          <a:effectLst/>
                          <a:latin typeface="華康儷粗圓" pitchFamily="49" charset="-120"/>
                          <a:ea typeface="華康儷粗圓" pitchFamily="49" charset="-120"/>
                        </a:rPr>
                        <a:t>R</a:t>
                      </a: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）實用型、（</a:t>
                      </a:r>
                      <a:r>
                        <a:rPr kumimoji="0" lang="en-US" altLang="zh-TW" sz="2400" b="0" i="0" u="none" strike="noStrike" cap="none" normalizeH="0" baseline="0" smtClean="0">
                          <a:ln>
                            <a:noFill/>
                          </a:ln>
                          <a:solidFill>
                            <a:schemeClr val="tx1"/>
                          </a:solidFill>
                          <a:effectLst/>
                          <a:latin typeface="華康儷粗圓" pitchFamily="49" charset="-120"/>
                          <a:ea typeface="華康儷粗圓" pitchFamily="49" charset="-120"/>
                        </a:rPr>
                        <a:t>I</a:t>
                      </a: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）研究型、（</a:t>
                      </a:r>
                      <a:r>
                        <a:rPr kumimoji="0" lang="en-US" altLang="zh-TW" sz="2400" b="0" i="0" u="none" strike="noStrike" cap="none" normalizeH="0" baseline="0" smtClean="0">
                          <a:ln>
                            <a:noFill/>
                          </a:ln>
                          <a:solidFill>
                            <a:schemeClr val="tx1"/>
                          </a:solidFill>
                          <a:effectLst/>
                          <a:latin typeface="華康儷粗圓" pitchFamily="49" charset="-120"/>
                          <a:ea typeface="華康儷粗圓" pitchFamily="49" charset="-120"/>
                        </a:rPr>
                        <a:t>S</a:t>
                      </a: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）社會型</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A5F9FD"/>
                    </a:solidFill>
                  </a:tcPr>
                </a:tc>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 pitchFamily="49" charset="-120"/>
                          <a:ea typeface="華康儷粗圓" pitchFamily="49" charset="-120"/>
                        </a:rPr>
                        <a:t>醫藥衛生學群（如藥學、醫學、醫技等系</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A5F9FD"/>
                    </a:solidFill>
                  </a:tcPr>
                </a:tc>
              </a:tr>
            </a:tbl>
          </a:graphicData>
        </a:graphic>
      </p:graphicFrame>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4785" name="Rectangle 2"/>
          <p:cNvSpPr>
            <a:spLocks noGrp="1"/>
          </p:cNvSpPr>
          <p:nvPr>
            <p:ph type="title"/>
          </p:nvPr>
        </p:nvSpPr>
        <p:spPr>
          <a:xfrm>
            <a:off x="765175" y="236538"/>
            <a:ext cx="8235950" cy="836612"/>
          </a:xfrm>
        </p:spPr>
        <p:txBody>
          <a:bodyPr/>
          <a:lstStyle/>
          <a:p>
            <a:r>
              <a:rPr lang="zh-TW" altLang="en-US" sz="4000" smtClean="0">
                <a:latin typeface="華康儷粗黑" pitchFamily="49" charset="-120"/>
                <a:ea typeface="華康儷粗黑" pitchFamily="49" charset="-120"/>
              </a:rPr>
              <a:t>學群與類組表（一）</a:t>
            </a:r>
          </a:p>
        </p:txBody>
      </p:sp>
      <p:sp>
        <p:nvSpPr>
          <p:cNvPr id="374786" name="Rectangle 3"/>
          <p:cNvSpPr>
            <a:spLocks noGrp="1"/>
          </p:cNvSpPr>
          <p:nvPr>
            <p:ph type="body" sz="half" idx="1"/>
          </p:nvPr>
        </p:nvSpPr>
        <p:spPr>
          <a:xfrm>
            <a:off x="1103313" y="1196975"/>
            <a:ext cx="10464800" cy="5373688"/>
          </a:xfrm>
        </p:spPr>
        <p:txBody>
          <a:bodyPr/>
          <a:lstStyle/>
          <a:p>
            <a:pPr>
              <a:buFont typeface="Arial" charset="0"/>
              <a:buNone/>
            </a:pPr>
            <a:endParaRPr lang="zh-TW" altLang="en-US" sz="2600" smtClean="0">
              <a:solidFill>
                <a:srgbClr val="6600CC"/>
              </a:solidFill>
              <a:latin typeface="華康新特圓體" pitchFamily="49" charset="-120"/>
              <a:ea typeface="華康新特圓體" pitchFamily="49" charset="-120"/>
            </a:endParaRPr>
          </a:p>
          <a:p>
            <a:endParaRPr lang="zh-TW" altLang="en-US" sz="2000" smtClean="0">
              <a:solidFill>
                <a:srgbClr val="6600CC"/>
              </a:solidFill>
              <a:latin typeface="華康新特圓體" pitchFamily="49" charset="-120"/>
              <a:ea typeface="華康新特圓體" pitchFamily="49" charset="-120"/>
            </a:endParaRPr>
          </a:p>
        </p:txBody>
      </p:sp>
      <p:graphicFrame>
        <p:nvGraphicFramePr>
          <p:cNvPr id="240861" name="Group 221"/>
          <p:cNvGraphicFramePr>
            <a:graphicFrameLocks noGrp="1"/>
          </p:cNvGraphicFramePr>
          <p:nvPr/>
        </p:nvGraphicFramePr>
        <p:xfrm>
          <a:off x="846138" y="1047750"/>
          <a:ext cx="10560050" cy="5500688"/>
        </p:xfrm>
        <a:graphic>
          <a:graphicData uri="http://schemas.openxmlformats.org/drawingml/2006/table">
            <a:tbl>
              <a:tblPr/>
              <a:tblGrid>
                <a:gridCol w="3551237"/>
                <a:gridCol w="2303463"/>
                <a:gridCol w="2305050"/>
                <a:gridCol w="2400300"/>
              </a:tblGrid>
              <a:tr h="571500">
                <a:tc>
                  <a:txBody>
                    <a:bodyPr/>
                    <a:lstStyle/>
                    <a:p>
                      <a:pPr marL="0" marR="0" lvl="0" indent="0" algn="l" defTabSz="914400" rtl="0" eaLnBrk="0" fontAlgn="base" latinLnBrk="0" hangingPunct="0">
                        <a:lnSpc>
                          <a:spcPct val="90000"/>
                        </a:lnSpc>
                        <a:spcBef>
                          <a:spcPct val="0"/>
                        </a:spcBef>
                        <a:spcAft>
                          <a:spcPct val="0"/>
                        </a:spcAft>
                        <a:buClrTx/>
                        <a:buSzTx/>
                        <a:buFont typeface="Arial" charset="0"/>
                        <a:buNone/>
                        <a:tabLst/>
                      </a:pPr>
                      <a:r>
                        <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rPr>
                        <a:t>學群名稱</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base" latinLnBrk="0" hangingPunct="0">
                        <a:lnSpc>
                          <a:spcPct val="90000"/>
                        </a:lnSpc>
                        <a:spcBef>
                          <a:spcPct val="0"/>
                        </a:spcBef>
                        <a:spcAft>
                          <a:spcPct val="0"/>
                        </a:spcAft>
                        <a:buClrTx/>
                        <a:buSzTx/>
                        <a:buFont typeface="Arial" charset="0"/>
                        <a:buNone/>
                        <a:tabLst/>
                      </a:pPr>
                      <a:r>
                        <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rPr>
                        <a:t>第一類組</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base" latinLnBrk="0" hangingPunct="0">
                        <a:lnSpc>
                          <a:spcPct val="90000"/>
                        </a:lnSpc>
                        <a:spcBef>
                          <a:spcPct val="0"/>
                        </a:spcBef>
                        <a:spcAft>
                          <a:spcPct val="0"/>
                        </a:spcAft>
                        <a:buClrTx/>
                        <a:buSzTx/>
                        <a:buFont typeface="Arial" charset="0"/>
                        <a:buNone/>
                        <a:tabLst/>
                      </a:pPr>
                      <a:r>
                        <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rPr>
                        <a:t>第二類組</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base" latinLnBrk="0" hangingPunct="0">
                        <a:lnSpc>
                          <a:spcPct val="90000"/>
                        </a:lnSpc>
                        <a:spcBef>
                          <a:spcPct val="0"/>
                        </a:spcBef>
                        <a:spcAft>
                          <a:spcPct val="0"/>
                        </a:spcAft>
                        <a:buClrTx/>
                        <a:buSzTx/>
                        <a:buFont typeface="Arial" charset="0"/>
                        <a:buNone/>
                        <a:tabLst/>
                      </a:pPr>
                      <a:r>
                        <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rPr>
                        <a:t>第三類組</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r>
              <a:tr h="547688">
                <a:tc>
                  <a:txBody>
                    <a:bodyPr/>
                    <a:lstStyle/>
                    <a:p>
                      <a:pPr marL="0" marR="0" lvl="0" indent="0" algn="l" defTabSz="914400" rtl="0" eaLnBrk="0" fontAlgn="base" latinLnBrk="0" hangingPunct="0">
                        <a:lnSpc>
                          <a:spcPct val="90000"/>
                        </a:lnSpc>
                        <a:spcBef>
                          <a:spcPct val="0"/>
                        </a:spcBef>
                        <a:spcAft>
                          <a:spcPct val="0"/>
                        </a:spcAft>
                        <a:buClrTx/>
                        <a:buSzTx/>
                        <a:buFont typeface="Arial" charset="0"/>
                        <a:buNone/>
                        <a:tabLst/>
                      </a:pPr>
                      <a:r>
                        <a:rPr kumimoji="0" lang="en-US" altLang="zh-TW"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rPr>
                        <a:t>1.</a:t>
                      </a:r>
                      <a:r>
                        <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rPr>
                        <a:t>資訊</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90000"/>
                        </a:lnSpc>
                        <a:spcBef>
                          <a:spcPct val="0"/>
                        </a:spcBef>
                        <a:spcAft>
                          <a:spcPct val="0"/>
                        </a:spcAft>
                        <a:buClrTx/>
                        <a:buSzTx/>
                        <a:buFont typeface="Arial" charset="0"/>
                        <a:buNone/>
                        <a:tabLst/>
                      </a:pPr>
                      <a:r>
                        <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sym typeface="Wingdings 2" pitchFamily="18" charset="2"/>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90000"/>
                        </a:lnSpc>
                        <a:spcBef>
                          <a:spcPct val="0"/>
                        </a:spcBef>
                        <a:spcAft>
                          <a:spcPct val="0"/>
                        </a:spcAft>
                        <a:buClrTx/>
                        <a:buSzTx/>
                        <a:buFont typeface="Arial" charset="0"/>
                        <a:buNone/>
                        <a:tabLst/>
                      </a:pPr>
                      <a:r>
                        <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sym typeface="Wingdings 2" pitchFamily="18" charset="2"/>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endPar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r>
              <a:tr h="547688">
                <a:tc>
                  <a:txBody>
                    <a:bodyPr/>
                    <a:lstStyle/>
                    <a:p>
                      <a:pPr marL="0" marR="0" lvl="0" indent="0" algn="l" defTabSz="914400" rtl="0" eaLnBrk="0" fontAlgn="base" latinLnBrk="0" hangingPunct="0">
                        <a:lnSpc>
                          <a:spcPct val="90000"/>
                        </a:lnSpc>
                        <a:spcBef>
                          <a:spcPct val="0"/>
                        </a:spcBef>
                        <a:spcAft>
                          <a:spcPct val="0"/>
                        </a:spcAft>
                        <a:buClrTx/>
                        <a:buSzTx/>
                        <a:buFont typeface="Arial" charset="0"/>
                        <a:buNone/>
                        <a:tabLst/>
                      </a:pPr>
                      <a:r>
                        <a:rPr kumimoji="0" lang="en-US" altLang="zh-TW"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rPr>
                        <a:t>2.</a:t>
                      </a:r>
                      <a:r>
                        <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rPr>
                        <a:t>工程</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endPar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90000"/>
                        </a:lnSpc>
                        <a:spcBef>
                          <a:spcPct val="0"/>
                        </a:spcBef>
                        <a:spcAft>
                          <a:spcPct val="0"/>
                        </a:spcAft>
                        <a:buClrTx/>
                        <a:buSzTx/>
                        <a:buFont typeface="Arial" charset="0"/>
                        <a:buNone/>
                        <a:tabLst/>
                      </a:pPr>
                      <a:r>
                        <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sym typeface="Wingdings 2" pitchFamily="18" charset="2"/>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endPar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r>
              <a:tr h="547688">
                <a:tc>
                  <a:txBody>
                    <a:bodyPr/>
                    <a:lstStyle/>
                    <a:p>
                      <a:pPr marL="0" marR="0" lvl="0" indent="0" algn="l" defTabSz="914400" rtl="0" eaLnBrk="0" fontAlgn="base" latinLnBrk="0" hangingPunct="0">
                        <a:lnSpc>
                          <a:spcPct val="90000"/>
                        </a:lnSpc>
                        <a:spcBef>
                          <a:spcPct val="0"/>
                        </a:spcBef>
                        <a:spcAft>
                          <a:spcPct val="0"/>
                        </a:spcAft>
                        <a:buClrTx/>
                        <a:buSzTx/>
                        <a:buFont typeface="Arial" charset="0"/>
                        <a:buNone/>
                        <a:tabLst/>
                      </a:pPr>
                      <a:r>
                        <a:rPr kumimoji="0" lang="en-US" altLang="zh-TW"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rPr>
                        <a:t>3.</a:t>
                      </a:r>
                      <a:r>
                        <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rPr>
                        <a:t>數理化</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endPar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90000"/>
                        </a:lnSpc>
                        <a:spcBef>
                          <a:spcPct val="0"/>
                        </a:spcBef>
                        <a:spcAft>
                          <a:spcPct val="0"/>
                        </a:spcAft>
                        <a:buClrTx/>
                        <a:buSzTx/>
                        <a:buFont typeface="Arial" charset="0"/>
                        <a:buNone/>
                        <a:tabLst/>
                      </a:pPr>
                      <a:r>
                        <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sym typeface="Wingdings 2" pitchFamily="18" charset="2"/>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endPar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r>
              <a:tr h="547688">
                <a:tc>
                  <a:txBody>
                    <a:bodyPr/>
                    <a:lstStyle/>
                    <a:p>
                      <a:pPr marL="0" marR="0" lvl="0" indent="0" algn="l" defTabSz="914400" rtl="0" eaLnBrk="0" fontAlgn="base" latinLnBrk="0" hangingPunct="0">
                        <a:lnSpc>
                          <a:spcPct val="90000"/>
                        </a:lnSpc>
                        <a:spcBef>
                          <a:spcPct val="0"/>
                        </a:spcBef>
                        <a:spcAft>
                          <a:spcPct val="0"/>
                        </a:spcAft>
                        <a:buClrTx/>
                        <a:buSzTx/>
                        <a:buFont typeface="Arial" charset="0"/>
                        <a:buNone/>
                        <a:tabLst/>
                      </a:pPr>
                      <a:r>
                        <a:rPr kumimoji="0" lang="en-US" altLang="zh-TW"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rPr>
                        <a:t>4.</a:t>
                      </a:r>
                      <a:r>
                        <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rPr>
                        <a:t>醫藥衛生</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endPar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endPar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90000"/>
                        </a:lnSpc>
                        <a:spcBef>
                          <a:spcPct val="0"/>
                        </a:spcBef>
                        <a:spcAft>
                          <a:spcPct val="0"/>
                        </a:spcAft>
                        <a:buClrTx/>
                        <a:buSzTx/>
                        <a:buFont typeface="Arial" charset="0"/>
                        <a:buNone/>
                        <a:tabLst/>
                      </a:pPr>
                      <a:r>
                        <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sym typeface="Wingdings 2" pitchFamily="18" charset="2"/>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r>
              <a:tr h="547688">
                <a:tc>
                  <a:txBody>
                    <a:bodyPr/>
                    <a:lstStyle/>
                    <a:p>
                      <a:pPr marL="0" marR="0" lvl="0" indent="0" algn="l" defTabSz="914400" rtl="0" eaLnBrk="0" fontAlgn="base" latinLnBrk="0" hangingPunct="0">
                        <a:lnSpc>
                          <a:spcPct val="90000"/>
                        </a:lnSpc>
                        <a:spcBef>
                          <a:spcPct val="0"/>
                        </a:spcBef>
                        <a:spcAft>
                          <a:spcPct val="0"/>
                        </a:spcAft>
                        <a:buClrTx/>
                        <a:buSzTx/>
                        <a:buFont typeface="Arial" charset="0"/>
                        <a:buNone/>
                        <a:tabLst/>
                      </a:pPr>
                      <a:r>
                        <a:rPr kumimoji="0" lang="en-US" altLang="zh-TW"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rPr>
                        <a:t>5.</a:t>
                      </a:r>
                      <a:r>
                        <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rPr>
                        <a:t>生命科學</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endPar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endPar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90000"/>
                        </a:lnSpc>
                        <a:spcBef>
                          <a:spcPct val="0"/>
                        </a:spcBef>
                        <a:spcAft>
                          <a:spcPct val="0"/>
                        </a:spcAft>
                        <a:buClrTx/>
                        <a:buSzTx/>
                        <a:buFont typeface="Arial" charset="0"/>
                        <a:buNone/>
                        <a:tabLst/>
                      </a:pPr>
                      <a:r>
                        <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sym typeface="Wingdings 2" pitchFamily="18" charset="2"/>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r>
              <a:tr h="547688">
                <a:tc>
                  <a:txBody>
                    <a:bodyPr/>
                    <a:lstStyle/>
                    <a:p>
                      <a:pPr marL="0" marR="0" lvl="0" indent="0" algn="l" defTabSz="914400" rtl="0" eaLnBrk="0" fontAlgn="base" latinLnBrk="0" hangingPunct="0">
                        <a:lnSpc>
                          <a:spcPct val="90000"/>
                        </a:lnSpc>
                        <a:spcBef>
                          <a:spcPct val="0"/>
                        </a:spcBef>
                        <a:spcAft>
                          <a:spcPct val="0"/>
                        </a:spcAft>
                        <a:buClrTx/>
                        <a:buSzTx/>
                        <a:buFont typeface="Arial" charset="0"/>
                        <a:buNone/>
                        <a:tabLst/>
                      </a:pPr>
                      <a:r>
                        <a:rPr kumimoji="0" lang="en-US" altLang="zh-TW"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rPr>
                        <a:t>6.</a:t>
                      </a:r>
                      <a:r>
                        <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rPr>
                        <a:t>生物資源</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endPar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endPar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90000"/>
                        </a:lnSpc>
                        <a:spcBef>
                          <a:spcPct val="0"/>
                        </a:spcBef>
                        <a:spcAft>
                          <a:spcPct val="0"/>
                        </a:spcAft>
                        <a:buClrTx/>
                        <a:buSzTx/>
                        <a:buFont typeface="Arial" charset="0"/>
                        <a:buNone/>
                        <a:tabLst/>
                      </a:pPr>
                      <a:r>
                        <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sym typeface="Wingdings 2" pitchFamily="18" charset="2"/>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r>
              <a:tr h="547688">
                <a:tc>
                  <a:txBody>
                    <a:bodyPr/>
                    <a:lstStyle/>
                    <a:p>
                      <a:pPr marL="0" marR="0" lvl="0" indent="0" algn="l" defTabSz="914400" rtl="0" eaLnBrk="0" fontAlgn="base" latinLnBrk="0" hangingPunct="0">
                        <a:lnSpc>
                          <a:spcPct val="90000"/>
                        </a:lnSpc>
                        <a:spcBef>
                          <a:spcPct val="0"/>
                        </a:spcBef>
                        <a:spcAft>
                          <a:spcPct val="0"/>
                        </a:spcAft>
                        <a:buClrTx/>
                        <a:buSzTx/>
                        <a:buFont typeface="Arial" charset="0"/>
                        <a:buNone/>
                        <a:tabLst/>
                      </a:pPr>
                      <a:r>
                        <a:rPr kumimoji="0" lang="en-US" altLang="zh-TW"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rPr>
                        <a:t>7.</a:t>
                      </a:r>
                      <a:r>
                        <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rPr>
                        <a:t>地球與環境</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90000"/>
                        </a:lnSpc>
                        <a:spcBef>
                          <a:spcPct val="0"/>
                        </a:spcBef>
                        <a:spcAft>
                          <a:spcPct val="0"/>
                        </a:spcAft>
                        <a:buClrTx/>
                        <a:buSzTx/>
                        <a:buFont typeface="Arial" charset="0"/>
                        <a:buNone/>
                        <a:tabLst/>
                      </a:pPr>
                      <a:r>
                        <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sym typeface="Wingdings 2" pitchFamily="18" charset="2"/>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90000"/>
                        </a:lnSpc>
                        <a:spcBef>
                          <a:spcPct val="0"/>
                        </a:spcBef>
                        <a:spcAft>
                          <a:spcPct val="0"/>
                        </a:spcAft>
                        <a:buClrTx/>
                        <a:buSzTx/>
                        <a:buFont typeface="Arial" charset="0"/>
                        <a:buNone/>
                        <a:tabLst/>
                      </a:pPr>
                      <a:r>
                        <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sym typeface="Wingdings 2" pitchFamily="18" charset="2"/>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90000"/>
                        </a:lnSpc>
                        <a:spcBef>
                          <a:spcPct val="0"/>
                        </a:spcBef>
                        <a:spcAft>
                          <a:spcPct val="0"/>
                        </a:spcAft>
                        <a:buClrTx/>
                        <a:buSzTx/>
                        <a:buFont typeface="Arial" charset="0"/>
                        <a:buNone/>
                        <a:tabLst/>
                      </a:pPr>
                      <a:r>
                        <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sym typeface="Wingdings 2" pitchFamily="18" charset="2"/>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r>
              <a:tr h="547688">
                <a:tc>
                  <a:txBody>
                    <a:bodyPr/>
                    <a:lstStyle/>
                    <a:p>
                      <a:pPr marL="0" marR="0" lvl="0" indent="0" algn="l" defTabSz="914400" rtl="0" eaLnBrk="0" fontAlgn="base" latinLnBrk="0" hangingPunct="0">
                        <a:lnSpc>
                          <a:spcPct val="90000"/>
                        </a:lnSpc>
                        <a:spcBef>
                          <a:spcPct val="0"/>
                        </a:spcBef>
                        <a:spcAft>
                          <a:spcPct val="0"/>
                        </a:spcAft>
                        <a:buClrTx/>
                        <a:buSzTx/>
                        <a:buFont typeface="Arial" charset="0"/>
                        <a:buNone/>
                        <a:tabLst/>
                      </a:pPr>
                      <a:r>
                        <a:rPr kumimoji="0" lang="en-US" altLang="zh-TW"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rPr>
                        <a:t>8.</a:t>
                      </a:r>
                      <a:r>
                        <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rPr>
                        <a:t>建築與設計</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90000"/>
                        </a:lnSpc>
                        <a:spcBef>
                          <a:spcPct val="0"/>
                        </a:spcBef>
                        <a:spcAft>
                          <a:spcPct val="0"/>
                        </a:spcAft>
                        <a:buClrTx/>
                        <a:buSzTx/>
                        <a:buFont typeface="Arial" charset="0"/>
                        <a:buNone/>
                        <a:tabLst/>
                      </a:pPr>
                      <a:r>
                        <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sym typeface="Wingdings 2" pitchFamily="18" charset="2"/>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90000"/>
                        </a:lnSpc>
                        <a:spcBef>
                          <a:spcPct val="0"/>
                        </a:spcBef>
                        <a:spcAft>
                          <a:spcPct val="0"/>
                        </a:spcAft>
                        <a:buClrTx/>
                        <a:buSzTx/>
                        <a:buFont typeface="Arial" charset="0"/>
                        <a:buNone/>
                        <a:tabLst/>
                      </a:pPr>
                      <a:r>
                        <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sym typeface="Wingdings 2" pitchFamily="18" charset="2"/>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endPar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r>
              <a:tr h="547688">
                <a:tc>
                  <a:txBody>
                    <a:bodyPr/>
                    <a:lstStyle/>
                    <a:p>
                      <a:pPr marL="0" marR="0" lvl="0" indent="0" algn="l" defTabSz="914400" rtl="0" eaLnBrk="0" fontAlgn="base" latinLnBrk="0" hangingPunct="0">
                        <a:lnSpc>
                          <a:spcPct val="90000"/>
                        </a:lnSpc>
                        <a:spcBef>
                          <a:spcPct val="0"/>
                        </a:spcBef>
                        <a:spcAft>
                          <a:spcPct val="0"/>
                        </a:spcAft>
                        <a:buClrTx/>
                        <a:buSzTx/>
                        <a:buFont typeface="Arial" charset="0"/>
                        <a:buNone/>
                        <a:tabLst/>
                      </a:pPr>
                      <a:r>
                        <a:rPr kumimoji="0" lang="en-US" altLang="zh-TW"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rPr>
                        <a:t>9.</a:t>
                      </a:r>
                      <a:r>
                        <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rPr>
                        <a:t>藝術</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90000"/>
                        </a:lnSpc>
                        <a:spcBef>
                          <a:spcPct val="0"/>
                        </a:spcBef>
                        <a:spcAft>
                          <a:spcPct val="0"/>
                        </a:spcAft>
                        <a:buClrTx/>
                        <a:buSzTx/>
                        <a:buFont typeface="Arial" charset="0"/>
                        <a:buNone/>
                        <a:tabLst/>
                      </a:pPr>
                      <a:r>
                        <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sym typeface="Wingdings 2" pitchFamily="18" charset="2"/>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endPar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endPar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r>
            </a:tbl>
          </a:graphicData>
        </a:graphic>
      </p:graphicFrame>
      <p:sp>
        <p:nvSpPr>
          <p:cNvPr id="374844" name="Rectangle 61"/>
          <p:cNvSpPr>
            <a:spLocks noChangeArrowheads="1"/>
          </p:cNvSpPr>
          <p:nvPr/>
        </p:nvSpPr>
        <p:spPr bwMode="auto">
          <a:xfrm>
            <a:off x="1871663" y="5622925"/>
            <a:ext cx="244475" cy="366713"/>
          </a:xfrm>
          <a:prstGeom prst="rect">
            <a:avLst/>
          </a:prstGeom>
          <a:noFill/>
          <a:ln w="9525">
            <a:noFill/>
            <a:miter lim="800000"/>
            <a:headEnd/>
            <a:tailEnd/>
          </a:ln>
        </p:spPr>
        <p:txBody>
          <a:bodyPr wrap="none" anchor="ctr">
            <a:spAutoFit/>
          </a:bodyPr>
          <a:lstStyle/>
          <a:p>
            <a:endParaRPr lang="zh-TW" altLang="en-US"/>
          </a:p>
        </p:txBody>
      </p:sp>
    </p:spTree>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6833" name="Rectangle 2"/>
          <p:cNvSpPr>
            <a:spLocks noGrp="1"/>
          </p:cNvSpPr>
          <p:nvPr>
            <p:ph type="title"/>
          </p:nvPr>
        </p:nvSpPr>
        <p:spPr>
          <a:xfrm>
            <a:off x="487363" y="423863"/>
            <a:ext cx="6992937" cy="755650"/>
          </a:xfrm>
        </p:spPr>
        <p:txBody>
          <a:bodyPr/>
          <a:lstStyle/>
          <a:p>
            <a:r>
              <a:rPr lang="zh-TW" altLang="en-US" sz="4000" smtClean="0">
                <a:latin typeface="華康儷粗黑" pitchFamily="49" charset="-120"/>
                <a:ea typeface="華康儷粗黑" pitchFamily="49" charset="-120"/>
              </a:rPr>
              <a:t>學群與類組表（二）</a:t>
            </a:r>
          </a:p>
        </p:txBody>
      </p:sp>
      <p:sp>
        <p:nvSpPr>
          <p:cNvPr id="376834" name="Rectangle 3"/>
          <p:cNvSpPr>
            <a:spLocks noGrp="1"/>
          </p:cNvSpPr>
          <p:nvPr>
            <p:ph type="body" sz="half" idx="1"/>
          </p:nvPr>
        </p:nvSpPr>
        <p:spPr>
          <a:xfrm>
            <a:off x="1103313" y="1196975"/>
            <a:ext cx="10464800" cy="5373688"/>
          </a:xfrm>
        </p:spPr>
        <p:txBody>
          <a:bodyPr/>
          <a:lstStyle/>
          <a:p>
            <a:pPr>
              <a:buFont typeface="Arial" charset="0"/>
              <a:buNone/>
            </a:pPr>
            <a:endParaRPr lang="zh-TW" altLang="en-US" sz="2200" smtClean="0">
              <a:solidFill>
                <a:srgbClr val="6600CC"/>
              </a:solidFill>
              <a:latin typeface="華康新特圓體" pitchFamily="49" charset="-120"/>
              <a:ea typeface="華康新特圓體" pitchFamily="49" charset="-120"/>
            </a:endParaRPr>
          </a:p>
          <a:p>
            <a:endParaRPr lang="zh-TW" altLang="en-US" sz="1800" smtClean="0">
              <a:solidFill>
                <a:srgbClr val="6600CC"/>
              </a:solidFill>
              <a:latin typeface="華康新特圓體" pitchFamily="49" charset="-120"/>
              <a:ea typeface="華康新特圓體" pitchFamily="49" charset="-120"/>
            </a:endParaRPr>
          </a:p>
        </p:txBody>
      </p:sp>
      <p:sp>
        <p:nvSpPr>
          <p:cNvPr id="376835" name="Rectangle 4"/>
          <p:cNvSpPr>
            <a:spLocks noChangeArrowheads="1"/>
          </p:cNvSpPr>
          <p:nvPr/>
        </p:nvSpPr>
        <p:spPr bwMode="auto">
          <a:xfrm>
            <a:off x="1871663" y="5622925"/>
            <a:ext cx="244475" cy="366713"/>
          </a:xfrm>
          <a:prstGeom prst="rect">
            <a:avLst/>
          </a:prstGeom>
          <a:noFill/>
          <a:ln w="9525">
            <a:noFill/>
            <a:miter lim="800000"/>
            <a:headEnd/>
            <a:tailEnd/>
          </a:ln>
        </p:spPr>
        <p:txBody>
          <a:bodyPr wrap="none" anchor="ctr">
            <a:spAutoFit/>
          </a:bodyPr>
          <a:lstStyle/>
          <a:p>
            <a:endParaRPr lang="zh-TW" altLang="en-US"/>
          </a:p>
        </p:txBody>
      </p:sp>
      <p:graphicFrame>
        <p:nvGraphicFramePr>
          <p:cNvPr id="242762" name="Group 74"/>
          <p:cNvGraphicFramePr>
            <a:graphicFrameLocks noGrp="1"/>
          </p:cNvGraphicFramePr>
          <p:nvPr>
            <p:ph sz="half" idx="2"/>
          </p:nvPr>
        </p:nvGraphicFramePr>
        <p:xfrm>
          <a:off x="735013" y="1341438"/>
          <a:ext cx="10464800" cy="4975225"/>
        </p:xfrm>
        <a:graphic>
          <a:graphicData uri="http://schemas.openxmlformats.org/drawingml/2006/table">
            <a:tbl>
              <a:tblPr/>
              <a:tblGrid>
                <a:gridCol w="3455987"/>
                <a:gridCol w="2303463"/>
                <a:gridCol w="2400300"/>
                <a:gridCol w="2305050"/>
              </a:tblGrid>
              <a:tr h="193675">
                <a:tc>
                  <a:txBody>
                    <a:bodyPr/>
                    <a:lstStyle/>
                    <a:p>
                      <a:pPr marL="0" marR="0" lvl="0" indent="0" algn="l" defTabSz="914400" rtl="0" eaLnBrk="0" fontAlgn="base" latinLnBrk="0" hangingPunct="0">
                        <a:lnSpc>
                          <a:spcPct val="90000"/>
                        </a:lnSpc>
                        <a:spcBef>
                          <a:spcPct val="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rPr>
                        <a:t>學群名稱</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base" latinLnBrk="0" hangingPunct="0">
                        <a:lnSpc>
                          <a:spcPct val="90000"/>
                        </a:lnSpc>
                        <a:spcBef>
                          <a:spcPct val="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rPr>
                        <a:t>第一類組</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base" latinLnBrk="0" hangingPunct="0">
                        <a:lnSpc>
                          <a:spcPct val="90000"/>
                        </a:lnSpc>
                        <a:spcBef>
                          <a:spcPct val="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rPr>
                        <a:t>第二類組</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base" latinLnBrk="0" hangingPunct="0">
                        <a:lnSpc>
                          <a:spcPct val="90000"/>
                        </a:lnSpc>
                        <a:spcBef>
                          <a:spcPct val="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rPr>
                        <a:t>第三類組</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r>
              <a:tr h="274638">
                <a:tc>
                  <a:txBody>
                    <a:bodyPr/>
                    <a:lstStyle/>
                    <a:p>
                      <a:pPr marL="0" marR="0" lvl="0" indent="0" algn="l" defTabSz="914400" rtl="0" eaLnBrk="0" fontAlgn="base" latinLnBrk="0" hangingPunct="0">
                        <a:lnSpc>
                          <a:spcPct val="90000"/>
                        </a:lnSpc>
                        <a:spcBef>
                          <a:spcPct val="0"/>
                        </a:spcBef>
                        <a:spcAft>
                          <a:spcPct val="0"/>
                        </a:spcAft>
                        <a:buClrTx/>
                        <a:buSzTx/>
                        <a:buFont typeface="Arial" charset="0"/>
                        <a:buNone/>
                        <a:tabLst/>
                      </a:pPr>
                      <a:r>
                        <a:rPr kumimoji="0" lang="en-US" altLang="zh-TW" sz="24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rPr>
                        <a:t>10.</a:t>
                      </a:r>
                      <a:r>
                        <a:rPr kumimoji="0" lang="zh-TW" altLang="en-US" sz="24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rPr>
                        <a:t>社會與心理</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90000"/>
                        </a:lnSpc>
                        <a:spcBef>
                          <a:spcPct val="0"/>
                        </a:spcBef>
                        <a:spcAft>
                          <a:spcPct val="0"/>
                        </a:spcAft>
                        <a:buClrTx/>
                        <a:buSzTx/>
                        <a:buFont typeface="Arial" charset="0"/>
                        <a:buNone/>
                        <a:tabLst/>
                      </a:pPr>
                      <a:r>
                        <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sym typeface="Wingdings 2" pitchFamily="18" charset="2"/>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endParaRPr kumimoji="0" lang="zh-TW" altLang="en-US" sz="24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90000"/>
                        </a:lnSpc>
                        <a:spcBef>
                          <a:spcPct val="0"/>
                        </a:spcBef>
                        <a:spcAft>
                          <a:spcPct val="0"/>
                        </a:spcAft>
                        <a:buClrTx/>
                        <a:buSzTx/>
                        <a:buFont typeface="Arial" charset="0"/>
                        <a:buNone/>
                        <a:tabLst/>
                      </a:pPr>
                      <a:r>
                        <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sym typeface="Wingdings 2" pitchFamily="18" charset="2"/>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r>
              <a:tr h="549275">
                <a:tc>
                  <a:txBody>
                    <a:bodyPr/>
                    <a:lstStyle/>
                    <a:p>
                      <a:pPr marL="0" marR="0" lvl="0" indent="0" algn="l" defTabSz="914400" rtl="0" eaLnBrk="0" fontAlgn="base" latinLnBrk="0" hangingPunct="0">
                        <a:lnSpc>
                          <a:spcPct val="90000"/>
                        </a:lnSpc>
                        <a:spcBef>
                          <a:spcPct val="0"/>
                        </a:spcBef>
                        <a:spcAft>
                          <a:spcPct val="0"/>
                        </a:spcAft>
                        <a:buClrTx/>
                        <a:buSzTx/>
                        <a:buFont typeface="Arial" charset="0"/>
                        <a:buNone/>
                        <a:tabLst/>
                      </a:pPr>
                      <a:r>
                        <a:rPr kumimoji="0" lang="en-US" altLang="zh-TW" sz="24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rPr>
                        <a:t>11.</a:t>
                      </a:r>
                      <a:r>
                        <a:rPr kumimoji="0" lang="zh-TW" altLang="en-US" sz="24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rPr>
                        <a:t>大眾傳播</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90000"/>
                        </a:lnSpc>
                        <a:spcBef>
                          <a:spcPct val="0"/>
                        </a:spcBef>
                        <a:spcAft>
                          <a:spcPct val="0"/>
                        </a:spcAft>
                        <a:buClrTx/>
                        <a:buSzTx/>
                        <a:buFont typeface="Arial" charset="0"/>
                        <a:buNone/>
                        <a:tabLst/>
                      </a:pPr>
                      <a:r>
                        <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sym typeface="Wingdings 2" pitchFamily="18" charset="2"/>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90000"/>
                        </a:lnSpc>
                        <a:spcBef>
                          <a:spcPct val="0"/>
                        </a:spcBef>
                        <a:spcAft>
                          <a:spcPct val="0"/>
                        </a:spcAft>
                        <a:buClrTx/>
                        <a:buSzTx/>
                        <a:buFont typeface="Arial" charset="0"/>
                        <a:buNone/>
                        <a:tabLst/>
                      </a:pPr>
                      <a:r>
                        <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sym typeface="Wingdings 2" pitchFamily="18" charset="2"/>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endParaRPr kumimoji="0" lang="zh-TW" altLang="en-US" sz="24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r>
              <a:tr h="274638">
                <a:tc>
                  <a:txBody>
                    <a:bodyPr/>
                    <a:lstStyle/>
                    <a:p>
                      <a:pPr marL="0" marR="0" lvl="0" indent="0" algn="l" defTabSz="914400" rtl="0" eaLnBrk="0" fontAlgn="base" latinLnBrk="0" hangingPunct="0">
                        <a:lnSpc>
                          <a:spcPct val="90000"/>
                        </a:lnSpc>
                        <a:spcBef>
                          <a:spcPct val="0"/>
                        </a:spcBef>
                        <a:spcAft>
                          <a:spcPct val="0"/>
                        </a:spcAft>
                        <a:buClrTx/>
                        <a:buSzTx/>
                        <a:buFont typeface="Arial" charset="0"/>
                        <a:buNone/>
                        <a:tabLst/>
                      </a:pPr>
                      <a:r>
                        <a:rPr kumimoji="0" lang="en-US" altLang="zh-TW" sz="24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rPr>
                        <a:t>12.</a:t>
                      </a:r>
                      <a:r>
                        <a:rPr kumimoji="0" lang="zh-TW" altLang="en-US" sz="24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rPr>
                        <a:t>外語</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90000"/>
                        </a:lnSpc>
                        <a:spcBef>
                          <a:spcPct val="0"/>
                        </a:spcBef>
                        <a:spcAft>
                          <a:spcPct val="0"/>
                        </a:spcAft>
                        <a:buClrTx/>
                        <a:buSzTx/>
                        <a:buFont typeface="Arial" charset="0"/>
                        <a:buNone/>
                        <a:tabLst/>
                      </a:pPr>
                      <a:r>
                        <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sym typeface="Wingdings 2" pitchFamily="18" charset="2"/>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endParaRPr kumimoji="0" lang="zh-TW" altLang="en-US" sz="24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endParaRPr kumimoji="0" lang="zh-TW" altLang="en-US" sz="24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r>
              <a:tr h="274638">
                <a:tc>
                  <a:txBody>
                    <a:bodyPr/>
                    <a:lstStyle/>
                    <a:p>
                      <a:pPr marL="0" marR="0" lvl="0" indent="0" algn="l" defTabSz="914400" rtl="0" eaLnBrk="0" fontAlgn="base" latinLnBrk="0" hangingPunct="0">
                        <a:lnSpc>
                          <a:spcPct val="90000"/>
                        </a:lnSpc>
                        <a:spcBef>
                          <a:spcPct val="0"/>
                        </a:spcBef>
                        <a:spcAft>
                          <a:spcPct val="0"/>
                        </a:spcAft>
                        <a:buClrTx/>
                        <a:buSzTx/>
                        <a:buFont typeface="Arial" charset="0"/>
                        <a:buNone/>
                        <a:tabLst/>
                      </a:pPr>
                      <a:r>
                        <a:rPr kumimoji="0" lang="en-US" altLang="zh-TW" sz="24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rPr>
                        <a:t>13.</a:t>
                      </a:r>
                      <a:r>
                        <a:rPr kumimoji="0" lang="zh-TW" altLang="en-US" sz="24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rPr>
                        <a:t>文史哲學</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90000"/>
                        </a:lnSpc>
                        <a:spcBef>
                          <a:spcPct val="0"/>
                        </a:spcBef>
                        <a:spcAft>
                          <a:spcPct val="0"/>
                        </a:spcAft>
                        <a:buClrTx/>
                        <a:buSzTx/>
                        <a:buFont typeface="Arial" charset="0"/>
                        <a:buNone/>
                        <a:tabLst/>
                      </a:pPr>
                      <a:r>
                        <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sym typeface="Wingdings 2" pitchFamily="18" charset="2"/>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endParaRPr kumimoji="0" lang="zh-TW" altLang="en-US" sz="24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endParaRPr kumimoji="0" lang="zh-TW" altLang="en-US" sz="24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r>
              <a:tr h="242888">
                <a:tc>
                  <a:txBody>
                    <a:bodyPr/>
                    <a:lstStyle/>
                    <a:p>
                      <a:pPr marL="0" marR="0" lvl="0" indent="0" algn="l" defTabSz="914400" rtl="0" eaLnBrk="0" fontAlgn="base" latinLnBrk="0" hangingPunct="0">
                        <a:lnSpc>
                          <a:spcPct val="90000"/>
                        </a:lnSpc>
                        <a:spcBef>
                          <a:spcPct val="0"/>
                        </a:spcBef>
                        <a:spcAft>
                          <a:spcPct val="0"/>
                        </a:spcAft>
                        <a:buClrTx/>
                        <a:buSzTx/>
                        <a:buFont typeface="Arial" charset="0"/>
                        <a:buNone/>
                        <a:tabLst/>
                      </a:pPr>
                      <a:r>
                        <a:rPr kumimoji="0" lang="en-US" altLang="zh-TW" sz="24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rPr>
                        <a:t>14.</a:t>
                      </a:r>
                      <a:r>
                        <a:rPr kumimoji="0" lang="zh-TW" altLang="en-US" sz="24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rPr>
                        <a:t>教育</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90000"/>
                        </a:lnSpc>
                        <a:spcBef>
                          <a:spcPct val="0"/>
                        </a:spcBef>
                        <a:spcAft>
                          <a:spcPct val="0"/>
                        </a:spcAft>
                        <a:buClrTx/>
                        <a:buSzTx/>
                        <a:buFont typeface="Arial" charset="0"/>
                        <a:buNone/>
                        <a:tabLst/>
                      </a:pPr>
                      <a:r>
                        <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sym typeface="Wingdings 2" pitchFamily="18" charset="2"/>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90000"/>
                        </a:lnSpc>
                        <a:spcBef>
                          <a:spcPct val="0"/>
                        </a:spcBef>
                        <a:spcAft>
                          <a:spcPct val="0"/>
                        </a:spcAft>
                        <a:buClrTx/>
                        <a:buSzTx/>
                        <a:buFont typeface="Arial" charset="0"/>
                        <a:buNone/>
                        <a:tabLst/>
                      </a:pPr>
                      <a:r>
                        <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sym typeface="Wingdings 2" pitchFamily="18" charset="2"/>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90000"/>
                        </a:lnSpc>
                        <a:spcBef>
                          <a:spcPct val="0"/>
                        </a:spcBef>
                        <a:spcAft>
                          <a:spcPct val="0"/>
                        </a:spcAft>
                        <a:buClrTx/>
                        <a:buSzTx/>
                        <a:buFont typeface="Arial" charset="0"/>
                        <a:buNone/>
                        <a:tabLst/>
                      </a:pPr>
                      <a:r>
                        <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sym typeface="Wingdings 2" pitchFamily="18" charset="2"/>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r>
              <a:tr h="274638">
                <a:tc>
                  <a:txBody>
                    <a:bodyPr/>
                    <a:lstStyle/>
                    <a:p>
                      <a:pPr marL="0" marR="0" lvl="0" indent="0" algn="l" defTabSz="914400" rtl="0" eaLnBrk="0" fontAlgn="base" latinLnBrk="0" hangingPunct="0">
                        <a:lnSpc>
                          <a:spcPct val="90000"/>
                        </a:lnSpc>
                        <a:spcBef>
                          <a:spcPct val="0"/>
                        </a:spcBef>
                        <a:spcAft>
                          <a:spcPct val="0"/>
                        </a:spcAft>
                        <a:buClrTx/>
                        <a:buSzTx/>
                        <a:buFont typeface="Arial" charset="0"/>
                        <a:buNone/>
                        <a:tabLst/>
                      </a:pPr>
                      <a:r>
                        <a:rPr kumimoji="0" lang="en-US" altLang="zh-TW" sz="24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rPr>
                        <a:t>15.</a:t>
                      </a:r>
                      <a:r>
                        <a:rPr kumimoji="0" lang="zh-TW" altLang="en-US" sz="24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rPr>
                        <a:t>法政</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90000"/>
                        </a:lnSpc>
                        <a:spcBef>
                          <a:spcPct val="0"/>
                        </a:spcBef>
                        <a:spcAft>
                          <a:spcPct val="0"/>
                        </a:spcAft>
                        <a:buClrTx/>
                        <a:buSzTx/>
                        <a:buFont typeface="Arial" charset="0"/>
                        <a:buNone/>
                        <a:tabLst/>
                      </a:pPr>
                      <a:r>
                        <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sym typeface="Wingdings 2" pitchFamily="18" charset="2"/>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endParaRPr kumimoji="0" lang="zh-TW" altLang="en-US" sz="24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endParaRPr kumimoji="0" lang="zh-TW" altLang="en-US" sz="24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r>
              <a:tr h="274638">
                <a:tc>
                  <a:txBody>
                    <a:bodyPr/>
                    <a:lstStyle/>
                    <a:p>
                      <a:pPr marL="0" marR="0" lvl="0" indent="0" algn="l" defTabSz="914400" rtl="0" eaLnBrk="0" fontAlgn="base" latinLnBrk="0" hangingPunct="0">
                        <a:lnSpc>
                          <a:spcPct val="90000"/>
                        </a:lnSpc>
                        <a:spcBef>
                          <a:spcPct val="0"/>
                        </a:spcBef>
                        <a:spcAft>
                          <a:spcPct val="0"/>
                        </a:spcAft>
                        <a:buClrTx/>
                        <a:buSzTx/>
                        <a:buFont typeface="Arial" charset="0"/>
                        <a:buNone/>
                        <a:tabLst/>
                      </a:pPr>
                      <a:r>
                        <a:rPr kumimoji="0" lang="en-US" altLang="zh-TW" sz="24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rPr>
                        <a:t>16.</a:t>
                      </a:r>
                      <a:r>
                        <a:rPr kumimoji="0" lang="zh-TW" altLang="en-US" sz="24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rPr>
                        <a:t>管理</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90000"/>
                        </a:lnSpc>
                        <a:spcBef>
                          <a:spcPct val="0"/>
                        </a:spcBef>
                        <a:spcAft>
                          <a:spcPct val="0"/>
                        </a:spcAft>
                        <a:buClrTx/>
                        <a:buSzTx/>
                        <a:buFont typeface="Arial" charset="0"/>
                        <a:buNone/>
                        <a:tabLst/>
                      </a:pPr>
                      <a:r>
                        <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sym typeface="Wingdings 2" pitchFamily="18" charset="2"/>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90000"/>
                        </a:lnSpc>
                        <a:spcBef>
                          <a:spcPct val="0"/>
                        </a:spcBef>
                        <a:spcAft>
                          <a:spcPct val="0"/>
                        </a:spcAft>
                        <a:buClrTx/>
                        <a:buSzTx/>
                        <a:buFont typeface="Arial" charset="0"/>
                        <a:buNone/>
                        <a:tabLst/>
                      </a:pPr>
                      <a:r>
                        <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sym typeface="Wingdings 2" pitchFamily="18" charset="2"/>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endParaRPr kumimoji="0" lang="zh-TW" altLang="en-US" sz="24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r>
              <a:tr h="274638">
                <a:tc>
                  <a:txBody>
                    <a:bodyPr/>
                    <a:lstStyle/>
                    <a:p>
                      <a:pPr marL="0" marR="0" lvl="0" indent="0" algn="l" defTabSz="914400" rtl="0" eaLnBrk="0" fontAlgn="base" latinLnBrk="0" hangingPunct="0">
                        <a:lnSpc>
                          <a:spcPct val="90000"/>
                        </a:lnSpc>
                        <a:spcBef>
                          <a:spcPct val="0"/>
                        </a:spcBef>
                        <a:spcAft>
                          <a:spcPct val="0"/>
                        </a:spcAft>
                        <a:buClrTx/>
                        <a:buSzTx/>
                        <a:buFont typeface="Arial" charset="0"/>
                        <a:buNone/>
                        <a:tabLst/>
                      </a:pPr>
                      <a:r>
                        <a:rPr kumimoji="0" lang="en-US" altLang="zh-TW" sz="24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rPr>
                        <a:t>17.</a:t>
                      </a:r>
                      <a:r>
                        <a:rPr kumimoji="0" lang="zh-TW" altLang="en-US" sz="24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rPr>
                        <a:t>財經</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90000"/>
                        </a:lnSpc>
                        <a:spcBef>
                          <a:spcPct val="0"/>
                        </a:spcBef>
                        <a:spcAft>
                          <a:spcPct val="0"/>
                        </a:spcAft>
                        <a:buClrTx/>
                        <a:buSzTx/>
                        <a:buFont typeface="Arial" charset="0"/>
                        <a:buNone/>
                        <a:tabLst/>
                      </a:pPr>
                      <a:r>
                        <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sym typeface="Wingdings 2" pitchFamily="18" charset="2"/>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endParaRPr kumimoji="0" lang="zh-TW" altLang="en-US" sz="24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endParaRPr kumimoji="0" lang="zh-TW" altLang="en-US" sz="24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r>
              <a:tr h="274638">
                <a:tc>
                  <a:txBody>
                    <a:bodyPr/>
                    <a:lstStyle/>
                    <a:p>
                      <a:pPr marL="0" marR="0" lvl="0" indent="0" algn="l" defTabSz="914400" rtl="0" eaLnBrk="0" fontAlgn="base" latinLnBrk="0" hangingPunct="0">
                        <a:lnSpc>
                          <a:spcPct val="90000"/>
                        </a:lnSpc>
                        <a:spcBef>
                          <a:spcPct val="0"/>
                        </a:spcBef>
                        <a:spcAft>
                          <a:spcPct val="0"/>
                        </a:spcAft>
                        <a:buClrTx/>
                        <a:buSzTx/>
                        <a:buFont typeface="Arial" charset="0"/>
                        <a:buNone/>
                        <a:tabLst/>
                      </a:pPr>
                      <a:r>
                        <a:rPr kumimoji="0" lang="en-US" altLang="zh-TW" sz="24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rPr>
                        <a:t>18.</a:t>
                      </a:r>
                      <a:r>
                        <a:rPr kumimoji="0" lang="zh-TW" altLang="en-US" sz="24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rPr>
                        <a:t>遊憩與運動</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90000"/>
                        </a:lnSpc>
                        <a:spcBef>
                          <a:spcPct val="0"/>
                        </a:spcBef>
                        <a:spcAft>
                          <a:spcPct val="0"/>
                        </a:spcAft>
                        <a:buClrTx/>
                        <a:buSzTx/>
                        <a:buFont typeface="Arial" charset="0"/>
                        <a:buNone/>
                        <a:tabLst/>
                      </a:pPr>
                      <a:r>
                        <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sym typeface="Wingdings 2" pitchFamily="18" charset="2"/>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endParaRPr kumimoji="0" lang="zh-TW" altLang="en-US" sz="24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90000"/>
                        </a:lnSpc>
                        <a:spcBef>
                          <a:spcPct val="0"/>
                        </a:spcBef>
                        <a:spcAft>
                          <a:spcPct val="0"/>
                        </a:spcAft>
                        <a:buClrTx/>
                        <a:buSzTx/>
                        <a:buFont typeface="Arial" charset="0"/>
                        <a:buNone/>
                        <a:tabLst/>
                      </a:pPr>
                      <a:r>
                        <a:rPr kumimoji="0" lang="zh-TW" altLang="en-US" sz="26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sym typeface="Wingdings 2" pitchFamily="18" charset="2"/>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r>
              <a:tr h="314325">
                <a:tc>
                  <a:txBody>
                    <a:bodyPr/>
                    <a:lstStyle/>
                    <a:p>
                      <a:pPr marL="0" marR="0" lvl="0" indent="0" algn="l" defTabSz="914400" rtl="0" eaLnBrk="0" fontAlgn="base" latinLnBrk="0" hangingPunct="0">
                        <a:lnSpc>
                          <a:spcPct val="90000"/>
                        </a:lnSpc>
                        <a:spcBef>
                          <a:spcPct val="0"/>
                        </a:spcBef>
                        <a:spcAft>
                          <a:spcPct val="0"/>
                        </a:spcAft>
                        <a:buClrTx/>
                        <a:buSzTx/>
                        <a:buFont typeface="Arial" charset="0"/>
                        <a:buNone/>
                        <a:tabLst/>
                      </a:pPr>
                      <a:r>
                        <a:rPr kumimoji="0" lang="en-US" altLang="zh-TW" sz="24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rPr>
                        <a:t>19.</a:t>
                      </a:r>
                      <a:r>
                        <a:rPr kumimoji="0" lang="zh-TW" altLang="en-US" sz="24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rPr>
                        <a:t>其他</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gridSpan="3">
                  <a:txBody>
                    <a:bodyPr/>
                    <a:lstStyle/>
                    <a:p>
                      <a:pPr marL="0" marR="0" lvl="0" indent="0" algn="ctr" defTabSz="914400" rtl="0" eaLnBrk="0" fontAlgn="base" latinLnBrk="0" hangingPunct="0">
                        <a:lnSpc>
                          <a:spcPct val="90000"/>
                        </a:lnSpc>
                        <a:spcBef>
                          <a:spcPct val="0"/>
                        </a:spcBef>
                        <a:spcAft>
                          <a:spcPct val="0"/>
                        </a:spcAft>
                        <a:buClrTx/>
                        <a:buSzTx/>
                        <a:buFont typeface="Arial" charset="0"/>
                        <a:buNone/>
                        <a:tabLst/>
                      </a:pPr>
                      <a:r>
                        <a:rPr kumimoji="0" lang="zh-TW" altLang="en-US" sz="2400" b="0" i="0" u="none" strike="noStrike" cap="none" normalizeH="0" baseline="0" smtClean="0">
                          <a:ln>
                            <a:noFill/>
                          </a:ln>
                          <a:solidFill>
                            <a:schemeClr val="tx1"/>
                          </a:solidFill>
                          <a:effectLst/>
                          <a:latin typeface="華康儷粗圓(P)" pitchFamily="34" charset="-120"/>
                          <a:ea typeface="華康儷粗圓(P)" pitchFamily="34" charset="-120"/>
                          <a:cs typeface="Times New Roman" pitchFamily="18" charset="0"/>
                        </a:rPr>
                        <a:t>整合性</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hMerge="1">
                  <a:txBody>
                    <a:bodyPr/>
                    <a:lstStyle/>
                    <a:p>
                      <a:endParaRPr lang="zh-TW" altLang="en-US"/>
                    </a:p>
                  </a:txBody>
                  <a:tcPr/>
                </a:tc>
                <a:tc hMerge="1">
                  <a:txBody>
                    <a:bodyPr/>
                    <a:lstStyle/>
                    <a:p>
                      <a:endParaRPr lang="zh-TW" altLang="en-US"/>
                    </a:p>
                  </a:txBody>
                  <a:tcPr/>
                </a:tc>
              </a:tr>
            </a:tbl>
          </a:graphicData>
        </a:graphic>
      </p:graphicFrame>
    </p:spTree>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1" name="Rectangle 3"/>
          <p:cNvSpPr>
            <a:spLocks noGrp="1"/>
          </p:cNvSpPr>
          <p:nvPr>
            <p:ph type="body" idx="4294967295"/>
          </p:nvPr>
        </p:nvSpPr>
        <p:spPr>
          <a:xfrm>
            <a:off x="588963" y="1722438"/>
            <a:ext cx="10515600" cy="4351337"/>
          </a:xfrm>
        </p:spPr>
        <p:txBody>
          <a:bodyPr/>
          <a:lstStyle/>
          <a:p>
            <a:pPr>
              <a:buFont typeface="Wingdings" pitchFamily="2" charset="2"/>
              <a:buChar char="u"/>
            </a:pPr>
            <a:r>
              <a:rPr lang="zh-TW" altLang="en-US" sz="3600" smtClean="0">
                <a:latin typeface="華康儷粗圓(P)" pitchFamily="34" charset="-120"/>
                <a:ea typeface="華康儷粗圓(P)" pitchFamily="34" charset="-120"/>
              </a:rPr>
              <a:t>典範轉移：「</a:t>
            </a:r>
            <a:r>
              <a:rPr lang="en-US" altLang="zh-TW" sz="3600" smtClean="0">
                <a:latin typeface="華康儷粗圓(P)" pitchFamily="34" charset="-120"/>
                <a:ea typeface="華康儷粗圓(P)" pitchFamily="34" charset="-120"/>
              </a:rPr>
              <a:t>C</a:t>
            </a:r>
            <a:r>
              <a:rPr lang="zh-TW" altLang="en-US" sz="3600" smtClean="0">
                <a:latin typeface="華康儷粗圓(P)" pitchFamily="34" charset="-120"/>
                <a:ea typeface="華康儷粗圓(P)" pitchFamily="34" charset="-120"/>
              </a:rPr>
              <a:t>型人生」概念</a:t>
            </a:r>
          </a:p>
          <a:p>
            <a:pPr>
              <a:buFont typeface="Arial" charset="0"/>
              <a:buNone/>
            </a:pPr>
            <a:r>
              <a:rPr lang="zh-TW" altLang="en-US" smtClean="0"/>
              <a:t>     </a:t>
            </a:r>
            <a:r>
              <a:rPr lang="zh-TW" altLang="en-US" sz="3200" smtClean="0">
                <a:latin typeface="華康儷粗圓" pitchFamily="49" charset="-120"/>
                <a:ea typeface="華康儷粗圓" pitchFamily="49" charset="-120"/>
              </a:rPr>
              <a:t>美國世代行銷專家迪特瓦分析近</a:t>
            </a:r>
            <a:r>
              <a:rPr lang="en-US" altLang="zh-TW" sz="3200" smtClean="0">
                <a:latin typeface="華康儷粗圓" pitchFamily="49" charset="-120"/>
                <a:ea typeface="華康儷粗圓" pitchFamily="49" charset="-120"/>
              </a:rPr>
              <a:t>20</a:t>
            </a:r>
            <a:r>
              <a:rPr lang="zh-TW" altLang="en-US" sz="3200" smtClean="0">
                <a:latin typeface="華康儷粗圓" pitchFamily="49" charset="-120"/>
                <a:ea typeface="華康儷粗圓" pitchFamily="49" charset="-120"/>
              </a:rPr>
              <a:t>年來現代人的生活方</a:t>
            </a:r>
          </a:p>
          <a:p>
            <a:pPr>
              <a:buFont typeface="Arial" charset="0"/>
              <a:buNone/>
            </a:pPr>
            <a:r>
              <a:rPr lang="zh-TW" altLang="en-US" sz="3200" smtClean="0">
                <a:latin typeface="華康儷粗圓" pitchFamily="49" charset="-120"/>
                <a:ea typeface="華康儷粗圓" pitchFamily="49" charset="-120"/>
              </a:rPr>
              <a:t>  式與消費趨勢，提出「</a:t>
            </a:r>
            <a:r>
              <a:rPr lang="en-US" altLang="zh-TW" sz="3200" smtClean="0">
                <a:latin typeface="華康儷粗圓" pitchFamily="49" charset="-120"/>
                <a:ea typeface="華康儷粗圓" pitchFamily="49" charset="-120"/>
              </a:rPr>
              <a:t>C</a:t>
            </a:r>
            <a:r>
              <a:rPr lang="zh-TW" altLang="en-US" sz="3200" smtClean="0">
                <a:latin typeface="華康儷粗圓" pitchFamily="49" charset="-120"/>
                <a:ea typeface="華康儷粗圓" pitchFamily="49" charset="-120"/>
              </a:rPr>
              <a:t>型人生」概念：</a:t>
            </a:r>
            <a:r>
              <a:rPr lang="zh-TW" altLang="en-US" sz="3200" smtClean="0">
                <a:solidFill>
                  <a:srgbClr val="662FF1"/>
                </a:solidFill>
                <a:latin typeface="華康儷粗圓" pitchFamily="49" charset="-120"/>
                <a:ea typeface="華康儷粗圓" pitchFamily="49" charset="-120"/>
              </a:rPr>
              <a:t>人們不再循著</a:t>
            </a:r>
          </a:p>
          <a:p>
            <a:pPr>
              <a:buFont typeface="Arial" charset="0"/>
              <a:buNone/>
            </a:pPr>
            <a:r>
              <a:rPr lang="zh-TW" altLang="en-US" sz="3200" smtClean="0">
                <a:solidFill>
                  <a:srgbClr val="662FF1"/>
                </a:solidFill>
                <a:latin typeface="華康儷粗圓" pitchFamily="49" charset="-120"/>
                <a:ea typeface="華康儷粗圓" pitchFamily="49" charset="-120"/>
              </a:rPr>
              <a:t>  既定生活次序，過著從出生、受教育、工作、結婚、生</a:t>
            </a:r>
          </a:p>
          <a:p>
            <a:pPr>
              <a:buFont typeface="Arial" charset="0"/>
              <a:buNone/>
            </a:pPr>
            <a:r>
              <a:rPr lang="zh-TW" altLang="en-US" sz="3200" smtClean="0">
                <a:solidFill>
                  <a:srgbClr val="662FF1"/>
                </a:solidFill>
                <a:latin typeface="華康儷粗圓" pitchFamily="49" charset="-120"/>
                <a:ea typeface="華康儷粗圓" pitchFamily="49" charset="-120"/>
              </a:rPr>
              <a:t>  子、退休、死亡的「線性」生活模式，而是將生命視為</a:t>
            </a:r>
          </a:p>
          <a:p>
            <a:pPr>
              <a:buFont typeface="Arial" charset="0"/>
              <a:buNone/>
            </a:pPr>
            <a:r>
              <a:rPr lang="en-US" altLang="zh-TW" sz="3200" smtClean="0">
                <a:solidFill>
                  <a:srgbClr val="662FF1"/>
                </a:solidFill>
                <a:latin typeface="華康儷粗圓" pitchFamily="49" charset="-120"/>
                <a:ea typeface="華康儷粗圓" pitchFamily="49" charset="-120"/>
              </a:rPr>
              <a:t>  C</a:t>
            </a:r>
            <a:r>
              <a:rPr lang="zh-TW" altLang="en-US" sz="3200" smtClean="0">
                <a:solidFill>
                  <a:srgbClr val="662FF1"/>
                </a:solidFill>
                <a:latin typeface="華康儷粗圓" pitchFamily="49" charset="-120"/>
                <a:ea typeface="華康儷粗圓" pitchFamily="49" charset="-120"/>
              </a:rPr>
              <a:t>型（</a:t>
            </a:r>
            <a:r>
              <a:rPr lang="en-US" altLang="zh-TW" sz="3200" smtClean="0">
                <a:solidFill>
                  <a:srgbClr val="662FF1"/>
                </a:solidFill>
                <a:latin typeface="華康儷粗圓" pitchFamily="49" charset="-120"/>
                <a:ea typeface="華康儷粗圓" pitchFamily="49" charset="-120"/>
              </a:rPr>
              <a:t>cycle</a:t>
            </a:r>
            <a:r>
              <a:rPr lang="zh-TW" altLang="en-US" sz="3200" smtClean="0">
                <a:solidFill>
                  <a:srgbClr val="662FF1"/>
                </a:solidFill>
                <a:latin typeface="華康儷粗圓" pitchFamily="49" charset="-120"/>
                <a:ea typeface="華康儷粗圓" pitchFamily="49" charset="-120"/>
              </a:rPr>
              <a:t>，週期）</a:t>
            </a:r>
            <a:r>
              <a:rPr lang="zh-TW" altLang="en-US" sz="3200" smtClean="0">
                <a:latin typeface="華康儷粗圓" pitchFamily="49" charset="-120"/>
                <a:ea typeface="華康儷粗圓" pitchFamily="49" charset="-120"/>
              </a:rPr>
              <a:t>──不論事業、婚姻或愛情，都可</a:t>
            </a:r>
          </a:p>
          <a:p>
            <a:pPr>
              <a:buFont typeface="Arial" charset="0"/>
              <a:buNone/>
            </a:pPr>
            <a:r>
              <a:rPr lang="zh-TW" altLang="en-US" sz="3200" smtClean="0">
                <a:latin typeface="華康儷粗圓" pitchFamily="49" charset="-120"/>
                <a:ea typeface="華康儷粗圓" pitchFamily="49" charset="-120"/>
              </a:rPr>
              <a:t>  能在人生不同階段，重新開始。 </a:t>
            </a:r>
          </a:p>
          <a:p>
            <a:endParaRPr lang="zh-TW" altLang="en-US" sz="3200" smtClean="0">
              <a:latin typeface="華康儷粗圓" pitchFamily="49" charset="-120"/>
              <a:ea typeface="華康儷粗圓" pitchFamily="49" charset="-120"/>
            </a:endParaRPr>
          </a:p>
        </p:txBody>
      </p:sp>
      <p:sp>
        <p:nvSpPr>
          <p:cNvPr id="378882" name="Rectangle 3"/>
          <p:cNvSpPr>
            <a:spLocks noChangeArrowheads="1"/>
          </p:cNvSpPr>
          <p:nvPr/>
        </p:nvSpPr>
        <p:spPr bwMode="auto">
          <a:xfrm>
            <a:off x="720725" y="669925"/>
            <a:ext cx="5670550" cy="914400"/>
          </a:xfrm>
          <a:prstGeom prst="rect">
            <a:avLst/>
          </a:prstGeom>
          <a:noFill/>
          <a:ln w="9525">
            <a:noFill/>
            <a:miter lim="800000"/>
            <a:headEnd/>
            <a:tailEnd/>
          </a:ln>
        </p:spPr>
        <p:txBody>
          <a:bodyPr wrap="none">
            <a:spAutoFit/>
          </a:bodyPr>
          <a:lstStyle/>
          <a:p>
            <a:r>
              <a:rPr kumimoji="0" lang="zh-TW" altLang="en-US" sz="5400">
                <a:latin typeface="華康儷粗黑" pitchFamily="49" charset="-120"/>
                <a:ea typeface="華康儷粗黑" pitchFamily="49" charset="-120"/>
              </a:rPr>
              <a:t>職涯趨勢？ ？</a:t>
            </a:r>
            <a:r>
              <a:rPr kumimoji="0" lang="en-US" altLang="zh-TW" sz="5400">
                <a:latin typeface="華康儷粗黑" pitchFamily="49" charset="-120"/>
                <a:ea typeface="華康儷粗黑" pitchFamily="49" charset="-120"/>
              </a:rPr>
              <a:t>.. </a:t>
            </a:r>
          </a:p>
        </p:txBody>
      </p:sp>
      <p:pic>
        <p:nvPicPr>
          <p:cNvPr id="378885" name="Picture 5" descr="chinese-answers-i-do-not-know"/>
          <p:cNvPicPr>
            <a:picLocks noChangeAspect="1" noChangeArrowheads="1"/>
          </p:cNvPicPr>
          <p:nvPr/>
        </p:nvPicPr>
        <p:blipFill>
          <a:blip r:embed="rId2"/>
          <a:srcRect/>
          <a:stretch>
            <a:fillRect/>
          </a:stretch>
        </p:blipFill>
        <p:spPr bwMode="auto">
          <a:xfrm>
            <a:off x="6019800" y="484188"/>
            <a:ext cx="5608638" cy="11112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78885"/>
                                        </p:tgtEl>
                                        <p:attrNameLst>
                                          <p:attrName>style.visibility</p:attrName>
                                        </p:attrNameLst>
                                      </p:cBhvr>
                                      <p:to>
                                        <p:strVal val="visible"/>
                                      </p:to>
                                    </p:set>
                                    <p:anim calcmode="lin" valueType="num">
                                      <p:cBhvr>
                                        <p:cTn id="7" dur="1000" fill="hold"/>
                                        <p:tgtEl>
                                          <p:spTgt spid="378885"/>
                                        </p:tgtEl>
                                        <p:attrNameLst>
                                          <p:attrName>ppt_w</p:attrName>
                                        </p:attrNameLst>
                                      </p:cBhvr>
                                      <p:tavLst>
                                        <p:tav tm="0">
                                          <p:val>
                                            <p:strVal val="#ppt_w*0.70"/>
                                          </p:val>
                                        </p:tav>
                                        <p:tav tm="100000">
                                          <p:val>
                                            <p:strVal val="#ppt_w"/>
                                          </p:val>
                                        </p:tav>
                                      </p:tavLst>
                                    </p:anim>
                                    <p:anim calcmode="lin" valueType="num">
                                      <p:cBhvr>
                                        <p:cTn id="8" dur="1000" fill="hold"/>
                                        <p:tgtEl>
                                          <p:spTgt spid="378885"/>
                                        </p:tgtEl>
                                        <p:attrNameLst>
                                          <p:attrName>ppt_h</p:attrName>
                                        </p:attrNameLst>
                                      </p:cBhvr>
                                      <p:tavLst>
                                        <p:tav tm="0">
                                          <p:val>
                                            <p:strVal val="#ppt_h"/>
                                          </p:val>
                                        </p:tav>
                                        <p:tav tm="100000">
                                          <p:val>
                                            <p:strVal val="#ppt_h"/>
                                          </p:val>
                                        </p:tav>
                                      </p:tavLst>
                                    </p:anim>
                                    <p:animEffect transition="in" filter="fade">
                                      <p:cBhvr>
                                        <p:cTn id="9" dur="1000"/>
                                        <p:tgtEl>
                                          <p:spTgt spid="37888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78881">
                                            <p:txEl>
                                              <p:pRg st="0" end="0"/>
                                            </p:txEl>
                                          </p:spTgt>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378881">
                                            <p:txEl>
                                              <p:pRg st="1" end="1"/>
                                            </p:txEl>
                                          </p:spTgt>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378881">
                                            <p:txEl>
                                              <p:pRg st="2" end="2"/>
                                            </p:txEl>
                                          </p:spTgt>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378881">
                                            <p:txEl>
                                              <p:pRg st="3" end="3"/>
                                            </p:txEl>
                                          </p:spTgt>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378881">
                                            <p:txEl>
                                              <p:pRg st="4" end="4"/>
                                            </p:txEl>
                                          </p:spTgt>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378881">
                                            <p:txEl>
                                              <p:pRg st="5" end="5"/>
                                            </p:txEl>
                                          </p:spTgt>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37888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5" name="Rectangle 3"/>
          <p:cNvSpPr>
            <a:spLocks noGrp="1"/>
          </p:cNvSpPr>
          <p:nvPr>
            <p:ph type="body" idx="1"/>
          </p:nvPr>
        </p:nvSpPr>
        <p:spPr>
          <a:xfrm>
            <a:off x="601663" y="601663"/>
            <a:ext cx="10515600" cy="4351337"/>
          </a:xfrm>
        </p:spPr>
        <p:txBody>
          <a:bodyPr/>
          <a:lstStyle/>
          <a:p>
            <a:pPr>
              <a:buFont typeface="Wingdings" pitchFamily="2" charset="2"/>
              <a:buChar char="Ø"/>
            </a:pPr>
            <a:r>
              <a:rPr lang="zh-TW" altLang="en-US" sz="3200" smtClean="0">
                <a:solidFill>
                  <a:srgbClr val="393EFD"/>
                </a:solidFill>
                <a:ea typeface="華康儷粗圓" pitchFamily="49" charset="-120"/>
              </a:rPr>
              <a:t>青春（以及探索和自在嬉戲）是年輕人的專利。</a:t>
            </a:r>
          </a:p>
          <a:p>
            <a:pPr>
              <a:buFont typeface="Wingdings" pitchFamily="2" charset="2"/>
              <a:buChar char="Ø"/>
            </a:pPr>
            <a:r>
              <a:rPr lang="zh-TW" altLang="en-US" sz="3200" smtClean="0">
                <a:solidFill>
                  <a:srgbClr val="393EFD"/>
                </a:solidFill>
                <a:ea typeface="華康儷粗圓" pitchFamily="49" charset="-120"/>
              </a:rPr>
              <a:t>受教育的機會只有一次，而且是在人生真正開始前；</a:t>
            </a:r>
          </a:p>
          <a:p>
            <a:pPr>
              <a:buFont typeface="Wingdings" pitchFamily="2" charset="2"/>
              <a:buNone/>
            </a:pPr>
            <a:r>
              <a:rPr lang="zh-TW" altLang="en-US" sz="3200" smtClean="0">
                <a:solidFill>
                  <a:srgbClr val="393EFD"/>
                </a:solidFill>
                <a:ea typeface="華康儷粗圓" pitchFamily="49" charset="-120"/>
              </a:rPr>
              <a:t>   老狗玩不了新把戲。</a:t>
            </a:r>
          </a:p>
          <a:p>
            <a:pPr>
              <a:buFont typeface="Wingdings" pitchFamily="2" charset="2"/>
              <a:buChar char="Ø"/>
            </a:pPr>
            <a:r>
              <a:rPr lang="zh-TW" altLang="en-US" sz="3200" smtClean="0">
                <a:solidFill>
                  <a:srgbClr val="393EFD"/>
                </a:solidFill>
                <a:ea typeface="華康儷粗圓" pitchFamily="49" charset="-120"/>
              </a:rPr>
              <a:t>婚姻必能白頭偕老。養兒育女是成年人的主要人生目標</a:t>
            </a:r>
          </a:p>
          <a:p>
            <a:pPr>
              <a:buFont typeface="Wingdings" pitchFamily="2" charset="2"/>
              <a:buChar char="Ø"/>
            </a:pPr>
            <a:r>
              <a:rPr lang="zh-TW" altLang="en-US" sz="3200" smtClean="0">
                <a:solidFill>
                  <a:srgbClr val="393EFD"/>
                </a:solidFill>
                <a:ea typeface="華康儷粗圓" pitchFamily="49" charset="-120"/>
              </a:rPr>
              <a:t>六十五歲一到就得退休（並且退化）。唯有循這條狹窄</a:t>
            </a:r>
          </a:p>
          <a:p>
            <a:pPr>
              <a:buFont typeface="Wingdings" pitchFamily="2" charset="2"/>
              <a:buNone/>
            </a:pPr>
            <a:r>
              <a:rPr lang="zh-TW" altLang="en-US" sz="3200" smtClean="0">
                <a:solidFill>
                  <a:srgbClr val="393EFD"/>
                </a:solidFill>
                <a:ea typeface="華康儷粗圓" pitchFamily="49" charset="-120"/>
              </a:rPr>
              <a:t>   的單行道，才是正確的人生道路</a:t>
            </a:r>
            <a:r>
              <a:rPr lang="zh-TW" altLang="en-US" smtClean="0">
                <a:solidFill>
                  <a:srgbClr val="393EFD"/>
                </a:solidFill>
                <a:ea typeface="華康儷粗圓" pitchFamily="49" charset="-120"/>
              </a:rPr>
              <a:t>。</a:t>
            </a:r>
            <a:endParaRPr lang="zh-TW" altLang="en-US" smtClean="0">
              <a:solidFill>
                <a:srgbClr val="393EFD"/>
              </a:solidFill>
              <a:latin typeface="華康儷粗圓" pitchFamily="49" charset="-120"/>
              <a:ea typeface="華康儷粗圓" pitchFamily="49" charset="-120"/>
            </a:endParaRPr>
          </a:p>
          <a:p>
            <a:pPr>
              <a:buFont typeface="Arial" charset="0"/>
              <a:buNone/>
            </a:pPr>
            <a:endParaRPr lang="zh-TW" altLang="en-US" smtClean="0">
              <a:ea typeface="華康儷粗圓" pitchFamily="49" charset="-120"/>
            </a:endParaRPr>
          </a:p>
        </p:txBody>
      </p:sp>
      <p:pic>
        <p:nvPicPr>
          <p:cNvPr id="379906" name="Picture 4" descr="money"/>
          <p:cNvPicPr>
            <a:picLocks noChangeAspect="1" noChangeArrowheads="1"/>
          </p:cNvPicPr>
          <p:nvPr/>
        </p:nvPicPr>
        <p:blipFill>
          <a:blip r:embed="rId2"/>
          <a:srcRect/>
          <a:stretch>
            <a:fillRect/>
          </a:stretch>
        </p:blipFill>
        <p:spPr bwMode="auto">
          <a:xfrm>
            <a:off x="1547813" y="4132263"/>
            <a:ext cx="2328862" cy="2282825"/>
          </a:xfrm>
          <a:prstGeom prst="rect">
            <a:avLst/>
          </a:prstGeom>
          <a:noFill/>
          <a:ln w="9525">
            <a:noFill/>
            <a:miter lim="800000"/>
            <a:headEnd/>
            <a:tailEnd/>
          </a:ln>
        </p:spPr>
      </p:pic>
      <p:pic>
        <p:nvPicPr>
          <p:cNvPr id="379907" name="Picture 6" descr="2045d981"/>
          <p:cNvPicPr>
            <a:picLocks noChangeAspect="1" noChangeArrowheads="1"/>
          </p:cNvPicPr>
          <p:nvPr/>
        </p:nvPicPr>
        <p:blipFill>
          <a:blip r:embed="rId3"/>
          <a:srcRect/>
          <a:stretch>
            <a:fillRect/>
          </a:stretch>
        </p:blipFill>
        <p:spPr bwMode="auto">
          <a:xfrm>
            <a:off x="4203700" y="4089400"/>
            <a:ext cx="3351213" cy="2768600"/>
          </a:xfrm>
          <a:prstGeom prst="rect">
            <a:avLst/>
          </a:prstGeom>
          <a:noFill/>
          <a:ln w="9525">
            <a:noFill/>
            <a:miter lim="800000"/>
            <a:headEnd/>
            <a:tailEnd/>
          </a:ln>
        </p:spPr>
      </p:pic>
      <p:pic>
        <p:nvPicPr>
          <p:cNvPr id="379908" name="Picture 8" descr="ART1408221010-90180-Icon"/>
          <p:cNvPicPr>
            <a:picLocks noChangeAspect="1" noChangeArrowheads="1"/>
          </p:cNvPicPr>
          <p:nvPr/>
        </p:nvPicPr>
        <p:blipFill>
          <a:blip r:embed="rId4"/>
          <a:srcRect/>
          <a:stretch>
            <a:fillRect/>
          </a:stretch>
        </p:blipFill>
        <p:spPr bwMode="auto">
          <a:xfrm>
            <a:off x="7512050" y="3643313"/>
            <a:ext cx="3810000" cy="2609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29" name="標題 5"/>
          <p:cNvSpPr>
            <a:spLocks noGrp="1"/>
          </p:cNvSpPr>
          <p:nvPr>
            <p:ph type="title" idx="4294967295"/>
          </p:nvPr>
        </p:nvSpPr>
        <p:spPr>
          <a:xfrm>
            <a:off x="1722438" y="1420813"/>
            <a:ext cx="7921625" cy="685800"/>
          </a:xfrm>
        </p:spPr>
        <p:txBody>
          <a:bodyPr/>
          <a:lstStyle/>
          <a:p>
            <a:pPr eaLnBrk="1" hangingPunct="1"/>
            <a:r>
              <a:rPr lang="zh-TW" altLang="en-US" b="1" smtClean="0">
                <a:latin typeface="華康儷粗圓" pitchFamily="49" charset="-120"/>
                <a:ea typeface="華康儷粗圓" pitchFamily="49" charset="-120"/>
              </a:rPr>
              <a:t>未來不等式 </a:t>
            </a:r>
            <a:r>
              <a:rPr lang="en-US" altLang="zh-TW" b="1" smtClean="0">
                <a:latin typeface="華康儷粗圓" pitchFamily="49" charset="-120"/>
                <a:ea typeface="華康儷粗圓" pitchFamily="49" charset="-120"/>
              </a:rPr>
              <a:t>-- C</a:t>
            </a:r>
            <a:r>
              <a:rPr lang="zh-TW" altLang="en-US" b="1" smtClean="0">
                <a:latin typeface="華康儷粗圓" pitchFamily="49" charset="-120"/>
                <a:ea typeface="華康儷粗圓" pitchFamily="49" charset="-120"/>
              </a:rPr>
              <a:t>型人生時代</a:t>
            </a:r>
          </a:p>
        </p:txBody>
      </p:sp>
      <p:sp>
        <p:nvSpPr>
          <p:cNvPr id="380930" name="文字版面配置區 6"/>
          <p:cNvSpPr>
            <a:spLocks noGrp="1"/>
          </p:cNvSpPr>
          <p:nvPr>
            <p:ph idx="4294967295"/>
          </p:nvPr>
        </p:nvSpPr>
        <p:spPr>
          <a:xfrm>
            <a:off x="1716088" y="2098675"/>
            <a:ext cx="8713787" cy="4392613"/>
          </a:xfrm>
        </p:spPr>
        <p:txBody>
          <a:bodyPr/>
          <a:lstStyle/>
          <a:p>
            <a:pPr eaLnBrk="1" hangingPunct="1">
              <a:buFont typeface="微軟正黑體"/>
              <a:buNone/>
            </a:pPr>
            <a:r>
              <a:rPr lang="zh-TW" altLang="en-US" sz="4400" smtClean="0">
                <a:solidFill>
                  <a:srgbClr val="0000FF"/>
                </a:solidFill>
                <a:latin typeface="華康儷粗圓" pitchFamily="49" charset="-120"/>
                <a:ea typeface="華康儷粗圓" pitchFamily="49" charset="-120"/>
              </a:rPr>
              <a:t>選組</a:t>
            </a:r>
            <a:r>
              <a:rPr lang="zh-TW" altLang="en-US" sz="4400" smtClean="0">
                <a:solidFill>
                  <a:srgbClr val="FF0000"/>
                </a:solidFill>
                <a:latin typeface="華康儷粗圓" pitchFamily="49" charset="-120"/>
                <a:ea typeface="華康儷粗圓" pitchFamily="49" charset="-120"/>
              </a:rPr>
              <a:t>≠</a:t>
            </a:r>
            <a:r>
              <a:rPr lang="zh-TW" altLang="en-US" sz="4400" smtClean="0">
                <a:solidFill>
                  <a:srgbClr val="0000FF"/>
                </a:solidFill>
                <a:latin typeface="華康儷粗圓" pitchFamily="49" charset="-120"/>
                <a:ea typeface="華康儷粗圓" pitchFamily="49" charset="-120"/>
              </a:rPr>
              <a:t>選科系</a:t>
            </a:r>
            <a:r>
              <a:rPr lang="zh-TW" altLang="en-US" sz="4400" smtClean="0">
                <a:solidFill>
                  <a:srgbClr val="FF0000"/>
                </a:solidFill>
                <a:latin typeface="華康儷粗圓" pitchFamily="49" charset="-120"/>
                <a:ea typeface="華康儷粗圓" pitchFamily="49" charset="-120"/>
              </a:rPr>
              <a:t>≠</a:t>
            </a:r>
            <a:r>
              <a:rPr lang="zh-TW" altLang="en-US" sz="4400" smtClean="0">
                <a:solidFill>
                  <a:srgbClr val="0000FF"/>
                </a:solidFill>
                <a:latin typeface="華康儷粗圓" pitchFamily="49" charset="-120"/>
                <a:ea typeface="華康儷粗圓" pitchFamily="49" charset="-120"/>
              </a:rPr>
              <a:t>選職業</a:t>
            </a:r>
            <a:r>
              <a:rPr lang="zh-TW" altLang="en-US" sz="4400" smtClean="0">
                <a:solidFill>
                  <a:srgbClr val="FF0000"/>
                </a:solidFill>
                <a:latin typeface="華康儷粗圓" pitchFamily="49" charset="-120"/>
                <a:ea typeface="華康儷粗圓" pitchFamily="49" charset="-120"/>
              </a:rPr>
              <a:t>≠</a:t>
            </a:r>
            <a:r>
              <a:rPr lang="zh-TW" altLang="en-US" sz="4400" smtClean="0">
                <a:solidFill>
                  <a:srgbClr val="0000FF"/>
                </a:solidFill>
                <a:latin typeface="華康儷粗圓" pitchFamily="49" charset="-120"/>
                <a:ea typeface="華康儷粗圓" pitchFamily="49" charset="-120"/>
              </a:rPr>
              <a:t>選未來</a:t>
            </a:r>
            <a:r>
              <a:rPr lang="zh-TW" altLang="en-US" sz="4400" smtClean="0">
                <a:solidFill>
                  <a:srgbClr val="0000FF"/>
                </a:solidFill>
                <a:latin typeface="華康POP1體W7(P)" pitchFamily="82" charset="-120"/>
                <a:ea typeface="華康POP1體W7(P)" pitchFamily="82" charset="-120"/>
              </a:rPr>
              <a:t> </a:t>
            </a:r>
          </a:p>
          <a:p>
            <a:pPr eaLnBrk="1" hangingPunct="1">
              <a:buFont typeface="微軟正黑體"/>
              <a:buNone/>
            </a:pPr>
            <a:endParaRPr lang="zh-TW" altLang="en-US" sz="2600" smtClean="0">
              <a:solidFill>
                <a:srgbClr val="FF0066"/>
              </a:solidFill>
            </a:endParaRPr>
          </a:p>
        </p:txBody>
      </p:sp>
      <p:sp>
        <p:nvSpPr>
          <p:cNvPr id="5" name="向上箭號 4"/>
          <p:cNvSpPr/>
          <p:nvPr/>
        </p:nvSpPr>
        <p:spPr>
          <a:xfrm>
            <a:off x="2868613" y="2781300"/>
            <a:ext cx="1008062" cy="2951163"/>
          </a:xfrm>
          <a:prstGeom prst="upArrow">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kumimoji="0" lang="zh-TW" altLang="en-US" sz="3200" dirty="0">
                <a:solidFill>
                  <a:srgbClr val="000066"/>
                </a:solidFill>
                <a:latin typeface="華康POP1體W7(P)" pitchFamily="82" charset="-120"/>
                <a:ea typeface="華康POP1體W7(P)" pitchFamily="82" charset="-120"/>
              </a:rPr>
              <a:t>轉組</a:t>
            </a:r>
            <a:endParaRPr kumimoji="0" lang="en-US" altLang="zh-TW" sz="3200" dirty="0">
              <a:solidFill>
                <a:srgbClr val="000066"/>
              </a:solidFill>
              <a:latin typeface="華康POP1體W7(P)" pitchFamily="82" charset="-120"/>
              <a:ea typeface="華康POP1體W7(P)" pitchFamily="82" charset="-120"/>
            </a:endParaRPr>
          </a:p>
          <a:p>
            <a:pPr algn="ctr" fontAlgn="auto">
              <a:spcBef>
                <a:spcPts val="0"/>
              </a:spcBef>
              <a:spcAft>
                <a:spcPts val="0"/>
              </a:spcAft>
              <a:defRPr/>
            </a:pPr>
            <a:endParaRPr kumimoji="0" lang="zh-TW" altLang="en-US" sz="3200" dirty="0">
              <a:latin typeface="華康流隸體" pitchFamily="65" charset="-120"/>
              <a:ea typeface="華康流隸體" pitchFamily="65" charset="-120"/>
            </a:endParaRPr>
          </a:p>
        </p:txBody>
      </p:sp>
      <p:sp>
        <p:nvSpPr>
          <p:cNvPr id="10" name="向上箭號 9"/>
          <p:cNvSpPr/>
          <p:nvPr/>
        </p:nvSpPr>
        <p:spPr>
          <a:xfrm>
            <a:off x="3589338" y="2781300"/>
            <a:ext cx="1008062" cy="2951163"/>
          </a:xfrm>
          <a:prstGeom prst="upArrow">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kumimoji="0" lang="zh-TW" altLang="en-US" sz="3200" dirty="0">
                <a:solidFill>
                  <a:srgbClr val="000066"/>
                </a:solidFill>
                <a:latin typeface="華康POP1體W7(P)" pitchFamily="82" charset="-120"/>
                <a:ea typeface="華康POP1體W7(P)" pitchFamily="82" charset="-120"/>
              </a:rPr>
              <a:t>跨考</a:t>
            </a:r>
            <a:endParaRPr kumimoji="0" lang="en-US" altLang="zh-TW" sz="3200" dirty="0">
              <a:solidFill>
                <a:srgbClr val="000066"/>
              </a:solidFill>
              <a:latin typeface="華康POP1體W7(P)" pitchFamily="82" charset="-120"/>
              <a:ea typeface="華康POP1體W7(P)" pitchFamily="82" charset="-120"/>
            </a:endParaRPr>
          </a:p>
          <a:p>
            <a:pPr algn="ctr" fontAlgn="auto">
              <a:spcBef>
                <a:spcPts val="0"/>
              </a:spcBef>
              <a:spcAft>
                <a:spcPts val="0"/>
              </a:spcAft>
              <a:defRPr/>
            </a:pPr>
            <a:endParaRPr kumimoji="0" lang="zh-TW" altLang="en-US" sz="3200" dirty="0">
              <a:latin typeface="華康流隸體" pitchFamily="65" charset="-120"/>
              <a:ea typeface="華康流隸體" pitchFamily="65" charset="-120"/>
            </a:endParaRPr>
          </a:p>
        </p:txBody>
      </p:sp>
      <p:sp>
        <p:nvSpPr>
          <p:cNvPr id="12" name="向上箭號 11"/>
          <p:cNvSpPr/>
          <p:nvPr/>
        </p:nvSpPr>
        <p:spPr>
          <a:xfrm>
            <a:off x="5087938" y="2708275"/>
            <a:ext cx="1008062" cy="2952750"/>
          </a:xfrm>
          <a:prstGeom prst="upArrow">
            <a:avLst/>
          </a:prstGeom>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endParaRPr kumimoji="0" lang="en-US" altLang="zh-TW" sz="3200" dirty="0">
              <a:solidFill>
                <a:srgbClr val="000066"/>
              </a:solidFill>
              <a:latin typeface="+mn-ea"/>
            </a:endParaRPr>
          </a:p>
          <a:p>
            <a:pPr algn="ctr" fontAlgn="auto">
              <a:spcBef>
                <a:spcPts val="0"/>
              </a:spcBef>
              <a:spcAft>
                <a:spcPts val="0"/>
              </a:spcAft>
              <a:defRPr/>
            </a:pPr>
            <a:r>
              <a:rPr kumimoji="0" lang="zh-TW" altLang="en-US" sz="3200" dirty="0">
                <a:solidFill>
                  <a:srgbClr val="000066"/>
                </a:solidFill>
                <a:latin typeface="華康POP1體W7(P)" pitchFamily="82" charset="-120"/>
                <a:ea typeface="華康POP1體W7(P)" pitchFamily="82" charset="-120"/>
              </a:rPr>
              <a:t>轉換跑道</a:t>
            </a:r>
            <a:endParaRPr kumimoji="0" lang="en-US" altLang="zh-TW" sz="3200" dirty="0">
              <a:solidFill>
                <a:srgbClr val="000066"/>
              </a:solidFill>
              <a:latin typeface="華康POP1體W7(P)" pitchFamily="82" charset="-120"/>
              <a:ea typeface="華康POP1體W7(P)" pitchFamily="82" charset="-120"/>
            </a:endParaRPr>
          </a:p>
          <a:p>
            <a:pPr algn="ctr" fontAlgn="auto">
              <a:spcBef>
                <a:spcPts val="0"/>
              </a:spcBef>
              <a:spcAft>
                <a:spcPts val="0"/>
              </a:spcAft>
              <a:defRPr/>
            </a:pPr>
            <a:endParaRPr kumimoji="0" lang="zh-TW" altLang="en-US" sz="3200" dirty="0">
              <a:solidFill>
                <a:schemeClr val="bg2">
                  <a:lumMod val="10000"/>
                </a:schemeClr>
              </a:solidFill>
              <a:latin typeface="華康流隸體" pitchFamily="65" charset="-120"/>
              <a:ea typeface="華康流隸體" pitchFamily="65" charset="-120"/>
            </a:endParaRPr>
          </a:p>
        </p:txBody>
      </p:sp>
      <p:sp>
        <p:nvSpPr>
          <p:cNvPr id="14" name="向上箭號 13"/>
          <p:cNvSpPr/>
          <p:nvPr/>
        </p:nvSpPr>
        <p:spPr>
          <a:xfrm>
            <a:off x="5895975" y="2708275"/>
            <a:ext cx="1008063" cy="2952750"/>
          </a:xfrm>
          <a:prstGeom prst="upArrow">
            <a:avLst/>
          </a:prstGeom>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r>
              <a:rPr kumimoji="0" lang="zh-TW" altLang="en-US" sz="3200" dirty="0">
                <a:solidFill>
                  <a:srgbClr val="000066"/>
                </a:solidFill>
                <a:latin typeface="華康POP1體W7(P)" pitchFamily="82" charset="-120"/>
                <a:ea typeface="華康POP1體W7(P)" pitchFamily="82" charset="-120"/>
              </a:rPr>
              <a:t>跨領域</a:t>
            </a:r>
            <a:endParaRPr kumimoji="0" lang="zh-TW" altLang="en-US" sz="3200" dirty="0">
              <a:solidFill>
                <a:schemeClr val="bg2">
                  <a:lumMod val="10000"/>
                </a:schemeClr>
              </a:solidFill>
              <a:latin typeface="華康POP1體W7(P)" pitchFamily="82" charset="-120"/>
              <a:ea typeface="華康POP1體W7(P)" pitchFamily="82" charset="-120"/>
            </a:endParaRPr>
          </a:p>
        </p:txBody>
      </p:sp>
      <p:sp>
        <p:nvSpPr>
          <p:cNvPr id="15" name="向上箭號 14"/>
          <p:cNvSpPr/>
          <p:nvPr/>
        </p:nvSpPr>
        <p:spPr>
          <a:xfrm>
            <a:off x="7608888" y="2708275"/>
            <a:ext cx="1008062" cy="2952750"/>
          </a:xfrm>
          <a:prstGeom prst="upArrow">
            <a:avLst/>
          </a:prstGeom>
        </p:spPr>
        <p:style>
          <a:lnRef idx="1">
            <a:schemeClr val="accent2"/>
          </a:lnRef>
          <a:fillRef idx="2">
            <a:schemeClr val="accent2"/>
          </a:fillRef>
          <a:effectRef idx="1">
            <a:schemeClr val="accent2"/>
          </a:effectRef>
          <a:fontRef idx="minor">
            <a:schemeClr val="dk1"/>
          </a:fontRef>
        </p:style>
        <p:txBody>
          <a:bodyPr anchor="ctr"/>
          <a:lstStyle/>
          <a:p>
            <a:pPr algn="ctr" fontAlgn="auto">
              <a:spcBef>
                <a:spcPts val="0"/>
              </a:spcBef>
              <a:spcAft>
                <a:spcPts val="0"/>
              </a:spcAft>
              <a:defRPr/>
            </a:pPr>
            <a:endParaRPr kumimoji="0" lang="en-US" altLang="zh-TW" sz="3200" dirty="0">
              <a:solidFill>
                <a:srgbClr val="000066"/>
              </a:solidFill>
              <a:latin typeface="+mj-ea"/>
              <a:ea typeface="+mj-ea"/>
            </a:endParaRPr>
          </a:p>
          <a:p>
            <a:pPr algn="ctr" fontAlgn="auto">
              <a:spcBef>
                <a:spcPts val="0"/>
              </a:spcBef>
              <a:spcAft>
                <a:spcPts val="0"/>
              </a:spcAft>
              <a:defRPr/>
            </a:pPr>
            <a:r>
              <a:rPr kumimoji="0" lang="zh-TW" altLang="en-US" sz="3200" dirty="0">
                <a:solidFill>
                  <a:srgbClr val="000066"/>
                </a:solidFill>
                <a:latin typeface="華康POP1體W7(P)" pitchFamily="82" charset="-120"/>
                <a:ea typeface="華康POP1體W7(P)" pitchFamily="82" charset="-120"/>
              </a:rPr>
              <a:t>工作型態</a:t>
            </a:r>
            <a:endParaRPr kumimoji="0" lang="en-US" altLang="zh-TW" sz="3200" dirty="0">
              <a:solidFill>
                <a:srgbClr val="000066"/>
              </a:solidFill>
              <a:latin typeface="華康POP1體W7(P)" pitchFamily="82" charset="-120"/>
              <a:ea typeface="華康POP1體W7(P)" pitchFamily="82" charset="-120"/>
            </a:endParaRPr>
          </a:p>
          <a:p>
            <a:pPr algn="ctr" fontAlgn="auto">
              <a:spcBef>
                <a:spcPts val="0"/>
              </a:spcBef>
              <a:spcAft>
                <a:spcPts val="0"/>
              </a:spcAft>
              <a:defRPr/>
            </a:pPr>
            <a:endParaRPr kumimoji="0" lang="zh-TW" altLang="en-US" sz="3200" dirty="0">
              <a:solidFill>
                <a:schemeClr val="bg2">
                  <a:lumMod val="10000"/>
                </a:schemeClr>
              </a:solidFill>
              <a:latin typeface="華康流隸體" pitchFamily="65" charset="-120"/>
              <a:ea typeface="華康流隸體" pitchFamily="65" charset="-120"/>
            </a:endParaRPr>
          </a:p>
        </p:txBody>
      </p:sp>
      <p:sp>
        <p:nvSpPr>
          <p:cNvPr id="16" name="向上箭號 15"/>
          <p:cNvSpPr/>
          <p:nvPr/>
        </p:nvSpPr>
        <p:spPr>
          <a:xfrm>
            <a:off x="8328025" y="2708275"/>
            <a:ext cx="1008063" cy="2952750"/>
          </a:xfrm>
          <a:prstGeom prst="upArrow">
            <a:avLst/>
          </a:prstGeom>
        </p:spPr>
        <p:style>
          <a:lnRef idx="1">
            <a:schemeClr val="accent2"/>
          </a:lnRef>
          <a:fillRef idx="2">
            <a:schemeClr val="accent2"/>
          </a:fillRef>
          <a:effectRef idx="1">
            <a:schemeClr val="accent2"/>
          </a:effectRef>
          <a:fontRef idx="minor">
            <a:schemeClr val="dk1"/>
          </a:fontRef>
        </p:style>
        <p:txBody>
          <a:bodyPr anchor="ctr"/>
          <a:lstStyle/>
          <a:p>
            <a:pPr algn="ctr" fontAlgn="auto">
              <a:spcBef>
                <a:spcPts val="0"/>
              </a:spcBef>
              <a:spcAft>
                <a:spcPts val="0"/>
              </a:spcAft>
              <a:defRPr/>
            </a:pPr>
            <a:endParaRPr kumimoji="0" lang="en-US" altLang="zh-TW" sz="3200" dirty="0">
              <a:solidFill>
                <a:srgbClr val="000066"/>
              </a:solidFill>
              <a:latin typeface="+mj-ea"/>
              <a:ea typeface="+mj-ea"/>
            </a:endParaRPr>
          </a:p>
          <a:p>
            <a:pPr algn="ctr" fontAlgn="auto">
              <a:spcBef>
                <a:spcPts val="0"/>
              </a:spcBef>
              <a:spcAft>
                <a:spcPts val="0"/>
              </a:spcAft>
              <a:defRPr/>
            </a:pPr>
            <a:r>
              <a:rPr kumimoji="0" lang="zh-TW" altLang="en-US" sz="3200" dirty="0">
                <a:solidFill>
                  <a:srgbClr val="000066"/>
                </a:solidFill>
                <a:latin typeface="華康POP1體W7(P)" pitchFamily="82" charset="-120"/>
                <a:ea typeface="華康POP1體W7(P)" pitchFamily="82" charset="-120"/>
              </a:rPr>
              <a:t>工作職務</a:t>
            </a:r>
            <a:endParaRPr kumimoji="0" lang="en-US" altLang="zh-TW" sz="3200" dirty="0">
              <a:solidFill>
                <a:srgbClr val="000066"/>
              </a:solidFill>
              <a:latin typeface="華康POP1體W7(P)" pitchFamily="82" charset="-120"/>
              <a:ea typeface="華康POP1體W7(P)" pitchFamily="82" charset="-120"/>
            </a:endParaRPr>
          </a:p>
          <a:p>
            <a:pPr algn="ctr" fontAlgn="auto">
              <a:spcBef>
                <a:spcPts val="0"/>
              </a:spcBef>
              <a:spcAft>
                <a:spcPts val="0"/>
              </a:spcAft>
              <a:defRPr/>
            </a:pPr>
            <a:endParaRPr kumimoji="0" lang="zh-TW" altLang="en-US" sz="3200" dirty="0">
              <a:solidFill>
                <a:schemeClr val="bg2">
                  <a:lumMod val="10000"/>
                </a:schemeClr>
              </a:solidFill>
              <a:latin typeface="華康流隸體" pitchFamily="65" charset="-120"/>
              <a:ea typeface="華康流隸體" pitchFamily="65" charset="-120"/>
            </a:endParaRPr>
          </a:p>
        </p:txBody>
      </p:sp>
      <p:sp>
        <p:nvSpPr>
          <p:cNvPr id="380937" name="Rectangle 10"/>
          <p:cNvSpPr>
            <a:spLocks noChangeArrowheads="1"/>
          </p:cNvSpPr>
          <p:nvPr/>
        </p:nvSpPr>
        <p:spPr bwMode="auto">
          <a:xfrm>
            <a:off x="657225" y="-125413"/>
            <a:ext cx="184150" cy="1006476"/>
          </a:xfrm>
          <a:prstGeom prst="rect">
            <a:avLst/>
          </a:prstGeom>
          <a:noFill/>
          <a:ln w="9525">
            <a:noFill/>
            <a:miter lim="800000"/>
            <a:headEnd/>
            <a:tailEnd/>
          </a:ln>
        </p:spPr>
        <p:txBody>
          <a:bodyPr wrap="none">
            <a:spAutoFit/>
          </a:bodyPr>
          <a:lstStyle/>
          <a:p>
            <a:endParaRPr kumimoji="0" lang="zh-TW" altLang="en-US" sz="60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900" decel="100000" fill="hold"/>
                                        <p:tgtEl>
                                          <p:spTgt spid="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900" decel="100000" fill="hold"/>
                                        <p:tgtEl>
                                          <p:spTgt spid="10"/>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7"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900" decel="100000" fill="hold"/>
                                        <p:tgtEl>
                                          <p:spTgt spid="12"/>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25" presetID="37"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900" decel="100000" fill="hold"/>
                                        <p:tgtEl>
                                          <p:spTgt spid="14"/>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7"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1000"/>
                                        <p:tgtEl>
                                          <p:spTgt spid="15"/>
                                        </p:tgtEl>
                                      </p:cBhvr>
                                    </p:animEffect>
                                    <p:anim calcmode="lin" valueType="num">
                                      <p:cBhvr>
                                        <p:cTn id="36" dur="1000" fill="hold"/>
                                        <p:tgtEl>
                                          <p:spTgt spid="15"/>
                                        </p:tgtEl>
                                        <p:attrNameLst>
                                          <p:attrName>ppt_x</p:attrName>
                                        </p:attrNameLst>
                                      </p:cBhvr>
                                      <p:tavLst>
                                        <p:tav tm="0">
                                          <p:val>
                                            <p:strVal val="#ppt_x"/>
                                          </p:val>
                                        </p:tav>
                                        <p:tav tm="100000">
                                          <p:val>
                                            <p:strVal val="#ppt_x"/>
                                          </p:val>
                                        </p:tav>
                                      </p:tavLst>
                                    </p:anim>
                                    <p:anim calcmode="lin" valueType="num">
                                      <p:cBhvr>
                                        <p:cTn id="37" dur="900" decel="100000" fill="hold"/>
                                        <p:tgtEl>
                                          <p:spTgt spid="15"/>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par>
                                <p:cTn id="39" presetID="37"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1000"/>
                                        <p:tgtEl>
                                          <p:spTgt spid="16"/>
                                        </p:tgtEl>
                                      </p:cBhvr>
                                    </p:animEffect>
                                    <p:anim calcmode="lin" valueType="num">
                                      <p:cBhvr>
                                        <p:cTn id="42" dur="1000" fill="hold"/>
                                        <p:tgtEl>
                                          <p:spTgt spid="16"/>
                                        </p:tgtEl>
                                        <p:attrNameLst>
                                          <p:attrName>ppt_x</p:attrName>
                                        </p:attrNameLst>
                                      </p:cBhvr>
                                      <p:tavLst>
                                        <p:tav tm="0">
                                          <p:val>
                                            <p:strVal val="#ppt_x"/>
                                          </p:val>
                                        </p:tav>
                                        <p:tav tm="100000">
                                          <p:val>
                                            <p:strVal val="#ppt_x"/>
                                          </p:val>
                                        </p:tav>
                                      </p:tavLst>
                                    </p:anim>
                                    <p:anim calcmode="lin" valueType="num">
                                      <p:cBhvr>
                                        <p:cTn id="43" dur="900" decel="100000" fill="hold"/>
                                        <p:tgtEl>
                                          <p:spTgt spid="16"/>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P spid="12" grpId="0" animBg="1"/>
      <p:bldP spid="14" grpId="0" animBg="1"/>
      <p:bldP spid="15" grpId="0" animBg="1"/>
      <p:bldP spid="16"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49" name="Rectangle 2"/>
          <p:cNvSpPr>
            <a:spLocks noChangeArrowheads="1"/>
          </p:cNvSpPr>
          <p:nvPr/>
        </p:nvSpPr>
        <p:spPr bwMode="auto">
          <a:xfrm>
            <a:off x="804863" y="431800"/>
            <a:ext cx="11136312" cy="3508375"/>
          </a:xfrm>
          <a:prstGeom prst="rect">
            <a:avLst/>
          </a:prstGeom>
          <a:solidFill>
            <a:schemeClr val="bg1"/>
          </a:solidFill>
          <a:ln w="9525">
            <a:noFill/>
            <a:miter lim="800000"/>
            <a:headEnd/>
            <a:tailEnd/>
          </a:ln>
        </p:spPr>
        <p:txBody>
          <a:bodyPr>
            <a:spAutoFit/>
          </a:bodyPr>
          <a:lstStyle/>
          <a:p>
            <a:pPr eaLnBrk="0" hangingPunct="0"/>
            <a:r>
              <a:rPr lang="zh-TW" altLang="en-US" sz="3600">
                <a:latin typeface="華康儷粗黑" pitchFamily="49" charset="-120"/>
                <a:ea typeface="華康儷粗黑" pitchFamily="49" charset="-120"/>
              </a:rPr>
              <a:t>夢想、熱情、快樂、成功的職涯</a:t>
            </a:r>
          </a:p>
          <a:p>
            <a:pPr eaLnBrk="0" hangingPunct="0"/>
            <a:r>
              <a:rPr lang="en-US" altLang="zh-TW" sz="3600">
                <a:latin typeface="華康儷粗黑" pitchFamily="49" charset="-120"/>
                <a:ea typeface="華康儷粗黑" pitchFamily="49" charset="-120"/>
              </a:rPr>
              <a:t>                                                 </a:t>
            </a:r>
            <a:endParaRPr lang="zh-TW" altLang="en-US" sz="3600">
              <a:latin typeface="華康儷粗黑" pitchFamily="49" charset="-120"/>
              <a:ea typeface="華康儷粗黑" pitchFamily="49" charset="-120"/>
            </a:endParaRPr>
          </a:p>
          <a:p>
            <a:pPr eaLnBrk="0" hangingPunct="0"/>
            <a:r>
              <a:rPr lang="en-US" altLang="zh-TW" sz="3600"/>
              <a:t>=</a:t>
            </a:r>
            <a:r>
              <a:rPr lang="en-US" altLang="zh-TW" sz="3600">
                <a:latin typeface="華康儷粗黑" pitchFamily="49" charset="-120"/>
                <a:ea typeface="華康儷粗黑" pitchFamily="49" charset="-120"/>
              </a:rPr>
              <a:t>(</a:t>
            </a:r>
            <a:r>
              <a:rPr lang="zh-TW" altLang="en-US" sz="3600">
                <a:latin typeface="華康儷粗黑" pitchFamily="49" charset="-120"/>
                <a:ea typeface="華康儷粗黑" pitchFamily="49" charset="-120"/>
              </a:rPr>
              <a:t>興趣</a:t>
            </a:r>
            <a:r>
              <a:rPr lang="en-US" altLang="zh-TW" sz="3600">
                <a:latin typeface="華康儷粗黑" pitchFamily="49" charset="-120"/>
                <a:ea typeface="華康儷粗黑" pitchFamily="49" charset="-120"/>
              </a:rPr>
              <a:t>+</a:t>
            </a:r>
            <a:r>
              <a:rPr lang="zh-TW" altLang="en-US" sz="3600">
                <a:latin typeface="華康儷粗黑" pitchFamily="49" charset="-120"/>
                <a:ea typeface="華康儷粗黑" pitchFamily="49" charset="-120"/>
              </a:rPr>
              <a:t>價值認同</a:t>
            </a:r>
            <a:r>
              <a:rPr lang="en-US" altLang="zh-TW" sz="3600">
                <a:latin typeface="華康儷粗黑" pitchFamily="49" charset="-120"/>
                <a:ea typeface="華康儷粗黑" pitchFamily="49" charset="-120"/>
              </a:rPr>
              <a:t>+</a:t>
            </a:r>
            <a:r>
              <a:rPr lang="zh-TW" altLang="en-US" sz="3600">
                <a:latin typeface="華康儷粗黑" pitchFamily="49" charset="-120"/>
                <a:ea typeface="華康儷粗黑" pitchFamily="49" charset="-120"/>
              </a:rPr>
              <a:t>成就感</a:t>
            </a:r>
            <a:r>
              <a:rPr lang="en-US" altLang="zh-TW" sz="3600">
                <a:latin typeface="華康儷粗黑" pitchFamily="49" charset="-120"/>
                <a:ea typeface="華康儷粗黑" pitchFamily="49" charset="-120"/>
              </a:rPr>
              <a:t>)</a:t>
            </a:r>
          </a:p>
          <a:p>
            <a:pPr eaLnBrk="0" hangingPunct="0"/>
            <a:endParaRPr lang="en-US" altLang="zh-TW" sz="3600">
              <a:latin typeface="華康儷粗黑" pitchFamily="49" charset="-120"/>
              <a:ea typeface="華康儷粗黑" pitchFamily="49" charset="-120"/>
            </a:endParaRPr>
          </a:p>
          <a:p>
            <a:pPr eaLnBrk="0" hangingPunct="0"/>
            <a:r>
              <a:rPr lang="en-US" altLang="zh-TW" sz="3600"/>
              <a:t>=</a:t>
            </a:r>
            <a:r>
              <a:rPr lang="en-US" altLang="zh-TW" sz="3600">
                <a:latin typeface="華康儷粗黑" pitchFamily="49" charset="-120"/>
                <a:ea typeface="華康儷粗黑" pitchFamily="49" charset="-120"/>
              </a:rPr>
              <a:t>(</a:t>
            </a:r>
            <a:r>
              <a:rPr lang="zh-TW" altLang="en-US" sz="3600">
                <a:latin typeface="華康儷粗黑" pitchFamily="49" charset="-120"/>
                <a:ea typeface="華康儷粗黑" pitchFamily="49" charset="-120"/>
              </a:rPr>
              <a:t>態度</a:t>
            </a:r>
            <a:r>
              <a:rPr lang="en-US" altLang="zh-TW" sz="3600">
                <a:latin typeface="華康儷粗黑" pitchFamily="49" charset="-120"/>
                <a:ea typeface="華康儷粗黑" pitchFamily="49" charset="-120"/>
              </a:rPr>
              <a:t>+</a:t>
            </a:r>
            <a:r>
              <a:rPr lang="zh-TW" altLang="en-US" sz="3600">
                <a:latin typeface="華康儷粗黑" pitchFamily="49" charset="-120"/>
                <a:ea typeface="華康儷粗黑" pitchFamily="49" charset="-120"/>
              </a:rPr>
              <a:t>專業</a:t>
            </a:r>
            <a:r>
              <a:rPr lang="en-US" altLang="zh-TW" sz="3600">
                <a:latin typeface="華康儷粗黑" pitchFamily="49" charset="-120"/>
                <a:ea typeface="華康儷粗黑" pitchFamily="49" charset="-120"/>
              </a:rPr>
              <a:t>)     </a:t>
            </a:r>
            <a:r>
              <a:rPr lang="en-US" altLang="zh-TW" sz="3600">
                <a:latin typeface="Arial Black" pitchFamily="34" charset="0"/>
                <a:ea typeface="華康儷粗黑" pitchFamily="49" charset="-120"/>
              </a:rPr>
              <a:t> </a:t>
            </a:r>
          </a:p>
          <a:p>
            <a:pPr eaLnBrk="0" hangingPunct="0"/>
            <a:r>
              <a:rPr lang="en-US" altLang="zh-TW" sz="4400">
                <a:solidFill>
                  <a:srgbClr val="393EFD"/>
                </a:solidFill>
                <a:latin typeface="Arial Black" pitchFamily="34" charset="0"/>
                <a:ea typeface="華康儷粗黑" pitchFamily="49" charset="-120"/>
              </a:rPr>
              <a:t>n</a:t>
            </a:r>
            <a:r>
              <a:rPr lang="en-US" altLang="zh-TW" sz="3600">
                <a:solidFill>
                  <a:srgbClr val="393EFD"/>
                </a:solidFill>
                <a:latin typeface="Arial Black" pitchFamily="34" charset="0"/>
                <a:ea typeface="華康儷粗黑" pitchFamily="49" charset="-120"/>
              </a:rPr>
              <a:t>=10000</a:t>
            </a:r>
            <a:r>
              <a:rPr lang="zh-TW" altLang="en-US" sz="3600">
                <a:solidFill>
                  <a:srgbClr val="393EFD"/>
                </a:solidFill>
                <a:latin typeface="華康儷粗黑" pitchFamily="49" charset="-120"/>
                <a:ea typeface="華康儷粗黑" pitchFamily="49" charset="-120"/>
              </a:rPr>
              <a:t>小時</a:t>
            </a:r>
          </a:p>
        </p:txBody>
      </p:sp>
      <p:sp>
        <p:nvSpPr>
          <p:cNvPr id="411650" name="Rectangle 3"/>
          <p:cNvSpPr>
            <a:spLocks noChangeArrowheads="1"/>
          </p:cNvSpPr>
          <p:nvPr/>
        </p:nvSpPr>
        <p:spPr bwMode="auto">
          <a:xfrm>
            <a:off x="6218238" y="1336675"/>
            <a:ext cx="555625" cy="417513"/>
          </a:xfrm>
          <a:prstGeom prst="rect">
            <a:avLst/>
          </a:prstGeom>
          <a:solidFill>
            <a:schemeClr val="bg1"/>
          </a:solidFill>
          <a:ln w="9525">
            <a:noFill/>
            <a:miter lim="800000"/>
            <a:headEnd/>
            <a:tailEnd/>
          </a:ln>
        </p:spPr>
        <p:txBody>
          <a:bodyPr anchor="ctr"/>
          <a:lstStyle/>
          <a:p>
            <a:pPr eaLnBrk="0" hangingPunct="0">
              <a:lnSpc>
                <a:spcPct val="90000"/>
              </a:lnSpc>
            </a:pPr>
            <a:r>
              <a:rPr kumimoji="0" lang="en-US" altLang="zh-TW" sz="4800">
                <a:solidFill>
                  <a:srgbClr val="393EFD"/>
                </a:solidFill>
                <a:latin typeface="Arial Black" pitchFamily="34" charset="0"/>
              </a:rPr>
              <a:t>n</a:t>
            </a:r>
          </a:p>
        </p:txBody>
      </p:sp>
      <p:sp>
        <p:nvSpPr>
          <p:cNvPr id="411651" name="Rectangle 5"/>
          <p:cNvSpPr>
            <a:spLocks noChangeArrowheads="1"/>
          </p:cNvSpPr>
          <p:nvPr/>
        </p:nvSpPr>
        <p:spPr bwMode="auto">
          <a:xfrm>
            <a:off x="3644900" y="2409825"/>
            <a:ext cx="555625" cy="417513"/>
          </a:xfrm>
          <a:prstGeom prst="rect">
            <a:avLst/>
          </a:prstGeom>
          <a:solidFill>
            <a:schemeClr val="bg1"/>
          </a:solidFill>
          <a:ln w="9525">
            <a:noFill/>
            <a:miter lim="800000"/>
            <a:headEnd/>
            <a:tailEnd/>
          </a:ln>
        </p:spPr>
        <p:txBody>
          <a:bodyPr anchor="ctr"/>
          <a:lstStyle/>
          <a:p>
            <a:pPr eaLnBrk="0" hangingPunct="0">
              <a:lnSpc>
                <a:spcPct val="90000"/>
              </a:lnSpc>
            </a:pPr>
            <a:r>
              <a:rPr kumimoji="0" lang="en-US" altLang="zh-TW" sz="4800">
                <a:solidFill>
                  <a:srgbClr val="393EFD"/>
                </a:solidFill>
                <a:latin typeface="Arial Black" pitchFamily="34" charset="0"/>
              </a:rPr>
              <a:t>n</a:t>
            </a:r>
          </a:p>
        </p:txBody>
      </p:sp>
      <p:sp>
        <p:nvSpPr>
          <p:cNvPr id="382980" name="Picture 7" descr="ia_banner_600px_0"/>
          <p:cNvSpPr>
            <a:spLocks noChangeAspect="1" noChangeArrowheads="1"/>
          </p:cNvSpPr>
          <p:nvPr/>
        </p:nvSpPr>
        <p:spPr bwMode="auto">
          <a:xfrm>
            <a:off x="6115050" y="2763838"/>
            <a:ext cx="5094288" cy="2795587"/>
          </a:xfrm>
          <a:prstGeom prst="rect">
            <a:avLst/>
          </a:prstGeom>
          <a:noFill/>
          <a:ln w="9525">
            <a:noFill/>
            <a:miter lim="800000"/>
            <a:headEnd/>
            <a:tailEnd/>
          </a:ln>
        </p:spPr>
        <p:txBody>
          <a:bodyPr/>
          <a:lstStyle/>
          <a:p>
            <a:endParaRPr lang="zh-TW" altLang="en-US"/>
          </a:p>
        </p:txBody>
      </p:sp>
      <p:sp>
        <p:nvSpPr>
          <p:cNvPr id="382981" name="Picture 9" descr="110726-029s"/>
          <p:cNvSpPr>
            <a:spLocks noChangeAspect="1" noChangeArrowheads="1"/>
          </p:cNvSpPr>
          <p:nvPr/>
        </p:nvSpPr>
        <p:spPr bwMode="auto">
          <a:xfrm>
            <a:off x="1446213" y="4191000"/>
            <a:ext cx="4562475" cy="2416175"/>
          </a:xfrm>
          <a:prstGeom prst="rect">
            <a:avLst/>
          </a:prstGeom>
          <a:noFill/>
          <a:ln w="9525">
            <a:noFill/>
            <a:miter lim="800000"/>
            <a:headEnd/>
            <a:tailEnd/>
          </a:ln>
        </p:spPr>
        <p:txBody>
          <a:bodyPr/>
          <a:lstStyle/>
          <a:p>
            <a:endParaRPr lang="zh-TW" altLang="en-US"/>
          </a:p>
        </p:txBody>
      </p:sp>
      <p:pic>
        <p:nvPicPr>
          <p:cNvPr id="382983" name="Picture 9" descr="110726-029s"/>
          <p:cNvPicPr>
            <a:picLocks noChangeAspect="1" noChangeArrowheads="1"/>
          </p:cNvPicPr>
          <p:nvPr/>
        </p:nvPicPr>
        <p:blipFill>
          <a:blip r:embed="rId2"/>
          <a:srcRect/>
          <a:stretch>
            <a:fillRect/>
          </a:stretch>
        </p:blipFill>
        <p:spPr bwMode="auto">
          <a:xfrm>
            <a:off x="1227138" y="4175125"/>
            <a:ext cx="3044825" cy="2446338"/>
          </a:xfrm>
          <a:prstGeom prst="rect">
            <a:avLst/>
          </a:prstGeom>
          <a:noFill/>
          <a:ln w="9525">
            <a:noFill/>
            <a:miter lim="800000"/>
            <a:headEnd/>
            <a:tailEnd/>
          </a:ln>
        </p:spPr>
      </p:pic>
      <p:pic>
        <p:nvPicPr>
          <p:cNvPr id="382984" name="Picture 7" descr="ia_banner_600px_0"/>
          <p:cNvPicPr>
            <a:picLocks noChangeAspect="1" noChangeArrowheads="1"/>
          </p:cNvPicPr>
          <p:nvPr/>
        </p:nvPicPr>
        <p:blipFill>
          <a:blip r:embed="rId3"/>
          <a:srcRect/>
          <a:stretch>
            <a:fillRect/>
          </a:stretch>
        </p:blipFill>
        <p:spPr bwMode="auto">
          <a:xfrm>
            <a:off x="6513513" y="2393950"/>
            <a:ext cx="5094287" cy="39751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11649">
                                            <p:txEl>
                                              <p:pRg st="2" end="2"/>
                                            </p:txEl>
                                          </p:spTgt>
                                        </p:tgtEl>
                                        <p:attrNameLst>
                                          <p:attrName>style.visibility</p:attrName>
                                        </p:attrNameLst>
                                      </p:cBhvr>
                                      <p:to>
                                        <p:strVal val="visible"/>
                                      </p:to>
                                    </p:set>
                                    <p:anim calcmode="lin" valueType="num">
                                      <p:cBhvr>
                                        <p:cTn id="7" dur="1000" fill="hold"/>
                                        <p:tgtEl>
                                          <p:spTgt spid="411649">
                                            <p:txEl>
                                              <p:pRg st="2" end="2"/>
                                            </p:txEl>
                                          </p:spTgt>
                                        </p:tgtEl>
                                        <p:attrNameLst>
                                          <p:attrName>ppt_w</p:attrName>
                                        </p:attrNameLst>
                                      </p:cBhvr>
                                      <p:tavLst>
                                        <p:tav tm="0">
                                          <p:val>
                                            <p:strVal val="#ppt_w*0.70"/>
                                          </p:val>
                                        </p:tav>
                                        <p:tav tm="100000">
                                          <p:val>
                                            <p:strVal val="#ppt_w"/>
                                          </p:val>
                                        </p:tav>
                                      </p:tavLst>
                                    </p:anim>
                                    <p:anim calcmode="lin" valueType="num">
                                      <p:cBhvr>
                                        <p:cTn id="8" dur="1000" fill="hold"/>
                                        <p:tgtEl>
                                          <p:spTgt spid="411649">
                                            <p:txEl>
                                              <p:pRg st="2" end="2"/>
                                            </p:txEl>
                                          </p:spTgt>
                                        </p:tgtEl>
                                        <p:attrNameLst>
                                          <p:attrName>ppt_h</p:attrName>
                                        </p:attrNameLst>
                                      </p:cBhvr>
                                      <p:tavLst>
                                        <p:tav tm="0">
                                          <p:val>
                                            <p:strVal val="#ppt_h"/>
                                          </p:val>
                                        </p:tav>
                                        <p:tav tm="100000">
                                          <p:val>
                                            <p:strVal val="#ppt_h"/>
                                          </p:val>
                                        </p:tav>
                                      </p:tavLst>
                                    </p:anim>
                                    <p:animEffect transition="in" filter="fade">
                                      <p:cBhvr>
                                        <p:cTn id="9" dur="1000"/>
                                        <p:tgtEl>
                                          <p:spTgt spid="411649">
                                            <p:txEl>
                                              <p:pRg st="2" end="2"/>
                                            </p:txEl>
                                          </p:spTgt>
                                        </p:tgtEl>
                                      </p:cBhvr>
                                    </p:animEffect>
                                  </p:childTnLst>
                                </p:cTn>
                              </p:par>
                            </p:childTnLst>
                          </p:cTn>
                        </p:par>
                        <p:par>
                          <p:cTn id="10" fill="hold">
                            <p:stCondLst>
                              <p:cond delay="1000"/>
                            </p:stCondLst>
                            <p:childTnLst>
                              <p:par>
                                <p:cTn id="11" presetID="1" presetClass="entr" presetSubtype="0" fill="hold" grpId="0" nodeType="afterEffect">
                                  <p:stCondLst>
                                    <p:cond delay="0"/>
                                  </p:stCondLst>
                                  <p:childTnLst>
                                    <p:set>
                                      <p:cBhvr>
                                        <p:cTn id="12" dur="1" fill="hold">
                                          <p:stCondLst>
                                            <p:cond delay="0"/>
                                          </p:stCondLst>
                                        </p:cTn>
                                        <p:tgtEl>
                                          <p:spTgt spid="41165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55" presetClass="entr" presetSubtype="0" fill="hold" nodeType="clickEffect">
                                  <p:stCondLst>
                                    <p:cond delay="0"/>
                                  </p:stCondLst>
                                  <p:childTnLst>
                                    <p:set>
                                      <p:cBhvr>
                                        <p:cTn id="16" dur="1" fill="hold">
                                          <p:stCondLst>
                                            <p:cond delay="0"/>
                                          </p:stCondLst>
                                        </p:cTn>
                                        <p:tgtEl>
                                          <p:spTgt spid="411649">
                                            <p:txEl>
                                              <p:pRg st="4" end="4"/>
                                            </p:txEl>
                                          </p:spTgt>
                                        </p:tgtEl>
                                        <p:attrNameLst>
                                          <p:attrName>style.visibility</p:attrName>
                                        </p:attrNameLst>
                                      </p:cBhvr>
                                      <p:to>
                                        <p:strVal val="visible"/>
                                      </p:to>
                                    </p:set>
                                    <p:anim calcmode="lin" valueType="num">
                                      <p:cBhvr>
                                        <p:cTn id="17" dur="1000" fill="hold"/>
                                        <p:tgtEl>
                                          <p:spTgt spid="411649">
                                            <p:txEl>
                                              <p:pRg st="4" end="4"/>
                                            </p:txEl>
                                          </p:spTgt>
                                        </p:tgtEl>
                                        <p:attrNameLst>
                                          <p:attrName>ppt_w</p:attrName>
                                        </p:attrNameLst>
                                      </p:cBhvr>
                                      <p:tavLst>
                                        <p:tav tm="0">
                                          <p:val>
                                            <p:strVal val="#ppt_w*0.70"/>
                                          </p:val>
                                        </p:tav>
                                        <p:tav tm="100000">
                                          <p:val>
                                            <p:strVal val="#ppt_w"/>
                                          </p:val>
                                        </p:tav>
                                      </p:tavLst>
                                    </p:anim>
                                    <p:anim calcmode="lin" valueType="num">
                                      <p:cBhvr>
                                        <p:cTn id="18" dur="1000" fill="hold"/>
                                        <p:tgtEl>
                                          <p:spTgt spid="411649">
                                            <p:txEl>
                                              <p:pRg st="4" end="4"/>
                                            </p:txEl>
                                          </p:spTgt>
                                        </p:tgtEl>
                                        <p:attrNameLst>
                                          <p:attrName>ppt_h</p:attrName>
                                        </p:attrNameLst>
                                      </p:cBhvr>
                                      <p:tavLst>
                                        <p:tav tm="0">
                                          <p:val>
                                            <p:strVal val="#ppt_h"/>
                                          </p:val>
                                        </p:tav>
                                        <p:tav tm="100000">
                                          <p:val>
                                            <p:strVal val="#ppt_h"/>
                                          </p:val>
                                        </p:tav>
                                      </p:tavLst>
                                    </p:anim>
                                    <p:animEffect transition="in" filter="fade">
                                      <p:cBhvr>
                                        <p:cTn id="19" dur="1000"/>
                                        <p:tgtEl>
                                          <p:spTgt spid="411649">
                                            <p:txEl>
                                              <p:pRg st="4" end="4"/>
                                            </p:txEl>
                                          </p:spTgt>
                                        </p:tgtEl>
                                      </p:cBhvr>
                                    </p:animEffect>
                                  </p:childTnLst>
                                </p:cTn>
                              </p:par>
                            </p:childTnLst>
                          </p:cTn>
                        </p:par>
                        <p:par>
                          <p:cTn id="20" fill="hold">
                            <p:stCondLst>
                              <p:cond delay="1000"/>
                            </p:stCondLst>
                            <p:childTnLst>
                              <p:par>
                                <p:cTn id="21" presetID="1" presetClass="entr" presetSubtype="0" fill="hold" grpId="0" nodeType="afterEffect">
                                  <p:stCondLst>
                                    <p:cond delay="0"/>
                                  </p:stCondLst>
                                  <p:childTnLst>
                                    <p:set>
                                      <p:cBhvr>
                                        <p:cTn id="22" dur="1" fill="hold">
                                          <p:stCondLst>
                                            <p:cond delay="0"/>
                                          </p:stCondLst>
                                        </p:cTn>
                                        <p:tgtEl>
                                          <p:spTgt spid="41165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1164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8298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382984"/>
                                        </p:tgtEl>
                                        <p:attrNameLst>
                                          <p:attrName>style.visibility</p:attrName>
                                        </p:attrNameLst>
                                      </p:cBhvr>
                                      <p:to>
                                        <p:strVal val="visible"/>
                                      </p:to>
                                    </p:set>
                                    <p:animEffect transition="in" filter="blinds(horizontal)">
                                      <p:cBhvr>
                                        <p:cTn id="35" dur="500"/>
                                        <p:tgtEl>
                                          <p:spTgt spid="3829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650" grpId="0" animBg="1"/>
      <p:bldP spid="411651"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標題 1"/>
          <p:cNvSpPr>
            <a:spLocks noGrp="1"/>
          </p:cNvSpPr>
          <p:nvPr>
            <p:ph type="title" idx="4294967295"/>
          </p:nvPr>
        </p:nvSpPr>
        <p:spPr>
          <a:xfrm>
            <a:off x="623888" y="0"/>
            <a:ext cx="11568112" cy="1143000"/>
          </a:xfrm>
        </p:spPr>
        <p:txBody>
          <a:bodyPr/>
          <a:lstStyle/>
          <a:p>
            <a:r>
              <a:rPr lang="zh-TW" altLang="en-US" smtClean="0">
                <a:solidFill>
                  <a:srgbClr val="393EFD"/>
                </a:solidFill>
                <a:latin typeface="華康儷粗黑" pitchFamily="49" charset="-120"/>
                <a:ea typeface="華康儷粗黑" pitchFamily="49" charset="-120"/>
              </a:rPr>
              <a:t>參考網站：</a:t>
            </a:r>
            <a:r>
              <a:rPr lang="en-US" altLang="zh-TW" smtClean="0">
                <a:solidFill>
                  <a:srgbClr val="393EFD"/>
                </a:solidFill>
                <a:latin typeface="華康儷粗黑" pitchFamily="49" charset="-120"/>
                <a:ea typeface="華康儷粗黑" pitchFamily="49" charset="-120"/>
                <a:hlinkClick r:id="rId2"/>
              </a:rPr>
              <a:t>104</a:t>
            </a:r>
            <a:r>
              <a:rPr lang="zh-TW" altLang="en-US" smtClean="0">
                <a:solidFill>
                  <a:srgbClr val="393EFD"/>
                </a:solidFill>
                <a:latin typeface="華康儷粗黑" pitchFamily="49" charset="-120"/>
                <a:ea typeface="華康儷粗黑" pitchFamily="49" charset="-120"/>
                <a:hlinkClick r:id="rId2"/>
              </a:rPr>
              <a:t>就業地圖</a:t>
            </a:r>
            <a:r>
              <a:rPr lang="en-US" altLang="zh-TW" sz="3600" smtClean="0">
                <a:solidFill>
                  <a:srgbClr val="393EFD"/>
                </a:solidFill>
                <a:latin typeface="華康儷粗黑" pitchFamily="49" charset="-120"/>
                <a:ea typeface="華康儷粗黑" pitchFamily="49" charset="-120"/>
              </a:rPr>
              <a:t>(</a:t>
            </a:r>
            <a:r>
              <a:rPr lang="zh-TW" altLang="en-US" sz="2400" smtClean="0">
                <a:solidFill>
                  <a:srgbClr val="393EFD"/>
                </a:solidFill>
                <a:latin typeface="華康儷粗黑" pitchFamily="49" charset="-120"/>
                <a:ea typeface="華康儷粗黑" pitchFamily="49" charset="-120"/>
              </a:rPr>
              <a:t>自我認識、升學、就業資訊通通都有</a:t>
            </a:r>
            <a:r>
              <a:rPr lang="en-US" altLang="zh-TW" sz="2400" smtClean="0">
                <a:solidFill>
                  <a:srgbClr val="393EFD"/>
                </a:solidFill>
                <a:latin typeface="華康儷粗黑" pitchFamily="49" charset="-120"/>
                <a:ea typeface="華康儷粗黑" pitchFamily="49" charset="-120"/>
              </a:rPr>
              <a:t>)</a:t>
            </a:r>
          </a:p>
        </p:txBody>
      </p:sp>
      <p:pic>
        <p:nvPicPr>
          <p:cNvPr id="384002" name="Picture 2"/>
          <p:cNvPicPr>
            <a:picLocks noChangeAspect="1" noChangeArrowheads="1"/>
          </p:cNvPicPr>
          <p:nvPr/>
        </p:nvPicPr>
        <p:blipFill>
          <a:blip r:embed="rId3"/>
          <a:srcRect l="12448" t="16360" r="18925" b="6250"/>
          <a:stretch>
            <a:fillRect/>
          </a:stretch>
        </p:blipFill>
        <p:spPr bwMode="auto">
          <a:xfrm>
            <a:off x="334963" y="1196975"/>
            <a:ext cx="11356975" cy="54006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5" name="標題 1"/>
          <p:cNvSpPr>
            <a:spLocks noGrp="1"/>
          </p:cNvSpPr>
          <p:nvPr>
            <p:ph type="title" idx="4294967295"/>
          </p:nvPr>
        </p:nvSpPr>
        <p:spPr>
          <a:xfrm>
            <a:off x="595313" y="481013"/>
            <a:ext cx="10972800" cy="633412"/>
          </a:xfrm>
        </p:spPr>
        <p:txBody>
          <a:bodyPr/>
          <a:lstStyle/>
          <a:p>
            <a:pPr eaLnBrk="1" hangingPunct="1"/>
            <a:r>
              <a:rPr lang="zh-TW" altLang="en-US" smtClean="0">
                <a:latin typeface="華康儷粗黑" pitchFamily="49" charset="-120"/>
                <a:ea typeface="華康儷粗黑" pitchFamily="49" charset="-120"/>
              </a:rPr>
              <a:t>陪伴孩子認識自己</a:t>
            </a:r>
          </a:p>
        </p:txBody>
      </p:sp>
      <p:sp>
        <p:nvSpPr>
          <p:cNvPr id="385026" name="內容版面配置區 2"/>
          <p:cNvSpPr>
            <a:spLocks noGrp="1"/>
          </p:cNvSpPr>
          <p:nvPr>
            <p:ph idx="4294967295"/>
          </p:nvPr>
        </p:nvSpPr>
        <p:spPr>
          <a:xfrm>
            <a:off x="403225" y="1584325"/>
            <a:ext cx="7913688" cy="4713288"/>
          </a:xfrm>
        </p:spPr>
        <p:txBody>
          <a:bodyPr/>
          <a:lstStyle/>
          <a:p>
            <a:pPr eaLnBrk="1" hangingPunct="1">
              <a:buFont typeface="Wingdings" pitchFamily="2" charset="2"/>
              <a:buChar char="Ø"/>
            </a:pPr>
            <a:r>
              <a:rPr lang="zh-TW" altLang="en-US" smtClean="0">
                <a:latin typeface="華康儷粗圓(P)" pitchFamily="34" charset="-120"/>
                <a:ea typeface="華康儷粗圓(P)" pitchFamily="34" charset="-120"/>
              </a:rPr>
              <a:t>提供回饋讓孩子更了解自己</a:t>
            </a:r>
          </a:p>
          <a:p>
            <a:pPr eaLnBrk="1" hangingPunct="1">
              <a:buFont typeface="Wingdings" pitchFamily="2" charset="2"/>
              <a:buChar char="Ø"/>
            </a:pPr>
            <a:r>
              <a:rPr lang="zh-TW" altLang="en-US" smtClean="0">
                <a:ea typeface="華康儷粗圓" pitchFamily="49" charset="-120"/>
              </a:rPr>
              <a:t>分享個人工作、生涯經驗</a:t>
            </a:r>
          </a:p>
          <a:p>
            <a:pPr>
              <a:buFont typeface="Wingdings" pitchFamily="2" charset="2"/>
              <a:buChar char="Ø"/>
            </a:pPr>
            <a:r>
              <a:rPr lang="zh-TW" altLang="en-US" smtClean="0">
                <a:ea typeface="華康儷粗圓" pitchFamily="49" charset="-120"/>
              </a:rPr>
              <a:t>增加孩子生涯探索之機會</a:t>
            </a:r>
          </a:p>
          <a:p>
            <a:pPr>
              <a:buFont typeface="Wingdings" pitchFamily="2" charset="2"/>
              <a:buChar char="Ø"/>
            </a:pPr>
            <a:r>
              <a:rPr lang="zh-TW" altLang="en-US" smtClean="0">
                <a:latin typeface="華康儷粗圓(P)" pitchFamily="34" charset="-120"/>
                <a:ea typeface="華康儷粗圓(P)" pitchFamily="34" charset="-120"/>
              </a:rPr>
              <a:t>協助瞭解校系、職業及社會環境的變化</a:t>
            </a:r>
            <a:endParaRPr lang="en-US" altLang="zh-TW" smtClean="0">
              <a:ea typeface="華康儷粗圓" pitchFamily="49" charset="-120"/>
            </a:endParaRPr>
          </a:p>
          <a:p>
            <a:pPr eaLnBrk="1" hangingPunct="1">
              <a:buFont typeface="Wingdings" pitchFamily="2" charset="2"/>
              <a:buChar char="Ø"/>
            </a:pPr>
            <a:r>
              <a:rPr lang="zh-TW" altLang="en-US" smtClean="0">
                <a:solidFill>
                  <a:srgbClr val="393EFD"/>
                </a:solidFill>
                <a:latin typeface="華康儷粗圓(P)" pitchFamily="34" charset="-120"/>
                <a:ea typeface="華康儷粗圓(P)" pitchFamily="34" charset="-120"/>
              </a:rPr>
              <a:t>與孩子共同討論未來目標並鼓勵嘗試</a:t>
            </a:r>
            <a:endParaRPr lang="zh-TW" altLang="en-US" smtClean="0">
              <a:latin typeface="華康儷粗圓(P)" pitchFamily="34" charset="-120"/>
              <a:ea typeface="華康儷粗圓(P)" pitchFamily="34" charset="-120"/>
            </a:endParaRPr>
          </a:p>
          <a:p>
            <a:pPr eaLnBrk="1" hangingPunct="1">
              <a:buFont typeface="Wingdings" pitchFamily="2" charset="2"/>
              <a:buChar char="Ø"/>
            </a:pPr>
            <a:r>
              <a:rPr lang="zh-TW" altLang="en-US" smtClean="0">
                <a:solidFill>
                  <a:srgbClr val="393EFD"/>
                </a:solidFill>
                <a:ea typeface="華康儷粗圓" pitchFamily="49" charset="-120"/>
              </a:rPr>
              <a:t>尊重孩子的選擇，但提醒孩子要對自己</a:t>
            </a:r>
          </a:p>
          <a:p>
            <a:pPr eaLnBrk="1" hangingPunct="1">
              <a:buFont typeface="Wingdings" pitchFamily="2" charset="2"/>
              <a:buNone/>
            </a:pPr>
            <a:r>
              <a:rPr lang="zh-TW" altLang="en-US" smtClean="0">
                <a:solidFill>
                  <a:srgbClr val="393EFD"/>
                </a:solidFill>
                <a:ea typeface="華康儷粗圓" pitchFamily="49" charset="-120"/>
              </a:rPr>
              <a:t>   的選擇負責</a:t>
            </a:r>
            <a:endParaRPr lang="en-US" altLang="en-US" smtClean="0">
              <a:solidFill>
                <a:srgbClr val="393EFD"/>
              </a:solidFill>
              <a:latin typeface="華康儷粗圓(P)" pitchFamily="34" charset="-120"/>
              <a:ea typeface="華康儷粗圓(P)" pitchFamily="34" charset="-120"/>
            </a:endParaRPr>
          </a:p>
          <a:p>
            <a:pPr eaLnBrk="1" hangingPunct="1">
              <a:buFont typeface="Arial" charset="0"/>
              <a:buNone/>
            </a:pPr>
            <a:endParaRPr lang="en-US" altLang="en-US" smtClean="0">
              <a:latin typeface="華康儷粗圓(P)" pitchFamily="34" charset="-120"/>
              <a:ea typeface="華康儷粗圓(P)" pitchFamily="34" charset="-120"/>
            </a:endParaRPr>
          </a:p>
          <a:p>
            <a:pPr eaLnBrk="1" hangingPunct="1"/>
            <a:endParaRPr lang="zh-TW" altLang="en-US" sz="3200" smtClean="0">
              <a:solidFill>
                <a:srgbClr val="262626"/>
              </a:solidFill>
              <a:latin typeface="華康中圓體" pitchFamily="49" charset="-120"/>
              <a:ea typeface="華康中圓體" pitchFamily="49" charset="-120"/>
            </a:endParaRPr>
          </a:p>
        </p:txBody>
      </p:sp>
      <p:pic>
        <p:nvPicPr>
          <p:cNvPr id="385027" name="Picture 9" descr="a3-1-02"/>
          <p:cNvPicPr>
            <a:picLocks noChangeAspect="1" noChangeArrowheads="1"/>
          </p:cNvPicPr>
          <p:nvPr/>
        </p:nvPicPr>
        <p:blipFill>
          <a:blip r:embed="rId3"/>
          <a:srcRect/>
          <a:stretch>
            <a:fillRect/>
          </a:stretch>
        </p:blipFill>
        <p:spPr bwMode="auto">
          <a:xfrm>
            <a:off x="6937375" y="950913"/>
            <a:ext cx="5038725" cy="54133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3" name="標題 1"/>
          <p:cNvSpPr>
            <a:spLocks noGrp="1"/>
          </p:cNvSpPr>
          <p:nvPr>
            <p:ph type="title" idx="4294967295"/>
          </p:nvPr>
        </p:nvSpPr>
        <p:spPr>
          <a:xfrm>
            <a:off x="1536700" y="396875"/>
            <a:ext cx="8509000" cy="1143000"/>
          </a:xfrm>
        </p:spPr>
        <p:txBody>
          <a:bodyPr/>
          <a:lstStyle/>
          <a:p>
            <a:pPr eaLnBrk="1" hangingPunct="1"/>
            <a:r>
              <a:rPr lang="zh-TW" altLang="en-US" smtClean="0">
                <a:latin typeface="華康儷粗黑" pitchFamily="49" charset="-120"/>
                <a:ea typeface="華康儷粗黑" pitchFamily="49" charset="-120"/>
              </a:rPr>
              <a:t>請留意時程</a:t>
            </a:r>
          </a:p>
        </p:txBody>
      </p:sp>
      <p:sp>
        <p:nvSpPr>
          <p:cNvPr id="387074" name="內容版面配置區 2"/>
          <p:cNvSpPr>
            <a:spLocks noGrp="1"/>
          </p:cNvSpPr>
          <p:nvPr>
            <p:ph idx="4294967295"/>
          </p:nvPr>
        </p:nvSpPr>
        <p:spPr>
          <a:xfrm>
            <a:off x="1462088" y="1304925"/>
            <a:ext cx="8686800" cy="4202113"/>
          </a:xfrm>
        </p:spPr>
        <p:txBody>
          <a:bodyPr/>
          <a:lstStyle/>
          <a:p>
            <a:pPr eaLnBrk="1" hangingPunct="1">
              <a:lnSpc>
                <a:spcPct val="150000"/>
              </a:lnSpc>
              <a:buFont typeface="Arial" charset="0"/>
              <a:buNone/>
            </a:pPr>
            <a:r>
              <a:rPr lang="zh-TW" altLang="en-US" sz="4000" smtClean="0">
                <a:latin typeface="華康儷粗圓(P)" pitchFamily="34" charset="-120"/>
                <a:ea typeface="華康儷粗圓(P)" pitchFamily="34" charset="-120"/>
                <a:cs typeface="微軟正黑體"/>
              </a:rPr>
              <a:t> </a:t>
            </a:r>
            <a:r>
              <a:rPr lang="zh-TW" altLang="en-US" sz="4000" smtClean="0">
                <a:solidFill>
                  <a:srgbClr val="393EFD"/>
                </a:solidFill>
                <a:latin typeface="華康儷粗圓(P)" pitchFamily="34" charset="-120"/>
                <a:ea typeface="華康儷粗圓(P)" pitchFamily="34" charset="-120"/>
                <a:cs typeface="微軟正黑體"/>
              </a:rPr>
              <a:t>高一選組期限</a:t>
            </a:r>
            <a:r>
              <a:rPr lang="en-US" altLang="zh-TW" sz="4000" smtClean="0">
                <a:solidFill>
                  <a:srgbClr val="393EFD"/>
                </a:solidFill>
                <a:latin typeface="華康儷粗圓(P)" pitchFamily="34" charset="-120"/>
                <a:ea typeface="華康儷粗圓(P)" pitchFamily="34" charset="-120"/>
                <a:cs typeface="微軟正黑體"/>
              </a:rPr>
              <a:t>5/1</a:t>
            </a:r>
            <a:r>
              <a:rPr lang="zh-TW" altLang="en-US" sz="4000" smtClean="0">
                <a:solidFill>
                  <a:srgbClr val="393EFD"/>
                </a:solidFill>
                <a:latin typeface="華康儷粗圓(P)" pitchFamily="34" charset="-120"/>
                <a:ea typeface="華康儷粗圓(P)" pitchFamily="34" charset="-120"/>
                <a:cs typeface="微軟正黑體"/>
              </a:rPr>
              <a:t>７</a:t>
            </a:r>
            <a:r>
              <a:rPr lang="en-US" altLang="zh-TW" sz="4000" smtClean="0">
                <a:solidFill>
                  <a:srgbClr val="393EFD"/>
                </a:solidFill>
                <a:latin typeface="華康儷粗圓(P)" pitchFamily="34" charset="-120"/>
                <a:ea typeface="華康儷粗圓(P)" pitchFamily="34" charset="-120"/>
                <a:cs typeface="微軟正黑體"/>
              </a:rPr>
              <a:t>-6/8</a:t>
            </a:r>
          </a:p>
          <a:p>
            <a:pPr eaLnBrk="1" hangingPunct="1">
              <a:lnSpc>
                <a:spcPct val="150000"/>
              </a:lnSpc>
              <a:buFont typeface="Arial" charset="0"/>
              <a:buNone/>
            </a:pPr>
            <a:r>
              <a:rPr lang="zh-TW" altLang="en-US" sz="4000" smtClean="0">
                <a:latin typeface="華康儷粗圓(P)" pitchFamily="34" charset="-120"/>
                <a:ea typeface="華康儷粗圓(P)" pitchFamily="34" charset="-120"/>
                <a:cs typeface="微軟正黑體"/>
              </a:rPr>
              <a:t> 高二上第</a:t>
            </a:r>
            <a:r>
              <a:rPr lang="en-US" altLang="zh-TW" sz="4000" smtClean="0">
                <a:latin typeface="華康儷粗圓(P)" pitchFamily="34" charset="-120"/>
                <a:ea typeface="華康儷粗圓(P)" pitchFamily="34" charset="-120"/>
                <a:cs typeface="微軟正黑體"/>
              </a:rPr>
              <a:t>2</a:t>
            </a:r>
            <a:r>
              <a:rPr lang="zh-TW" altLang="en-US" sz="4000" smtClean="0">
                <a:latin typeface="華康儷粗圓(P)" pitchFamily="34" charset="-120"/>
                <a:ea typeface="華康儷粗圓(P)" pitchFamily="34" charset="-120"/>
                <a:cs typeface="微軟正黑體"/>
              </a:rPr>
              <a:t>次段考後可申請轉組</a:t>
            </a:r>
            <a:endParaRPr lang="en-US" altLang="zh-TW" sz="4000" smtClean="0">
              <a:latin typeface="華康儷粗圓(P)" pitchFamily="34" charset="-120"/>
              <a:ea typeface="華康儷粗圓(P)" pitchFamily="34" charset="-120"/>
              <a:cs typeface="微軟正黑體"/>
            </a:endParaRPr>
          </a:p>
          <a:p>
            <a:pPr eaLnBrk="1" hangingPunct="1">
              <a:lnSpc>
                <a:spcPct val="150000"/>
              </a:lnSpc>
              <a:buFont typeface="Arial" charset="0"/>
              <a:buNone/>
            </a:pPr>
            <a:r>
              <a:rPr lang="zh-TW" altLang="en-US" sz="4000" smtClean="0">
                <a:latin typeface="華康儷粗圓(P)" pitchFamily="34" charset="-120"/>
                <a:ea typeface="華康儷粗圓(P)" pitchFamily="34" charset="-120"/>
                <a:cs typeface="微軟正黑體"/>
              </a:rPr>
              <a:t> 高二下第</a:t>
            </a:r>
            <a:r>
              <a:rPr lang="en-US" altLang="zh-TW" sz="4000" smtClean="0">
                <a:latin typeface="華康儷粗圓(P)" pitchFamily="34" charset="-120"/>
                <a:ea typeface="華康儷粗圓(P)" pitchFamily="34" charset="-120"/>
                <a:cs typeface="微軟正黑體"/>
              </a:rPr>
              <a:t>2</a:t>
            </a:r>
            <a:r>
              <a:rPr lang="zh-TW" altLang="en-US" sz="4000" smtClean="0">
                <a:latin typeface="華康儷粗圓(P)" pitchFamily="34" charset="-120"/>
                <a:ea typeface="華康儷粗圓(P)" pitchFamily="34" charset="-120"/>
                <a:cs typeface="微軟正黑體"/>
              </a:rPr>
              <a:t>次段考後可申請轉組</a:t>
            </a:r>
            <a:endParaRPr lang="en-US" altLang="zh-TW" sz="4000" smtClean="0">
              <a:latin typeface="華康儷粗圓(P)" pitchFamily="34" charset="-120"/>
              <a:ea typeface="華康儷粗圓(P)" pitchFamily="34" charset="-120"/>
              <a:cs typeface="微軟正黑體"/>
            </a:endParaRPr>
          </a:p>
          <a:p>
            <a:pPr eaLnBrk="1" hangingPunct="1">
              <a:lnSpc>
                <a:spcPct val="150000"/>
              </a:lnSpc>
              <a:buFont typeface="Arial" charset="0"/>
              <a:buNone/>
            </a:pPr>
            <a:r>
              <a:rPr lang="zh-TW" altLang="en-US" b="1" smtClean="0">
                <a:solidFill>
                  <a:srgbClr val="002060"/>
                </a:solidFill>
                <a:latin typeface="微軟正黑體"/>
                <a:ea typeface="華康儷粗圓(P)" pitchFamily="34" charset="-120"/>
                <a:cs typeface="微軟正黑體"/>
              </a:rPr>
              <a:t>         </a:t>
            </a:r>
            <a:endParaRPr lang="zh-TW" altLang="en-US" smtClean="0">
              <a:ea typeface="華康儷粗圓(P)" pitchFamily="34" charset="-120"/>
              <a:cs typeface="微軟正黑體"/>
            </a:endParaRPr>
          </a:p>
        </p:txBody>
      </p:sp>
      <p:sp>
        <p:nvSpPr>
          <p:cNvPr id="387075" name="Picture 4" descr="http://cw1.tw/CW/images/fck/F1346654338741.jpg"/>
          <p:cNvSpPr>
            <a:spLocks noChangeAspect="1" noChangeArrowheads="1"/>
          </p:cNvSpPr>
          <p:nvPr/>
        </p:nvSpPr>
        <p:spPr bwMode="auto">
          <a:xfrm rot="-528111">
            <a:off x="8040688" y="4406900"/>
            <a:ext cx="3289300" cy="1617663"/>
          </a:xfrm>
          <a:prstGeom prst="rect">
            <a:avLst/>
          </a:prstGeom>
          <a:noFill/>
          <a:ln w="9525">
            <a:noFill/>
            <a:miter lim="800000"/>
            <a:headEnd/>
            <a:tailEnd/>
          </a:ln>
        </p:spPr>
        <p:txBody>
          <a:bodyPr/>
          <a:lstStyle/>
          <a:p>
            <a:endParaRPr lang="zh-TW" altLang="en-US"/>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1" name="標題 1"/>
          <p:cNvSpPr>
            <a:spLocks noGrp="1"/>
          </p:cNvSpPr>
          <p:nvPr>
            <p:ph type="title" idx="4294967295"/>
          </p:nvPr>
        </p:nvSpPr>
        <p:spPr>
          <a:xfrm>
            <a:off x="1536700" y="396875"/>
            <a:ext cx="8509000" cy="1143000"/>
          </a:xfrm>
        </p:spPr>
        <p:txBody>
          <a:bodyPr/>
          <a:lstStyle/>
          <a:p>
            <a:pPr eaLnBrk="1" hangingPunct="1"/>
            <a:r>
              <a:rPr lang="zh-TW" altLang="en-US" smtClean="0">
                <a:latin typeface="華康儷粗黑" pitchFamily="49" charset="-120"/>
                <a:ea typeface="華康儷粗黑" pitchFamily="49" charset="-120"/>
              </a:rPr>
              <a:t>請留意時程</a:t>
            </a:r>
          </a:p>
        </p:txBody>
      </p:sp>
      <p:sp>
        <p:nvSpPr>
          <p:cNvPr id="389122" name="內容版面配置區 2"/>
          <p:cNvSpPr>
            <a:spLocks noGrp="1"/>
          </p:cNvSpPr>
          <p:nvPr>
            <p:ph idx="4294967295"/>
          </p:nvPr>
        </p:nvSpPr>
        <p:spPr>
          <a:xfrm>
            <a:off x="1462088" y="1304925"/>
            <a:ext cx="8686800" cy="4202113"/>
          </a:xfrm>
        </p:spPr>
        <p:txBody>
          <a:bodyPr/>
          <a:lstStyle/>
          <a:p>
            <a:pPr eaLnBrk="1" hangingPunct="1">
              <a:lnSpc>
                <a:spcPct val="150000"/>
              </a:lnSpc>
              <a:buFont typeface="Arial" charset="0"/>
              <a:buNone/>
            </a:pPr>
            <a:r>
              <a:rPr lang="zh-TW" altLang="en-US" sz="4000" smtClean="0">
                <a:latin typeface="華康儷粗圓(P)" pitchFamily="34" charset="-120"/>
                <a:ea typeface="華康儷粗圓(P)" pitchFamily="34" charset="-120"/>
                <a:cs typeface="微軟正黑體"/>
              </a:rPr>
              <a:t> </a:t>
            </a:r>
            <a:r>
              <a:rPr lang="zh-TW" altLang="en-US" sz="4000" smtClean="0">
                <a:solidFill>
                  <a:srgbClr val="393EFD"/>
                </a:solidFill>
                <a:latin typeface="華康儷粗圓(P)" pitchFamily="34" charset="-120"/>
                <a:ea typeface="華康儷粗圓(P)" pitchFamily="34" charset="-120"/>
                <a:cs typeface="微軟正黑體"/>
              </a:rPr>
              <a:t>高一選組期限</a:t>
            </a:r>
            <a:r>
              <a:rPr lang="en-US" altLang="zh-TW" sz="4000" smtClean="0">
                <a:solidFill>
                  <a:srgbClr val="393EFD"/>
                </a:solidFill>
                <a:latin typeface="華康儷粗圓(P)" pitchFamily="34" charset="-120"/>
                <a:ea typeface="華康儷粗圓(P)" pitchFamily="34" charset="-120"/>
                <a:cs typeface="微軟正黑體"/>
              </a:rPr>
              <a:t>5/1</a:t>
            </a:r>
            <a:r>
              <a:rPr lang="zh-TW" altLang="en-US" sz="4000" smtClean="0">
                <a:solidFill>
                  <a:srgbClr val="393EFD"/>
                </a:solidFill>
                <a:latin typeface="華康儷粗圓(P)" pitchFamily="34" charset="-120"/>
                <a:ea typeface="華康儷粗圓(P)" pitchFamily="34" charset="-120"/>
                <a:cs typeface="微軟正黑體"/>
              </a:rPr>
              <a:t>７</a:t>
            </a:r>
            <a:r>
              <a:rPr lang="en-US" altLang="zh-TW" sz="4000" smtClean="0">
                <a:solidFill>
                  <a:srgbClr val="393EFD"/>
                </a:solidFill>
                <a:latin typeface="華康儷粗圓(P)" pitchFamily="34" charset="-120"/>
                <a:ea typeface="華康儷粗圓(P)" pitchFamily="34" charset="-120"/>
                <a:cs typeface="微軟正黑體"/>
              </a:rPr>
              <a:t>-6/8</a:t>
            </a:r>
          </a:p>
          <a:p>
            <a:pPr eaLnBrk="1" hangingPunct="1">
              <a:lnSpc>
                <a:spcPct val="150000"/>
              </a:lnSpc>
              <a:buFont typeface="Arial" charset="0"/>
              <a:buNone/>
            </a:pPr>
            <a:r>
              <a:rPr lang="zh-TW" altLang="en-US" sz="4000" smtClean="0">
                <a:latin typeface="華康儷粗圓(P)" pitchFamily="34" charset="-120"/>
                <a:ea typeface="華康儷粗圓(P)" pitchFamily="34" charset="-120"/>
                <a:cs typeface="微軟正黑體"/>
              </a:rPr>
              <a:t> 高二上第</a:t>
            </a:r>
            <a:r>
              <a:rPr lang="en-US" altLang="zh-TW" sz="4000" smtClean="0">
                <a:latin typeface="華康儷粗圓(P)" pitchFamily="34" charset="-120"/>
                <a:ea typeface="華康儷粗圓(P)" pitchFamily="34" charset="-120"/>
                <a:cs typeface="微軟正黑體"/>
              </a:rPr>
              <a:t>2</a:t>
            </a:r>
            <a:r>
              <a:rPr lang="zh-TW" altLang="en-US" sz="4000" smtClean="0">
                <a:latin typeface="華康儷粗圓(P)" pitchFamily="34" charset="-120"/>
                <a:ea typeface="華康儷粗圓(P)" pitchFamily="34" charset="-120"/>
                <a:cs typeface="微軟正黑體"/>
              </a:rPr>
              <a:t>次段考後可申請轉組</a:t>
            </a:r>
            <a:endParaRPr lang="en-US" altLang="zh-TW" sz="4000" smtClean="0">
              <a:latin typeface="華康儷粗圓(P)" pitchFamily="34" charset="-120"/>
              <a:ea typeface="華康儷粗圓(P)" pitchFamily="34" charset="-120"/>
              <a:cs typeface="微軟正黑體"/>
            </a:endParaRPr>
          </a:p>
          <a:p>
            <a:pPr eaLnBrk="1" hangingPunct="1">
              <a:lnSpc>
                <a:spcPct val="150000"/>
              </a:lnSpc>
              <a:buFont typeface="Arial" charset="0"/>
              <a:buNone/>
            </a:pPr>
            <a:r>
              <a:rPr lang="zh-TW" altLang="en-US" sz="4000" smtClean="0">
                <a:latin typeface="華康儷粗圓(P)" pitchFamily="34" charset="-120"/>
                <a:ea typeface="華康儷粗圓(P)" pitchFamily="34" charset="-120"/>
                <a:cs typeface="微軟正黑體"/>
              </a:rPr>
              <a:t> 高二下第</a:t>
            </a:r>
            <a:r>
              <a:rPr lang="en-US" altLang="zh-TW" sz="4000" smtClean="0">
                <a:latin typeface="華康儷粗圓(P)" pitchFamily="34" charset="-120"/>
                <a:ea typeface="華康儷粗圓(P)" pitchFamily="34" charset="-120"/>
                <a:cs typeface="微軟正黑體"/>
              </a:rPr>
              <a:t>2</a:t>
            </a:r>
            <a:r>
              <a:rPr lang="zh-TW" altLang="en-US" sz="4000" smtClean="0">
                <a:latin typeface="華康儷粗圓(P)" pitchFamily="34" charset="-120"/>
                <a:ea typeface="華康儷粗圓(P)" pitchFamily="34" charset="-120"/>
                <a:cs typeface="微軟正黑體"/>
              </a:rPr>
              <a:t>次段考後可申請轉組</a:t>
            </a:r>
            <a:endParaRPr lang="en-US" altLang="zh-TW" sz="4000" smtClean="0">
              <a:latin typeface="華康儷粗圓(P)" pitchFamily="34" charset="-120"/>
              <a:ea typeface="華康儷粗圓(P)" pitchFamily="34" charset="-120"/>
              <a:cs typeface="微軟正黑體"/>
            </a:endParaRPr>
          </a:p>
          <a:p>
            <a:pPr eaLnBrk="1" hangingPunct="1">
              <a:lnSpc>
                <a:spcPct val="150000"/>
              </a:lnSpc>
              <a:buFont typeface="Arial" charset="0"/>
              <a:buNone/>
            </a:pPr>
            <a:r>
              <a:rPr lang="zh-TW" altLang="en-US" b="1" smtClean="0">
                <a:solidFill>
                  <a:srgbClr val="002060"/>
                </a:solidFill>
                <a:latin typeface="微軟正黑體"/>
                <a:ea typeface="華康儷粗圓(P)" pitchFamily="34" charset="-120"/>
                <a:cs typeface="微軟正黑體"/>
              </a:rPr>
              <a:t>         </a:t>
            </a:r>
            <a:endParaRPr lang="zh-TW" altLang="en-US" smtClean="0">
              <a:ea typeface="華康儷粗圓(P)" pitchFamily="34" charset="-120"/>
              <a:cs typeface="微軟正黑體"/>
            </a:endParaRPr>
          </a:p>
        </p:txBody>
      </p:sp>
      <p:pic>
        <p:nvPicPr>
          <p:cNvPr id="389123" name="Picture 4" descr="http://cw1.tw/CW/images/fck/F1346654338741.jpg"/>
          <p:cNvPicPr>
            <a:picLocks noChangeAspect="1" noChangeArrowheads="1"/>
          </p:cNvPicPr>
          <p:nvPr/>
        </p:nvPicPr>
        <p:blipFill>
          <a:blip r:embed="rId3"/>
          <a:srcRect/>
          <a:stretch>
            <a:fillRect/>
          </a:stretch>
        </p:blipFill>
        <p:spPr bwMode="auto">
          <a:xfrm rot="-528111">
            <a:off x="8040688" y="4406900"/>
            <a:ext cx="3289300" cy="16176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1169" name="Rectangle 2"/>
          <p:cNvSpPr>
            <a:spLocks noGrp="1" noChangeArrowheads="1"/>
          </p:cNvSpPr>
          <p:nvPr>
            <p:ph type="title" idx="4294967295"/>
          </p:nvPr>
        </p:nvSpPr>
        <p:spPr>
          <a:xfrm>
            <a:off x="1598613" y="485775"/>
            <a:ext cx="8064500" cy="1219200"/>
          </a:xfrm>
        </p:spPr>
        <p:txBody>
          <a:bodyPr/>
          <a:lstStyle/>
          <a:p>
            <a:pPr eaLnBrk="1" hangingPunct="1"/>
            <a:r>
              <a:rPr lang="zh-TW" altLang="en-US" smtClean="0">
                <a:latin typeface="華康儷粗黑" pitchFamily="49" charset="-120"/>
                <a:ea typeface="華康儷粗黑" pitchFamily="49" charset="-120"/>
              </a:rPr>
              <a:t>對選組有疑問</a:t>
            </a:r>
            <a:r>
              <a:rPr lang="en-US" altLang="zh-TW" smtClean="0">
                <a:latin typeface="華康POP1體W7(P)" pitchFamily="82" charset="-120"/>
                <a:ea typeface="華康儷粗黑" pitchFamily="49" charset="-120"/>
              </a:rPr>
              <a:t>……</a:t>
            </a:r>
            <a:endParaRPr lang="en-US" altLang="zh-TW" smtClean="0">
              <a:latin typeface="華康儷粗黑" pitchFamily="49" charset="-120"/>
              <a:ea typeface="華康儷粗黑" pitchFamily="49" charset="-120"/>
            </a:endParaRPr>
          </a:p>
        </p:txBody>
      </p:sp>
      <p:sp>
        <p:nvSpPr>
          <p:cNvPr id="391170" name="Rectangle 3"/>
          <p:cNvSpPr>
            <a:spLocks noGrp="1" noChangeArrowheads="1"/>
          </p:cNvSpPr>
          <p:nvPr>
            <p:ph type="body" idx="4294967295"/>
          </p:nvPr>
        </p:nvSpPr>
        <p:spPr>
          <a:xfrm>
            <a:off x="1847850" y="1773238"/>
            <a:ext cx="8496300" cy="4679950"/>
          </a:xfrm>
        </p:spPr>
        <p:txBody>
          <a:bodyPr/>
          <a:lstStyle/>
          <a:p>
            <a:pPr eaLnBrk="1" hangingPunct="1">
              <a:lnSpc>
                <a:spcPct val="150000"/>
              </a:lnSpc>
            </a:pPr>
            <a:r>
              <a:rPr lang="zh-TW" altLang="en-US" smtClean="0">
                <a:solidFill>
                  <a:srgbClr val="0000FF"/>
                </a:solidFill>
                <a:latin typeface="華康儷粗圓(P)" pitchFamily="34" charset="-120"/>
                <a:ea typeface="華康儷粗圓(P)" pitchFamily="34" charset="-120"/>
              </a:rPr>
              <a:t>不清楚興趣在哪裡</a:t>
            </a:r>
          </a:p>
          <a:p>
            <a:pPr eaLnBrk="1" hangingPunct="1">
              <a:lnSpc>
                <a:spcPct val="150000"/>
              </a:lnSpc>
            </a:pPr>
            <a:r>
              <a:rPr lang="zh-TW" altLang="en-US" smtClean="0">
                <a:solidFill>
                  <a:srgbClr val="0000FF"/>
                </a:solidFill>
                <a:latin typeface="華康儷粗圓(P)" pitchFamily="34" charset="-120"/>
                <a:ea typeface="華康儷粗圓(P)" pitchFamily="34" charset="-120"/>
              </a:rPr>
              <a:t>對學習環境有憂慮</a:t>
            </a:r>
          </a:p>
          <a:p>
            <a:pPr eaLnBrk="1" hangingPunct="1">
              <a:lnSpc>
                <a:spcPct val="150000"/>
              </a:lnSpc>
            </a:pPr>
            <a:r>
              <a:rPr lang="zh-TW" altLang="en-US" smtClean="0">
                <a:solidFill>
                  <a:srgbClr val="0000FF"/>
                </a:solidFill>
                <a:latin typeface="華康儷粗圓(P)" pitchFamily="34" charset="-120"/>
                <a:ea typeface="華康儷粗圓(P)" pitchFamily="34" charset="-120"/>
              </a:rPr>
              <a:t>因學科表現而猶豫</a:t>
            </a:r>
          </a:p>
          <a:p>
            <a:pPr eaLnBrk="1" hangingPunct="1">
              <a:lnSpc>
                <a:spcPct val="150000"/>
              </a:lnSpc>
            </a:pPr>
            <a:r>
              <a:rPr lang="zh-TW" altLang="en-US" smtClean="0">
                <a:solidFill>
                  <a:srgbClr val="0000FF"/>
                </a:solidFill>
                <a:latin typeface="華康儷粗圓(P)" pitchFamily="34" charset="-120"/>
                <a:ea typeface="華康儷粗圓(P)" pitchFamily="34" charset="-120"/>
              </a:rPr>
              <a:t>孩子和家長有不同意見</a:t>
            </a:r>
          </a:p>
          <a:p>
            <a:pPr eaLnBrk="1" hangingPunct="1">
              <a:lnSpc>
                <a:spcPct val="150000"/>
              </a:lnSpc>
            </a:pPr>
            <a:r>
              <a:rPr lang="en-US" altLang="zh-TW" smtClean="0">
                <a:solidFill>
                  <a:srgbClr val="0000FF"/>
                </a:solidFill>
                <a:latin typeface="Arial" charset="0"/>
                <a:ea typeface="華康儷粗圓(P)" pitchFamily="34" charset="-120"/>
              </a:rPr>
              <a:t>…</a:t>
            </a:r>
            <a:r>
              <a:rPr lang="en-US" altLang="zh-TW" smtClean="0">
                <a:solidFill>
                  <a:srgbClr val="0000FF"/>
                </a:solidFill>
                <a:latin typeface="華康儷粗圓(P)" pitchFamily="34" charset="-120"/>
                <a:ea typeface="華康儷粗圓(P)" pitchFamily="34" charset="-120"/>
              </a:rPr>
              <a:t>..</a:t>
            </a:r>
            <a:r>
              <a:rPr lang="zh-TW" altLang="en-US" smtClean="0">
                <a:solidFill>
                  <a:srgbClr val="0000FF"/>
                </a:solidFill>
                <a:latin typeface="華康儷粗圓(P)" pitchFamily="34" charset="-120"/>
                <a:ea typeface="華康儷粗圓(P)" pitchFamily="34" charset="-120"/>
              </a:rPr>
              <a:t>？</a:t>
            </a:r>
          </a:p>
          <a:p>
            <a:pPr eaLnBrk="1" hangingPunct="1">
              <a:lnSpc>
                <a:spcPct val="150000"/>
              </a:lnSpc>
              <a:buFontTx/>
              <a:buNone/>
            </a:pPr>
            <a:r>
              <a:rPr lang="zh-TW" altLang="en-US" smtClean="0">
                <a:solidFill>
                  <a:srgbClr val="FF0066"/>
                </a:solidFill>
                <a:latin typeface="華康儷粗圓(P)" pitchFamily="34" charset="-120"/>
                <a:ea typeface="華康儷粗圓(P)" pitchFamily="34" charset="-120"/>
              </a:rPr>
              <a:t>可和班級輔導老師約時間討論</a:t>
            </a:r>
            <a:r>
              <a:rPr lang="zh-TW" altLang="en-US" smtClean="0">
                <a:solidFill>
                  <a:srgbClr val="0000FF"/>
                </a:solidFill>
                <a:latin typeface="華康POP1體W7(P)" pitchFamily="82" charset="-120"/>
                <a:ea typeface="華康POP1體W7(P)" pitchFamily="82" charset="-120"/>
              </a:rPr>
              <a:t> </a:t>
            </a:r>
          </a:p>
        </p:txBody>
      </p:sp>
      <p:pic>
        <p:nvPicPr>
          <p:cNvPr id="391171" name="Picture 6" descr="%E8%AA%B0"/>
          <p:cNvPicPr>
            <a:picLocks noChangeAspect="1" noChangeArrowheads="1"/>
          </p:cNvPicPr>
          <p:nvPr/>
        </p:nvPicPr>
        <p:blipFill>
          <a:blip r:embed="rId2"/>
          <a:srcRect/>
          <a:stretch>
            <a:fillRect/>
          </a:stretch>
        </p:blipFill>
        <p:spPr bwMode="auto">
          <a:xfrm>
            <a:off x="7059613" y="842963"/>
            <a:ext cx="4295775" cy="5614987"/>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3" name="Text Box 4"/>
          <p:cNvSpPr txBox="1">
            <a:spLocks noChangeArrowheads="1"/>
          </p:cNvSpPr>
          <p:nvPr/>
        </p:nvSpPr>
        <p:spPr bwMode="auto">
          <a:xfrm>
            <a:off x="2317750" y="974725"/>
            <a:ext cx="8274050" cy="914400"/>
          </a:xfrm>
          <a:prstGeom prst="rect">
            <a:avLst/>
          </a:prstGeom>
          <a:noFill/>
          <a:ln w="9525">
            <a:noFill/>
            <a:miter lim="800000"/>
            <a:headEnd/>
            <a:tailEnd/>
          </a:ln>
        </p:spPr>
        <p:txBody>
          <a:bodyPr>
            <a:spAutoFit/>
          </a:bodyPr>
          <a:lstStyle/>
          <a:p>
            <a:pPr>
              <a:spcBef>
                <a:spcPct val="50000"/>
              </a:spcBef>
            </a:pPr>
            <a:r>
              <a:rPr kumimoji="0" lang="zh-TW" altLang="en-US" sz="5400">
                <a:ea typeface="華康儷粗圓" pitchFamily="49" charset="-120"/>
              </a:rPr>
              <a:t>陪伴，就是最好的教養</a:t>
            </a:r>
            <a:r>
              <a:rPr kumimoji="0" lang="zh-TW" altLang="en-US" sz="2800">
                <a:solidFill>
                  <a:srgbClr val="393EFD"/>
                </a:solidFill>
                <a:latin typeface="華康儷粗圓(P)" pitchFamily="34" charset="-120"/>
                <a:ea typeface="華康儷粗圓(P)" pitchFamily="34" charset="-120"/>
              </a:rPr>
              <a:t>           </a:t>
            </a:r>
          </a:p>
        </p:txBody>
      </p:sp>
      <p:pic>
        <p:nvPicPr>
          <p:cNvPr id="392194" name="Picture 4" descr="父母如何陪伴孩子成长？（学习）">
            <a:hlinkClick r:id="rId3"/>
          </p:cNvPr>
          <p:cNvPicPr>
            <a:picLocks noChangeAspect="1" noChangeArrowheads="1"/>
          </p:cNvPicPr>
          <p:nvPr/>
        </p:nvPicPr>
        <p:blipFill>
          <a:blip r:embed="rId4"/>
          <a:srcRect/>
          <a:stretch>
            <a:fillRect/>
          </a:stretch>
        </p:blipFill>
        <p:spPr bwMode="auto">
          <a:xfrm>
            <a:off x="2578100" y="2082800"/>
            <a:ext cx="6651625" cy="3576638"/>
          </a:xfrm>
          <a:prstGeom prst="rect">
            <a:avLst/>
          </a:prstGeom>
          <a:noFill/>
          <a:ln w="9525">
            <a:noFill/>
            <a:miter lim="800000"/>
            <a:headEnd/>
            <a:tailEnd/>
          </a:ln>
        </p:spPr>
      </p:pic>
      <p:sp>
        <p:nvSpPr>
          <p:cNvPr id="392195" name="Text Box 6"/>
          <p:cNvSpPr txBox="1">
            <a:spLocks noChangeArrowheads="1"/>
          </p:cNvSpPr>
          <p:nvPr/>
        </p:nvSpPr>
        <p:spPr bwMode="auto">
          <a:xfrm>
            <a:off x="8937625" y="5781675"/>
            <a:ext cx="2890838" cy="731838"/>
          </a:xfrm>
          <a:prstGeom prst="rect">
            <a:avLst/>
          </a:prstGeom>
          <a:noFill/>
          <a:ln w="9525">
            <a:noFill/>
            <a:miter lim="800000"/>
            <a:headEnd/>
            <a:tailEnd/>
          </a:ln>
        </p:spPr>
        <p:txBody>
          <a:bodyPr>
            <a:spAutoFit/>
          </a:bodyPr>
          <a:lstStyle/>
          <a:p>
            <a:r>
              <a:rPr kumimoji="0" lang="zh-TW" altLang="en-US" sz="2400">
                <a:solidFill>
                  <a:srgbClr val="393EFD"/>
                </a:solidFill>
                <a:ea typeface="華康儷粗圓" pitchFamily="49" charset="-120"/>
              </a:rPr>
              <a:t>台中一中輔導室</a:t>
            </a:r>
            <a:endParaRPr kumimoji="0" lang="en-US" altLang="zh-TW" sz="2400">
              <a:solidFill>
                <a:srgbClr val="393EFD"/>
              </a:solidFill>
              <a:ea typeface="華康儷粗圓" pitchFamily="49" charset="-120"/>
            </a:endParaRPr>
          </a:p>
          <a:p>
            <a:r>
              <a:rPr kumimoji="0" lang="zh-TW" altLang="en-US">
                <a:solidFill>
                  <a:srgbClr val="393EFD"/>
                </a:solidFill>
              </a:rPr>
              <a:t>           </a:t>
            </a:r>
            <a:endParaRPr lang="zh-TW" altLang="en-US"/>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4241" name="標題 5"/>
          <p:cNvSpPr>
            <a:spLocks noGrp="1"/>
          </p:cNvSpPr>
          <p:nvPr>
            <p:ph type="title" idx="4294967295"/>
          </p:nvPr>
        </p:nvSpPr>
        <p:spPr>
          <a:xfrm>
            <a:off x="2063750" y="4868863"/>
            <a:ext cx="8229600" cy="1143000"/>
          </a:xfrm>
        </p:spPr>
        <p:txBody>
          <a:bodyPr/>
          <a:lstStyle/>
          <a:p>
            <a:pPr eaLnBrk="1" hangingPunct="1"/>
            <a:r>
              <a:rPr lang="zh-TW" altLang="en-US" smtClean="0">
                <a:latin typeface="華康儷粗黑" pitchFamily="49" charset="-120"/>
                <a:ea typeface="華康儷粗黑" pitchFamily="49" charset="-120"/>
              </a:rPr>
              <a:t>發問前請先舉手，</a:t>
            </a:r>
            <a:r>
              <a:rPr lang="en-US" altLang="zh-TW" smtClean="0">
                <a:latin typeface="華康儷粗黑" pitchFamily="49" charset="-120"/>
                <a:ea typeface="華康儷粗黑" pitchFamily="49" charset="-120"/>
              </a:rPr>
              <a:t/>
            </a:r>
            <a:br>
              <a:rPr lang="en-US" altLang="zh-TW" smtClean="0">
                <a:latin typeface="華康儷粗黑" pitchFamily="49" charset="-120"/>
                <a:ea typeface="華康儷粗黑" pitchFamily="49" charset="-120"/>
              </a:rPr>
            </a:br>
            <a:r>
              <a:rPr lang="zh-TW" altLang="en-US" smtClean="0">
                <a:latin typeface="華康儷粗黑" pitchFamily="49" charset="-120"/>
                <a:ea typeface="華康儷粗黑" pitchFamily="49" charset="-120"/>
              </a:rPr>
              <a:t>讓我們把麥克風遞給您～</a:t>
            </a:r>
          </a:p>
        </p:txBody>
      </p:sp>
      <p:pic>
        <p:nvPicPr>
          <p:cNvPr id="394242" name="圖片 6" descr="下載.jpg"/>
          <p:cNvPicPr>
            <a:picLocks noChangeAspect="1"/>
          </p:cNvPicPr>
          <p:nvPr/>
        </p:nvPicPr>
        <p:blipFill>
          <a:blip r:embed="rId2">
            <a:clrChange>
              <a:clrFrom>
                <a:srgbClr val="FFFFFF"/>
              </a:clrFrom>
              <a:clrTo>
                <a:srgbClr val="FFFFFF">
                  <a:alpha val="0"/>
                </a:srgbClr>
              </a:clrTo>
            </a:clrChange>
          </a:blip>
          <a:srcRect/>
          <a:stretch>
            <a:fillRect/>
          </a:stretch>
        </p:blipFill>
        <p:spPr bwMode="auto">
          <a:xfrm>
            <a:off x="2711450" y="260350"/>
            <a:ext cx="6192838" cy="440055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2841</TotalTime>
  <Words>8156</Words>
  <Application>Microsoft Office PowerPoint</Application>
  <PresentationFormat>自訂</PresentationFormat>
  <Paragraphs>848</Paragraphs>
  <Slides>112</Slides>
  <Notes>45</Notes>
  <HiddenSlides>0</HiddenSlides>
  <MMClips>0</MMClips>
  <ScaleCrop>false</ScaleCrop>
  <HeadingPairs>
    <vt:vector size="8" baseType="variant">
      <vt:variant>
        <vt:lpstr>使用字型</vt:lpstr>
      </vt:variant>
      <vt:variant>
        <vt:i4>40</vt:i4>
      </vt:variant>
      <vt:variant>
        <vt:lpstr>簡報設計範本</vt:lpstr>
      </vt:variant>
      <vt:variant>
        <vt:i4>2</vt:i4>
      </vt:variant>
      <vt:variant>
        <vt:lpstr>內嵌 OLE 伺服程式</vt:lpstr>
      </vt:variant>
      <vt:variant>
        <vt:i4>2</vt:i4>
      </vt:variant>
      <vt:variant>
        <vt:lpstr>投影片標題</vt:lpstr>
      </vt:variant>
      <vt:variant>
        <vt:i4>112</vt:i4>
      </vt:variant>
    </vt:vector>
  </HeadingPairs>
  <TitlesOfParts>
    <vt:vector size="156" baseType="lpstr">
      <vt:lpstr>Arial</vt:lpstr>
      <vt:lpstr>新細明體</vt:lpstr>
      <vt:lpstr>Calibri Light</vt:lpstr>
      <vt:lpstr>Calibri</vt:lpstr>
      <vt:lpstr>華康儷粗黑</vt:lpstr>
      <vt:lpstr>華康儷粗圓(P)</vt:lpstr>
      <vt:lpstr>Wingdings</vt:lpstr>
      <vt:lpstr>華康儷粗圓</vt:lpstr>
      <vt:lpstr>華康新特黑體(P)</vt:lpstr>
      <vt:lpstr>Times New Roman</vt:lpstr>
      <vt:lpstr>華康粗黑體</vt:lpstr>
      <vt:lpstr>標楷體</vt:lpstr>
      <vt:lpstr>華康細圓體</vt:lpstr>
      <vt:lpstr>Tahoma</vt:lpstr>
      <vt:lpstr>華康海報體W9(P)</vt:lpstr>
      <vt:lpstr>華康POP1體W7(P)</vt:lpstr>
      <vt:lpstr>MS PGothic</vt:lpstr>
      <vt:lpstr>華康中特圓體</vt:lpstr>
      <vt:lpstr>華康海報體 Std W9</vt:lpstr>
      <vt:lpstr>華康中圓體</vt:lpstr>
      <vt:lpstr>微軟正黑體</vt:lpstr>
      <vt:lpstr>Arial Black</vt:lpstr>
      <vt:lpstr>華康儷細黑(P)</vt:lpstr>
      <vt:lpstr>華康仿宋體W6</vt:lpstr>
      <vt:lpstr>Tekton Pro</vt:lpstr>
      <vt:lpstr>Verdana</vt:lpstr>
      <vt:lpstr>文鼎粗行楷</vt:lpstr>
      <vt:lpstr>Blackoak Std</vt:lpstr>
      <vt:lpstr>文鼎水管體</vt:lpstr>
      <vt:lpstr>華康方圓體W7</vt:lpstr>
      <vt:lpstr>Garamond</vt:lpstr>
      <vt:lpstr>sөũ</vt:lpstr>
      <vt:lpstr>華康仿宋體W6(P)</vt:lpstr>
      <vt:lpstr>зũ</vt:lpstr>
      <vt:lpstr>華康仿宋體W2</vt:lpstr>
      <vt:lpstr>超研澤中圓</vt:lpstr>
      <vt:lpstr>華康新特圓體</vt:lpstr>
      <vt:lpstr>Wingdings 2</vt:lpstr>
      <vt:lpstr>華康流隸體</vt:lpstr>
      <vt:lpstr>華康POP1體W5</vt:lpstr>
      <vt:lpstr>Office 佈景主題</vt:lpstr>
      <vt:lpstr>Office 佈景主題</vt:lpstr>
      <vt:lpstr>Microsoft Excel 圖表</vt:lpstr>
      <vt:lpstr>Visio</vt:lpstr>
      <vt:lpstr>104學年度選組輔導說明會</vt:lpstr>
      <vt:lpstr>簡報大綱</vt:lpstr>
      <vt:lpstr>投影片 3</vt:lpstr>
      <vt:lpstr>高中階段有哪些生涯決定？</vt:lpstr>
      <vt:lpstr>投影片 5</vt:lpstr>
      <vt:lpstr>Maslow 需求層次理論 </vt:lpstr>
      <vt:lpstr>投影片 7</vt:lpstr>
      <vt:lpstr>投影片 8</vt:lpstr>
      <vt:lpstr>投影片 9</vt:lpstr>
      <vt:lpstr>投影片 10</vt:lpstr>
      <vt:lpstr>投影片 11</vt:lpstr>
      <vt:lpstr>投影片 12</vt:lpstr>
      <vt:lpstr>投影片 13</vt:lpstr>
      <vt:lpstr>「孩子未來是用  長處與人競爭！」 </vt:lpstr>
      <vt:lpstr>大學多元入學方案簡介  </vt:lpstr>
      <vt:lpstr>投影片 16</vt:lpstr>
      <vt:lpstr>簡單來說</vt:lpstr>
      <vt:lpstr>其他升學管道</vt:lpstr>
      <vt:lpstr>大學多元入學管道名額變化(不含其他升學管道)</vt:lpstr>
      <vt:lpstr>繁星推薦</vt:lpstr>
      <vt:lpstr> 繁星推薦－精神 「高中均質，區域均衡」</vt:lpstr>
      <vt:lpstr>考慮選擇繁星推薦的同學：</vt:lpstr>
      <vt:lpstr>個人申請</vt:lpstr>
      <vt:lpstr> 申請入學簡章舉例</vt:lpstr>
      <vt:lpstr>影響申請入學上榜的因素</vt:lpstr>
      <vt:lpstr>投影片 26</vt:lpstr>
      <vt:lpstr>從第二階段指定項目甄試重點來看..高中學習？</vt:lpstr>
      <vt:lpstr>Q：選擇申請入學，是否就一定要參加一     大堆活動？</vt:lpstr>
      <vt:lpstr>投影片 29</vt:lpstr>
      <vt:lpstr>考慮個人申請的同學：</vt:lpstr>
      <vt:lpstr>看到這裡…爸媽一定ＯＳ：「怎摸這麼麻煩，指考最簡單了！」</vt:lpstr>
      <vt:lpstr>考試分發入學制</vt:lpstr>
      <vt:lpstr>考慮選擇考試分發的同學：</vt:lpstr>
      <vt:lpstr>投影片 34</vt:lpstr>
      <vt:lpstr>多元入學像buffet… 你要知道自己想吃什麼...</vt:lpstr>
      <vt:lpstr>選組輔導說明</vt:lpstr>
      <vt:lpstr>投影片 37</vt:lpstr>
      <vt:lpstr>選組是對目前學習、生涯發展暫時性的評估與決定 所以選錯不是問題，選錯不改才是嚴重的大問題！</vt:lpstr>
      <vt:lpstr>高二想轉組嗎？</vt:lpstr>
      <vt:lpstr>選組的綜合考量..</vt:lpstr>
      <vt:lpstr>不同組別的課程安排</vt:lpstr>
      <vt:lpstr>不同組別的課程安排</vt:lpstr>
      <vt:lpstr>投影片 43</vt:lpstr>
      <vt:lpstr>學測考什麼？</vt:lpstr>
      <vt:lpstr>99 課綱學測自然考科的測驗範圍 </vt:lpstr>
      <vt:lpstr>自然考科的測驗範圍</vt:lpstr>
      <vt:lpstr>自然組與社會組的升學機會盤算..</vt:lpstr>
      <vt:lpstr>投影片 48</vt:lpstr>
      <vt:lpstr>一些迷思？</vt:lpstr>
      <vt:lpstr>投影片 50</vt:lpstr>
      <vt:lpstr>轉組原因：對自然組…</vt:lpstr>
      <vt:lpstr>選組大哉問？</vt:lpstr>
      <vt:lpstr>投影片 53</vt:lpstr>
      <vt:lpstr>大考中心興趣量表說明： 測驗結果幫助你了解自己的興趣，作為選組、選系或職業參考</vt:lpstr>
      <vt:lpstr>測驗的理論依據：Holland生涯類型論</vt:lpstr>
      <vt:lpstr>六大人格類型介紹 </vt:lpstr>
      <vt:lpstr>          實 用 型 R</vt:lpstr>
      <vt:lpstr>          實 用 型 R</vt:lpstr>
      <vt:lpstr>          研 究 型 I</vt:lpstr>
      <vt:lpstr>          研 究 型 I</vt:lpstr>
      <vt:lpstr>藝 術 型 A</vt:lpstr>
      <vt:lpstr>藝 術 型 A</vt:lpstr>
      <vt:lpstr>          社 會 型 S</vt:lpstr>
      <vt:lpstr>社 會 型 S</vt:lpstr>
      <vt:lpstr>          企 業 型 E</vt:lpstr>
      <vt:lpstr>          企 業 型 E</vt:lpstr>
      <vt:lpstr>          事 務 型 C</vt:lpstr>
      <vt:lpstr>          事 務 型 C</vt:lpstr>
      <vt:lpstr>EX..</vt:lpstr>
      <vt:lpstr>投影片 70</vt:lpstr>
      <vt:lpstr>職業興趣六角形模式</vt:lpstr>
      <vt:lpstr>投影片 72</vt:lpstr>
      <vt:lpstr>投影片 73</vt:lpstr>
      <vt:lpstr>投影片 74</vt:lpstr>
      <vt:lpstr>投影片 75</vt:lpstr>
      <vt:lpstr>人境適配、心滿意足</vt:lpstr>
      <vt:lpstr>興趣測驗結果說明書</vt:lpstr>
      <vt:lpstr> 興趣代碼</vt:lpstr>
      <vt:lpstr>投影片 79</vt:lpstr>
      <vt:lpstr>投影片 80</vt:lpstr>
      <vt:lpstr>    興趣代碼解釋</vt:lpstr>
      <vt:lpstr>          抓週代碼</vt:lpstr>
      <vt:lpstr>投影片 83</vt:lpstr>
      <vt:lpstr>抓週三碼</vt:lpstr>
      <vt:lpstr>諧和度</vt:lpstr>
      <vt:lpstr>諧和度</vt:lpstr>
      <vt:lpstr>區分值</vt:lpstr>
      <vt:lpstr>投影片 88</vt:lpstr>
      <vt:lpstr>一致性</vt:lpstr>
      <vt:lpstr>關於一致性</vt:lpstr>
      <vt:lpstr>探索「學類代碼表」</vt:lpstr>
      <vt:lpstr>投影片 92</vt:lpstr>
      <vt:lpstr>興趣測驗在選組輔導的應用</vt:lpstr>
      <vt:lpstr>小叮嚀</vt:lpstr>
      <vt:lpstr>大學學系分成18+1學群：一千多個校系看的頭昏眼花，把同性質相近的學系歸類在一起，稱為學群， 學群之下有學類，學類之下有學系， 每個學群就好像是一個大家族，</vt:lpstr>
      <vt:lpstr>投影片 96</vt:lpstr>
      <vt:lpstr>投影片 97</vt:lpstr>
      <vt:lpstr>投影片 98</vt:lpstr>
      <vt:lpstr>興趣類型與相關學群表</vt:lpstr>
      <vt:lpstr>學群與類組表（一）</vt:lpstr>
      <vt:lpstr>學群與類組表（二）</vt:lpstr>
      <vt:lpstr>投影片 102</vt:lpstr>
      <vt:lpstr>投影片 103</vt:lpstr>
      <vt:lpstr>未來不等式 -- C型人生時代</vt:lpstr>
      <vt:lpstr>投影片 105</vt:lpstr>
      <vt:lpstr>參考網站：104就業地圖(自我認識、升學、就業資訊通通都有)</vt:lpstr>
      <vt:lpstr>陪伴孩子認識自己</vt:lpstr>
      <vt:lpstr>請留意時程</vt:lpstr>
      <vt:lpstr>請留意時程</vt:lpstr>
      <vt:lpstr>對選組有疑問……</vt:lpstr>
      <vt:lpstr>投影片 111</vt:lpstr>
      <vt:lpstr>發問前請先舉手， 讓我們把麥克風遞給您～</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104學年度選組輔導說明會</dc:title>
  <dc:creator>user</dc:creator>
  <cp:lastModifiedBy>apolo</cp:lastModifiedBy>
  <cp:revision>286</cp:revision>
  <dcterms:created xsi:type="dcterms:W3CDTF">2016-04-13T08:59:51Z</dcterms:created>
  <dcterms:modified xsi:type="dcterms:W3CDTF">2016-05-06T12:32:03Z</dcterms:modified>
</cp:coreProperties>
</file>