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4" r:id="rId3"/>
    <p:sldId id="325" r:id="rId4"/>
    <p:sldId id="326" r:id="rId5"/>
    <p:sldId id="328" r:id="rId6"/>
    <p:sldId id="329" r:id="rId7"/>
    <p:sldId id="330" r:id="rId8"/>
    <p:sldId id="327" r:id="rId9"/>
    <p:sldId id="331" r:id="rId10"/>
    <p:sldId id="340" r:id="rId11"/>
    <p:sldId id="332" r:id="rId12"/>
    <p:sldId id="333" r:id="rId13"/>
    <p:sldId id="341" r:id="rId14"/>
    <p:sldId id="334" r:id="rId15"/>
    <p:sldId id="335" r:id="rId16"/>
    <p:sldId id="339" r:id="rId17"/>
    <p:sldId id="342" r:id="rId18"/>
    <p:sldId id="286" r:id="rId19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20" autoAdjust="0"/>
  </p:normalViewPr>
  <p:slideViewPr>
    <p:cSldViewPr snapToGrid="0">
      <p:cViewPr varScale="1">
        <p:scale>
          <a:sx n="110" d="100"/>
          <a:sy n="110" d="100"/>
        </p:scale>
        <p:origin x="630" y="9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0045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408C38-6FAC-4BF4-A645-BDF06404ED69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</dgm:pt>
    <dgm:pt modelId="{004C4EC1-A3E9-4231-87F3-6002826BDDA5}">
      <dgm:prSet phldrT="[文字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學群</a:t>
          </a:r>
          <a:endParaRPr lang="zh-TW" altLang="en-US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D4BBD737-00E8-4965-909D-996C6F62643E}" type="parTrans" cxnId="{F03B799C-452D-407A-88C1-481E20374868}">
      <dgm:prSet/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2F7BF557-BC49-4CC9-9009-E2F4DDF65E9A}" type="sibTrans" cxnId="{F03B799C-452D-407A-88C1-481E20374868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07B07D3D-97FC-4A0A-BCEF-1194064DFB2C}">
      <dgm:prSet phldrT="[文字]"/>
      <dgm:spPr/>
      <dgm:t>
        <a:bodyPr/>
        <a:lstStyle/>
        <a:p>
          <a:r>
            <a:rPr lang="zh-TW" altLang="en-US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校系</a:t>
          </a:r>
          <a:endParaRPr lang="zh-TW" altLang="en-US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6B7F4474-4D0A-4594-9A3F-D48072455058}" type="parTrans" cxnId="{6FB698B8-9D29-4D9E-8BD3-39333F8F9F84}">
      <dgm:prSet/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B1D0DECD-73FD-43DE-994F-9710DEBAA0F0}" type="sibTrans" cxnId="{6FB698B8-9D29-4D9E-8BD3-39333F8F9F84}">
      <dgm:prSet/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B4E5613F-7E72-4787-8942-D286B314E391}">
      <dgm:prSet phldrT="[文字]"/>
      <dgm:spPr/>
      <dgm:t>
        <a:bodyPr/>
        <a:lstStyle/>
        <a:p>
          <a:r>
            <a:rPr lang="zh-TW" altLang="en-US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多元入學</a:t>
          </a:r>
          <a:endParaRPr lang="zh-TW" altLang="en-US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B5B9FAE0-7726-4B25-8943-5AE62EACB1B3}" type="parTrans" cxnId="{768965F8-EB2F-4DAD-BBFF-2CFABED741E5}">
      <dgm:prSet/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6BB88072-9294-4E7E-9348-BBBEA92079AD}" type="sibTrans" cxnId="{768965F8-EB2F-4DAD-BBFF-2CFABED741E5}">
      <dgm:prSet/>
      <dgm:spPr/>
      <dgm:t>
        <a:bodyPr/>
        <a:lstStyle/>
        <a:p>
          <a:endParaRPr lang="zh-TW" altLang="en-US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gm:t>
    </dgm:pt>
    <dgm:pt modelId="{50268A96-5C52-4BB4-AD0E-5223BE4742FA}" type="pres">
      <dgm:prSet presAssocID="{82408C38-6FAC-4BF4-A645-BDF06404ED6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7E418DF-A071-4DD8-BF5D-88F80BB3477F}" type="pres">
      <dgm:prSet presAssocID="{004C4EC1-A3E9-4231-87F3-6002826BDDA5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7C89CD-E2EE-48DC-A849-232A8468CF08}" type="pres">
      <dgm:prSet presAssocID="{004C4EC1-A3E9-4231-87F3-6002826BDDA5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BB9698BD-09A9-41E3-AFB3-1FE0A59F87C7}" type="pres">
      <dgm:prSet presAssocID="{004C4EC1-A3E9-4231-87F3-6002826BDDA5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A92A7ED6-9E77-4963-AD9A-8F28D14836BF}" type="pres">
      <dgm:prSet presAssocID="{07B07D3D-97FC-4A0A-BCEF-1194064DFB2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8AF9AE5-C4F5-480E-9704-FA77D8AEC97D}" type="pres">
      <dgm:prSet presAssocID="{07B07D3D-97FC-4A0A-BCEF-1194064DFB2C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C2F6EF75-DFB8-42E4-AEF9-E871B98203F0}" type="pres">
      <dgm:prSet presAssocID="{07B07D3D-97FC-4A0A-BCEF-1194064DFB2C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DB189EB8-A5A4-4FA8-87F3-A296E32C4BA4}" type="pres">
      <dgm:prSet presAssocID="{B4E5613F-7E72-4787-8942-D286B314E391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3C3E562C-641F-4E79-8696-3B54135A3700}" type="pres">
      <dgm:prSet presAssocID="{B4E5613F-7E72-4787-8942-D286B314E39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E93D8FF-18BE-4651-97A2-2265CE267F53}" type="pres">
      <dgm:prSet presAssocID="{B4E5613F-7E72-4787-8942-D286B314E391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3189C090-BEC8-446D-AEC6-918742148496}" type="pres">
      <dgm:prSet presAssocID="{B4E5613F-7E72-4787-8942-D286B314E391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5E3D5B10-94D9-4BF7-8D71-31F1CF6941EC}" type="pres">
      <dgm:prSet presAssocID="{2F7BF557-BC49-4CC9-9009-E2F4DDF65E9A}" presName="connector1" presStyleLbl="sibTrans2D1" presStyleIdx="0" presStyleCnt="3" custLinFactNeighborX="-1567" custLinFactNeighborY="-1880"/>
      <dgm:spPr/>
      <dgm:t>
        <a:bodyPr/>
        <a:lstStyle/>
        <a:p>
          <a:endParaRPr lang="zh-TW" altLang="en-US"/>
        </a:p>
      </dgm:t>
    </dgm:pt>
    <dgm:pt modelId="{EF34CAA8-6AE4-4EAB-B1DA-FA85A3BFC047}" type="pres">
      <dgm:prSet presAssocID="{B1D0DECD-73FD-43DE-994F-9710DEBAA0F0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BAEC1FA5-DE68-4089-AB8A-7955A88ACF74}" type="pres">
      <dgm:prSet presAssocID="{6BB88072-9294-4E7E-9348-BBBEA92079AD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5DABB451-FA10-481E-8945-76DF69D233F1}" type="presOf" srcId="{82408C38-6FAC-4BF4-A645-BDF06404ED69}" destId="{50268A96-5C52-4BB4-AD0E-5223BE4742FA}" srcOrd="0" destOrd="0" presId="urn:microsoft.com/office/officeart/2005/8/layout/gear1"/>
    <dgm:cxn modelId="{7FA42B17-E90E-42A2-B126-C8ABD0E05D12}" type="presOf" srcId="{B4E5613F-7E72-4787-8942-D286B314E391}" destId="{DB189EB8-A5A4-4FA8-87F3-A296E32C4BA4}" srcOrd="0" destOrd="0" presId="urn:microsoft.com/office/officeart/2005/8/layout/gear1"/>
    <dgm:cxn modelId="{AF9B0DD4-7777-4E7C-A1C6-45F9C78369BC}" type="presOf" srcId="{B4E5613F-7E72-4787-8942-D286B314E391}" destId="{3C3E562C-641F-4E79-8696-3B54135A3700}" srcOrd="1" destOrd="0" presId="urn:microsoft.com/office/officeart/2005/8/layout/gear1"/>
    <dgm:cxn modelId="{14184252-7205-49A4-A0B5-2325E18CE477}" type="presOf" srcId="{004C4EC1-A3E9-4231-87F3-6002826BDDA5}" destId="{07E418DF-A071-4DD8-BF5D-88F80BB3477F}" srcOrd="0" destOrd="0" presId="urn:microsoft.com/office/officeart/2005/8/layout/gear1"/>
    <dgm:cxn modelId="{389D522F-C455-4049-A7E0-F1BC1BE0A0A3}" type="presOf" srcId="{004C4EC1-A3E9-4231-87F3-6002826BDDA5}" destId="{BB9698BD-09A9-41E3-AFB3-1FE0A59F87C7}" srcOrd="2" destOrd="0" presId="urn:microsoft.com/office/officeart/2005/8/layout/gear1"/>
    <dgm:cxn modelId="{71D6B85C-D932-453F-8673-0734C4A83A0B}" type="presOf" srcId="{2F7BF557-BC49-4CC9-9009-E2F4DDF65E9A}" destId="{5E3D5B10-94D9-4BF7-8D71-31F1CF6941EC}" srcOrd="0" destOrd="0" presId="urn:microsoft.com/office/officeart/2005/8/layout/gear1"/>
    <dgm:cxn modelId="{6FB698B8-9D29-4D9E-8BD3-39333F8F9F84}" srcId="{82408C38-6FAC-4BF4-A645-BDF06404ED69}" destId="{07B07D3D-97FC-4A0A-BCEF-1194064DFB2C}" srcOrd="1" destOrd="0" parTransId="{6B7F4474-4D0A-4594-9A3F-D48072455058}" sibTransId="{B1D0DECD-73FD-43DE-994F-9710DEBAA0F0}"/>
    <dgm:cxn modelId="{F733AC20-EEEA-4A6B-A28E-5986CA3D5065}" type="presOf" srcId="{B4E5613F-7E72-4787-8942-D286B314E391}" destId="{3189C090-BEC8-446D-AEC6-918742148496}" srcOrd="3" destOrd="0" presId="urn:microsoft.com/office/officeart/2005/8/layout/gear1"/>
    <dgm:cxn modelId="{FA56812E-7111-46BF-9ECE-CA495B8F6B8F}" type="presOf" srcId="{07B07D3D-97FC-4A0A-BCEF-1194064DFB2C}" destId="{C2F6EF75-DFB8-42E4-AEF9-E871B98203F0}" srcOrd="2" destOrd="0" presId="urn:microsoft.com/office/officeart/2005/8/layout/gear1"/>
    <dgm:cxn modelId="{D77BB774-658B-496B-B1B5-B3FFB543DD1A}" type="presOf" srcId="{6BB88072-9294-4E7E-9348-BBBEA92079AD}" destId="{BAEC1FA5-DE68-4089-AB8A-7955A88ACF74}" srcOrd="0" destOrd="0" presId="urn:microsoft.com/office/officeart/2005/8/layout/gear1"/>
    <dgm:cxn modelId="{808E856D-664C-4DEB-91A7-6BA845BA2C95}" type="presOf" srcId="{B1D0DECD-73FD-43DE-994F-9710DEBAA0F0}" destId="{EF34CAA8-6AE4-4EAB-B1DA-FA85A3BFC047}" srcOrd="0" destOrd="0" presId="urn:microsoft.com/office/officeart/2005/8/layout/gear1"/>
    <dgm:cxn modelId="{38CF921E-6B39-427A-85FF-B2845A50AE12}" type="presOf" srcId="{07B07D3D-97FC-4A0A-BCEF-1194064DFB2C}" destId="{A92A7ED6-9E77-4963-AD9A-8F28D14836BF}" srcOrd="0" destOrd="0" presId="urn:microsoft.com/office/officeart/2005/8/layout/gear1"/>
    <dgm:cxn modelId="{2F1B55D5-79DE-4721-9D57-066CBCBD384B}" type="presOf" srcId="{07B07D3D-97FC-4A0A-BCEF-1194064DFB2C}" destId="{D8AF9AE5-C4F5-480E-9704-FA77D8AEC97D}" srcOrd="1" destOrd="0" presId="urn:microsoft.com/office/officeart/2005/8/layout/gear1"/>
    <dgm:cxn modelId="{F03B799C-452D-407A-88C1-481E20374868}" srcId="{82408C38-6FAC-4BF4-A645-BDF06404ED69}" destId="{004C4EC1-A3E9-4231-87F3-6002826BDDA5}" srcOrd="0" destOrd="0" parTransId="{D4BBD737-00E8-4965-909D-996C6F62643E}" sibTransId="{2F7BF557-BC49-4CC9-9009-E2F4DDF65E9A}"/>
    <dgm:cxn modelId="{768965F8-EB2F-4DAD-BBFF-2CFABED741E5}" srcId="{82408C38-6FAC-4BF4-A645-BDF06404ED69}" destId="{B4E5613F-7E72-4787-8942-D286B314E391}" srcOrd="2" destOrd="0" parTransId="{B5B9FAE0-7726-4B25-8943-5AE62EACB1B3}" sibTransId="{6BB88072-9294-4E7E-9348-BBBEA92079AD}"/>
    <dgm:cxn modelId="{3A1554F3-826B-4E8D-81C7-3F55759A596B}" type="presOf" srcId="{004C4EC1-A3E9-4231-87F3-6002826BDDA5}" destId="{067C89CD-E2EE-48DC-A849-232A8468CF08}" srcOrd="1" destOrd="0" presId="urn:microsoft.com/office/officeart/2005/8/layout/gear1"/>
    <dgm:cxn modelId="{2F275B0B-EB9D-462B-833B-BD79C2636FCD}" type="presOf" srcId="{B4E5613F-7E72-4787-8942-D286B314E391}" destId="{5E93D8FF-18BE-4651-97A2-2265CE267F53}" srcOrd="2" destOrd="0" presId="urn:microsoft.com/office/officeart/2005/8/layout/gear1"/>
    <dgm:cxn modelId="{4C0ADD4F-32EB-4DED-8B5E-1A7F4E4CCB94}" type="presParOf" srcId="{50268A96-5C52-4BB4-AD0E-5223BE4742FA}" destId="{07E418DF-A071-4DD8-BF5D-88F80BB3477F}" srcOrd="0" destOrd="0" presId="urn:microsoft.com/office/officeart/2005/8/layout/gear1"/>
    <dgm:cxn modelId="{F606D895-9592-4329-88CF-2FBE68C071C3}" type="presParOf" srcId="{50268A96-5C52-4BB4-AD0E-5223BE4742FA}" destId="{067C89CD-E2EE-48DC-A849-232A8468CF08}" srcOrd="1" destOrd="0" presId="urn:microsoft.com/office/officeart/2005/8/layout/gear1"/>
    <dgm:cxn modelId="{08F40150-BA98-493F-B57B-6A60697341C5}" type="presParOf" srcId="{50268A96-5C52-4BB4-AD0E-5223BE4742FA}" destId="{BB9698BD-09A9-41E3-AFB3-1FE0A59F87C7}" srcOrd="2" destOrd="0" presId="urn:microsoft.com/office/officeart/2005/8/layout/gear1"/>
    <dgm:cxn modelId="{383C7EC5-A97D-42C3-9D14-CE9C029F25C5}" type="presParOf" srcId="{50268A96-5C52-4BB4-AD0E-5223BE4742FA}" destId="{A92A7ED6-9E77-4963-AD9A-8F28D14836BF}" srcOrd="3" destOrd="0" presId="urn:microsoft.com/office/officeart/2005/8/layout/gear1"/>
    <dgm:cxn modelId="{0606C6C9-FA12-4502-8EBC-F7F740AE4147}" type="presParOf" srcId="{50268A96-5C52-4BB4-AD0E-5223BE4742FA}" destId="{D8AF9AE5-C4F5-480E-9704-FA77D8AEC97D}" srcOrd="4" destOrd="0" presId="urn:microsoft.com/office/officeart/2005/8/layout/gear1"/>
    <dgm:cxn modelId="{80705BA9-D906-4BA8-9F03-66A5247849F9}" type="presParOf" srcId="{50268A96-5C52-4BB4-AD0E-5223BE4742FA}" destId="{C2F6EF75-DFB8-42E4-AEF9-E871B98203F0}" srcOrd="5" destOrd="0" presId="urn:microsoft.com/office/officeart/2005/8/layout/gear1"/>
    <dgm:cxn modelId="{E2FAC688-4A63-477E-9B7A-C824D7C6B632}" type="presParOf" srcId="{50268A96-5C52-4BB4-AD0E-5223BE4742FA}" destId="{DB189EB8-A5A4-4FA8-87F3-A296E32C4BA4}" srcOrd="6" destOrd="0" presId="urn:microsoft.com/office/officeart/2005/8/layout/gear1"/>
    <dgm:cxn modelId="{AC3D634A-BC17-4FD7-93D8-C89B3D1E1E34}" type="presParOf" srcId="{50268A96-5C52-4BB4-AD0E-5223BE4742FA}" destId="{3C3E562C-641F-4E79-8696-3B54135A3700}" srcOrd="7" destOrd="0" presId="urn:microsoft.com/office/officeart/2005/8/layout/gear1"/>
    <dgm:cxn modelId="{DF82F0EE-57C5-46A7-9B65-738F737F2DED}" type="presParOf" srcId="{50268A96-5C52-4BB4-AD0E-5223BE4742FA}" destId="{5E93D8FF-18BE-4651-97A2-2265CE267F53}" srcOrd="8" destOrd="0" presId="urn:microsoft.com/office/officeart/2005/8/layout/gear1"/>
    <dgm:cxn modelId="{38EE05E5-18E1-4AEB-B7A1-9C2015D0FC62}" type="presParOf" srcId="{50268A96-5C52-4BB4-AD0E-5223BE4742FA}" destId="{3189C090-BEC8-446D-AEC6-918742148496}" srcOrd="9" destOrd="0" presId="urn:microsoft.com/office/officeart/2005/8/layout/gear1"/>
    <dgm:cxn modelId="{BADAA65F-A30B-4667-8450-787B825C8EFF}" type="presParOf" srcId="{50268A96-5C52-4BB4-AD0E-5223BE4742FA}" destId="{5E3D5B10-94D9-4BF7-8D71-31F1CF6941EC}" srcOrd="10" destOrd="0" presId="urn:microsoft.com/office/officeart/2005/8/layout/gear1"/>
    <dgm:cxn modelId="{3CAD7BAB-4342-40E8-95E3-33AFA9EC0059}" type="presParOf" srcId="{50268A96-5C52-4BB4-AD0E-5223BE4742FA}" destId="{EF34CAA8-6AE4-4EAB-B1DA-FA85A3BFC047}" srcOrd="11" destOrd="0" presId="urn:microsoft.com/office/officeart/2005/8/layout/gear1"/>
    <dgm:cxn modelId="{49B46CF5-0662-4296-92CE-DB105C0C9CC7}" type="presParOf" srcId="{50268A96-5C52-4BB4-AD0E-5223BE4742FA}" destId="{BAEC1FA5-DE68-4089-AB8A-7955A88ACF7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418DF-A071-4DD8-BF5D-88F80BB3477F}">
      <dsp:nvSpPr>
        <dsp:cNvPr id="0" name=""/>
        <dsp:cNvSpPr/>
      </dsp:nvSpPr>
      <dsp:spPr>
        <a:xfrm>
          <a:off x="2469122" y="1625470"/>
          <a:ext cx="1986686" cy="1986686"/>
        </a:xfrm>
        <a:prstGeom prst="gear9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學群</a:t>
          </a:r>
          <a:endParaRPr lang="zh-TW" altLang="en-US" sz="2400" kern="1200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sp:txBody>
      <dsp:txXfrm>
        <a:off x="2868534" y="2090842"/>
        <a:ext cx="1187862" cy="1021197"/>
      </dsp:txXfrm>
    </dsp:sp>
    <dsp:sp modelId="{A92A7ED6-9E77-4963-AD9A-8F28D14836BF}">
      <dsp:nvSpPr>
        <dsp:cNvPr id="0" name=""/>
        <dsp:cNvSpPr/>
      </dsp:nvSpPr>
      <dsp:spPr>
        <a:xfrm>
          <a:off x="1313232" y="1155890"/>
          <a:ext cx="1444862" cy="1444862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校系</a:t>
          </a:r>
          <a:endParaRPr lang="zh-TW" altLang="en-US" sz="2400" kern="1200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sp:txBody>
      <dsp:txXfrm>
        <a:off x="1676980" y="1521837"/>
        <a:ext cx="717366" cy="712968"/>
      </dsp:txXfrm>
    </dsp:sp>
    <dsp:sp modelId="{DB189EB8-A5A4-4FA8-87F3-A296E32C4BA4}">
      <dsp:nvSpPr>
        <dsp:cNvPr id="0" name=""/>
        <dsp:cNvSpPr/>
      </dsp:nvSpPr>
      <dsp:spPr>
        <a:xfrm rot="20700000">
          <a:off x="2122503" y="159082"/>
          <a:ext cx="1415670" cy="1415670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華康中圓體(P)" panose="020F0500000000000000" pitchFamily="34" charset="-120"/>
              <a:ea typeface="華康中圓體(P)" panose="020F0500000000000000" pitchFamily="34" charset="-120"/>
            </a:rPr>
            <a:t>多元入學</a:t>
          </a:r>
          <a:endParaRPr lang="zh-TW" altLang="en-US" sz="2400" kern="1200" dirty="0">
            <a:latin typeface="華康中圓體(P)" panose="020F0500000000000000" pitchFamily="34" charset="-120"/>
            <a:ea typeface="華康中圓體(P)" panose="020F0500000000000000" pitchFamily="34" charset="-120"/>
          </a:endParaRPr>
        </a:p>
      </dsp:txBody>
      <dsp:txXfrm rot="-20700000">
        <a:off x="2433001" y="469580"/>
        <a:ext cx="794674" cy="794674"/>
      </dsp:txXfrm>
    </dsp:sp>
    <dsp:sp modelId="{5E3D5B10-94D9-4BF7-8D71-31F1CF6941EC}">
      <dsp:nvSpPr>
        <dsp:cNvPr id="0" name=""/>
        <dsp:cNvSpPr/>
      </dsp:nvSpPr>
      <dsp:spPr>
        <a:xfrm>
          <a:off x="2270226" y="1281433"/>
          <a:ext cx="2542958" cy="2542958"/>
        </a:xfrm>
        <a:prstGeom prst="circularArrow">
          <a:avLst>
            <a:gd name="adj1" fmla="val 4688"/>
            <a:gd name="adj2" fmla="val 299029"/>
            <a:gd name="adj3" fmla="val 2500608"/>
            <a:gd name="adj4" fmla="val 15895206"/>
            <a:gd name="adj5" fmla="val 5469"/>
          </a:avLst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EF34CAA8-6AE4-4EAB-B1DA-FA85A3BFC047}">
      <dsp:nvSpPr>
        <dsp:cNvPr id="0" name=""/>
        <dsp:cNvSpPr/>
      </dsp:nvSpPr>
      <dsp:spPr>
        <a:xfrm>
          <a:off x="1057349" y="838695"/>
          <a:ext cx="1847618" cy="184761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C1FA5-DE68-4089-AB8A-7955A88ACF74}">
      <dsp:nvSpPr>
        <dsp:cNvPr id="0" name=""/>
        <dsp:cNvSpPr/>
      </dsp:nvSpPr>
      <dsp:spPr>
        <a:xfrm>
          <a:off x="1795043" y="-148504"/>
          <a:ext cx="1992104" cy="199210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B5DB7A0-0269-41AB-AE25-E28073A59632}" type="datetime1"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2019/9/20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‹#›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99E5EF02-2F51-4D4D-B654-1E69F98DE978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smtClean="0"/>
              <a:t>編輯</a:t>
            </a:r>
            <a:r>
              <a:rPr lang="zh-TW" altLang="en-US" dirty="0"/>
              <a:t>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7FB667E1-E601-4AAF-B95C-B25720D70A60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75072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18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906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手繪多邊形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" name="手繪多邊形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" name="手繪多邊形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" name="手繪多邊形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" name="手繪多邊形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" name="手繪多邊形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​​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​​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49" name="手繪多邊形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手繪多邊形​​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​​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​​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​​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​​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​​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59" name="手繪多邊形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0" name="手繪多邊形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61" name="群組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手繪多邊形​​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​​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​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​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​​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81" name="群組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手繪多邊形​​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​​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​​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​​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​​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87" name="群組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​​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​​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​​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​​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3" name="手繪多邊形​​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94" name="群組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手繪多邊形​​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​​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99" name="群組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手繪多邊形​​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​​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​​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106" name="群組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8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9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0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1" name="手繪多邊形​​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2" name="手繪多邊形​​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3" name="手繪多邊形​​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4" name="手繪多邊形​​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115" name="手繪多邊形​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6" name="手繪多邊形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117" name="群組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手繪多邊形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9" name="手繪多邊形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0" name="手繪多邊形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1" name="手繪多邊形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2" name="手繪多邊形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3" name="手繪多邊形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4" name="手繪多邊形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5" name="手繪多邊形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6" name="手繪多邊形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7" name="手繪多邊形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8" name="手繪多邊形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9" name="手繪多邊形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0" name="手繪多邊形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1" name="手繪多邊形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2" name="手繪多邊形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3" name="手繪多邊形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4" name="手繪多邊形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5" name="手繪多邊形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6" name="手繪多邊形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7" name="手繪多邊形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8" name="手繪多邊形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9" name="手繪多邊形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0" name="手繪多邊形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1" name="手繪多邊形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2" name="手繪多邊形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3" name="手繪多邊形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4" name="手繪多邊形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5" name="手繪多邊形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146" name="群組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手繪多邊形​​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8" name="手繪多邊形​​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9" name="手繪多邊形​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0" name="手繪多邊形​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1" name="手繪多邊形​​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2" name="手繪多邊形​​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3" name="手繪多邊形​​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4" name="手繪多邊形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5" name="手繪多邊形​​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6" name="手繪多邊形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7" name="手繪多邊形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8" name="手繪多邊形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9" name="手繪多邊形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0" name="手繪多邊形​​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1" name="手繪多邊形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2" name="手繪多邊形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3" name="手繪多邊形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4" name="手繪多邊形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5" name="手繪多邊形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6" name="手繪多邊形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7" name="手繪多邊形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8" name="手繪多邊形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9" name="手繪多邊形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0" name="手繪多邊形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171" name="群組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3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4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5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6" name="手繪多邊形​​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7" name="手繪多邊形​​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8" name="手繪多邊形​​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9" name="手繪多邊形​​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E9D0866-942B-4EE6-924F-744A16C100BE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B614EF-0FF2-444F-9BC2-9EE9FC26A0C2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487C9DA-D465-4914-81C1-1B2DD615DD00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1E17F25-822D-467A-AE89-5E04B127518A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​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9" name="群組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手繪多邊形​​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​​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​​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​​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​​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​​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​​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​​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​​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​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​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​​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1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2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​​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​​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​​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​​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7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8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93" name="群組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手繪多邊形​​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5" name="手繪多邊形​​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9" name="手繪多邊形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0" name="手繪多邊形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6" name="手繪多邊形​​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7" name="手繪多邊形​​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8" name="手繪多邊形​​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9" name="手繪多邊形​​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0" name="手繪多邊形​​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1" name="手繪多邊形​​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2" name="手繪多邊形​​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3" name="手繪多邊形​​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4" name="手繪多邊形​​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5" name="手繪多邊形​​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6" name="手繪多邊形​​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7" name="手繪多邊形​​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8" name="手繪多邊形​​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9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0" name="手繪多邊形​​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1" name="手繪多邊形​​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2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3" name="手繪多邊形​​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4" name="手繪多邊形​​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5" name="手繪多邊形​​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6" name="手繪多邊形​​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7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8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9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0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1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2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3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4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5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6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7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8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9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0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1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2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3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4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5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6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7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8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9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0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1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2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3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4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5" name="手繪多邊形​​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6" name="手繪多邊形​​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7" name="手繪多邊形​​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8" name="手繪多邊形​​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9" name="手繪多邊形​​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0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1" name="手繪多邊形​​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2" name="手繪多邊形​​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3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4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5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6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7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8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9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0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1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2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3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4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5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6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177" name="群組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手繪多邊形​​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9" name="手繪多邊形​​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0" name="手繪多邊形​​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1" name="手繪多邊形​​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2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3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4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5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6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7" name="手繪多邊形​​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8" name="手繪多邊形​​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9" name="手繪多邊形​​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0" name="手繪多邊形​​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1" name="手繪多邊形​​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2" name="手繪多邊形​​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3" name="手繪多邊形​​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4" name="手繪多邊形​​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5" name="手繪多邊形​​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6" name="手繪多邊形​​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7" name="手繪多邊形​​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8" name="手繪多邊形​​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9" name="手繪多邊形​​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0" name="手繪多邊形​​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1" name="手繪多邊形​​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2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3" name="手繪多邊形​​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4" name="手繪多邊形​​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5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6" name="手繪多邊形​​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7" name="手繪多邊形​​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8" name="手繪多邊形​​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9" name="手繪多邊形​​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0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1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2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3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4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5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6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7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8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9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0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1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2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3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4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5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6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7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8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9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0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1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2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3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4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5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6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7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8" name="手繪多邊形​​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9" name="手繪多邊形​​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0" name="手繪多邊形​​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1" name="手繪多邊形​​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2" name="手繪多邊形​​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3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4" name="手繪多邊形​​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5" name="手繪多邊形​​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6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7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8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9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0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1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2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3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4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5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6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7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8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9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260" name="群組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手繪多邊形​​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2" name="手繪多邊形​​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3" name="手繪多邊形​​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4" name="手繪多邊形​​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5" name="手繪多邊形​​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6" name="手繪多邊形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7" name="手繪多邊形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8" name="手繪多邊形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9" name="手繪多邊形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0" name="手繪多邊形​​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1" name="手繪多邊形​​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2" name="手繪多邊形​​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3" name="手繪多邊形​​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/>
                </a:solidFill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4" name="手繪多邊形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5" name="手繪多邊形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6" name="手繪多邊形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7" name="手繪多邊形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/>
                </a:solidFill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8" name="手繪多邊形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9" name="手繪多邊形​​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0" name="手繪多邊形​​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1" name="手繪多邊形​​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2" name="手繪多邊形​​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3" name="手繪多邊形​​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4" name="手繪多邊形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>
                    <a:lumMod val="75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5" name="手繪多邊形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>
                    <a:lumMod val="75000"/>
                  </a:schemeClr>
                </a:solidFill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6" name="手繪多邊形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7" name="手繪多邊形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8" name="手繪多邊形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289" name="群組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手繪多邊形​​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1" name="橢圓​​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2" name="手繪多邊形​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3" name="手繪多邊形​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4" name="手繪多邊形​​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5" name="手繪多邊形​​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6" name="手繪多邊形​​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7" name="手繪多邊形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8" name="手繪多邊形​​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9" name="手繪多邊形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0" name="手繪多邊形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1" name="手繪多邊形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2" name="手繪多邊形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3" name="手繪多邊形​​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4" name="手繪多邊形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5" name="手繪多邊形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6" name="手繪多邊形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7" name="手繪多邊形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8" name="手繪多邊形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9" name="手繪多邊形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310" name="手繪多邊形​​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311" name="群組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手繪多邊形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3" name="手繪多邊形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4" name="手繪多邊形​​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5" name="手繪多邊形​​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6" name="手繪多邊形​​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7" name="手繪多邊形​​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8" name="手繪多邊形​​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9" name="手繪多邊形​​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0" name="手繪多邊形​​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1" name="手繪多邊形​​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2" name="手繪多邊形​​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3" name="手繪多邊形​​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4" name="手繪多邊形​​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5" name="手繪多邊形​​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6" name="手繪多邊形​​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7" name="手繪多邊形​​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8" name="手繪多邊形​​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9" name="手繪多邊形​​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0" name="手繪多邊形​​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1" name="手繪多邊形​​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2" name="手繪多邊形​​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3" name="手繪多邊形​​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4" name="手繪多邊形​​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5" name="手繪多邊形​​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6" name="手繪多邊形​​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7" name="手繪多邊形​​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8" name="手繪多邊形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9" name="手繪多邊形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0" name="手繪多邊形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1" name="手繪多邊形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2" name="手繪多邊形​​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3" name="手繪多邊形​​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4" name="手繪多邊形​​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5" name="手繪多邊形​​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6" name="手繪多邊形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7" name="手繪多邊形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348" name="群組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群組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手繪多邊形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6" name="手繪多邊形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7" name="手繪多邊形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8" name="手繪多邊形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9" name="手繪多邊形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0" name="手繪多邊形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1" name="手繪多邊形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2" name="手繪多邊形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3" name="手繪多邊形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4" name="手繪多邊形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5" name="手繪多邊形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6" name="手繪多邊形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7" name="手繪多邊形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8" name="手繪多邊形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89" name="手繪多邊形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0" name="手繪多邊形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1" name="手繪多邊形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2" name="手繪多邊形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3" name="手繪多邊形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4" name="手繪多邊形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5" name="手繪多邊形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6" name="手繪多邊形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7" name="手繪多邊形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8" name="手繪多邊形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99" name="手繪多邊形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0" name="手繪多邊形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1" name="手繪多邊形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2" name="手繪多邊形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3" name="手繪多邊形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4" name="手繪多邊形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5" name="手繪多邊形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6" name="手繪多邊形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7" name="手繪多邊形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8" name="手繪多邊形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09" name="手繪多邊形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0" name="手繪多邊形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1" name="手繪多邊形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2" name="手繪多邊形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3" name="手繪多邊形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4" name="手繪多邊形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5" name="手繪多邊形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6" name="手繪多邊形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7" name="手繪多邊形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8" name="手繪多邊形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19" name="手繪多邊形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20" name="手繪多邊形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421" name="手繪多邊形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</p:grpSp>
        <p:grpSp>
          <p:nvGrpSpPr>
            <p:cNvPr id="350" name="群組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手繪多邊形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7" name="手繪多邊形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8" name="手繪多邊形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9" name="手繪多邊形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0" name="手繪多邊形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1" name="手繪多邊形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2" name="手繪多邊形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3" name="手繪多邊形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74" name="手繪多邊形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</p:grpSp>
        <p:grpSp>
          <p:nvGrpSpPr>
            <p:cNvPr id="351" name="群組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手繪多邊形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0" name="手繪多邊形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1" name="手繪多邊形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2" name="手繪多邊形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3" name="手繪多邊形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4" name="手繪多邊形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65" name="手繪多邊形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</p:grpSp>
        <p:grpSp>
          <p:nvGrpSpPr>
            <p:cNvPr id="352" name="群組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手繪多邊形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54" name="手繪多邊形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55" name="手繪多邊形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56" name="手繪多邊形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57" name="手繪多邊形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sp>
            <p:nvSpPr>
              <p:cNvPr id="358" name="手繪多邊形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</p:grpSp>
      </p:grpSp>
      <p:grpSp>
        <p:nvGrpSpPr>
          <p:cNvPr id="422" name="群組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手繪多邊形​​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4" name="手繪多邊形​​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5" name="手繪多邊形​​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0" name="手繪多邊形​​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431" name="群組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手繪多邊形​​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3" name="手繪多邊形​​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4" name="手繪多邊形​​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5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6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7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8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9" name="手繪多邊形​​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440" name="群組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3" name="手繪多邊形​​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4" name="手繪多邊形​​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5" name="手繪多邊形​​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6" name="手繪多邊形​​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7" name="手繪多邊形​​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D318697-5C67-403F-9723-385C8FC8E0C0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E0EDC97-839F-4D08-A5FB-4C7FA4EA9400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E64077B-98F0-4516-89BC-14A201E4175E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98C65D0-C15D-412D-A9E3-56BFA1933B37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1F4DC62-3F32-4708-8CA2-36746D929780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D6C64C-D6C2-4F3D-991E-4D5541EB03E8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10" name="群組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​​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​​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​​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​​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手繪多邊形​​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26" name="群組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手繪多邊形​​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34" name="群組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手繪多邊形​​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​​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43" name="群組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手繪多邊形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​​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​​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​​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52" name="群組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手繪多邊形​​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​​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61" name="群組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​​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 smtClean="0"/>
              <a:t>編輯</a:t>
            </a:r>
            <a:r>
              <a:rPr lang="zh-TW" altLang="en-US" dirty="0"/>
              <a:t>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916999F3-C4AC-40F7-A9C9-29911130B27F}" type="datetime1">
              <a:rPr lang="zh-TW" altLang="en-US" smtClean="0"/>
              <a:pPr/>
              <a:t>2019/9/20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CA8D9AD5-F248-4919-864A-CFD76CC027D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hyperlink" Target="http://testeptool.cloud.ncnu.edu.tw/sites/Q0/#nb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mp"/><Relationship Id="rId4" Type="http://schemas.openxmlformats.org/officeDocument/2006/relationships/image" Target="../media/image13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28.png"/><Relationship Id="rId3" Type="http://schemas.openxmlformats.org/officeDocument/2006/relationships/hyperlink" Target="http://major.ceec.edu.tw/search/" TargetMode="External"/><Relationship Id="rId7" Type="http://schemas.openxmlformats.org/officeDocument/2006/relationships/diagramLayout" Target="../diagrams/layout1.xml"/><Relationship Id="rId12" Type="http://schemas.openxmlformats.org/officeDocument/2006/relationships/image" Target="../media/image27.png"/><Relationship Id="rId2" Type="http://schemas.openxmlformats.org/officeDocument/2006/relationships/hyperlink" Target="https://collego.ceec.edu.tw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26.png"/><Relationship Id="rId5" Type="http://schemas.openxmlformats.org/officeDocument/2006/relationships/hyperlink" Target="http://cou.tcfsh.tc.edu.tw/" TargetMode="External"/><Relationship Id="rId10" Type="http://schemas.microsoft.com/office/2007/relationships/diagramDrawing" Target="../diagrams/drawing1.xml"/><Relationship Id="rId4" Type="http://schemas.openxmlformats.org/officeDocument/2006/relationships/hyperlink" Target="https://career.cloud.ncnu.edu.tw/" TargetMode="External"/><Relationship Id="rId9" Type="http://schemas.openxmlformats.org/officeDocument/2006/relationships/diagramColors" Target="../diagrams/colors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hyperlink" Target="http://www.jbcrc.edu.tw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745943" y="229674"/>
            <a:ext cx="9360418" cy="2263258"/>
          </a:xfrm>
        </p:spPr>
        <p:txBody>
          <a:bodyPr rtlCol="0"/>
          <a:lstStyle/>
          <a:p>
            <a:pPr rtl="0"/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  <a:sym typeface="Microsoft JhengHei UI" panose="020B0604030504040204" pitchFamily="34" charset="-120"/>
              </a:rPr>
              <a:t>高一親師座談會</a:t>
            </a:r>
            <a:endParaRPr lang="zh-TW" altLang="en-US" dirty="0">
              <a:latin typeface="華康中圓體(P)" panose="020F0500000000000000" pitchFamily="34" charset="-120"/>
              <a:ea typeface="華康中圓體(P)" panose="020F0500000000000000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3903329" y="2780145"/>
            <a:ext cx="6916336" cy="1468372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4400" dirty="0" smtClean="0">
                <a:latin typeface="華康中圓體(P)" panose="020F0500000000000000" pitchFamily="34" charset="-120"/>
                <a:ea typeface="華康中圓體(P)" panose="020F0500000000000000" pitchFamily="34" charset="-120"/>
                <a:sym typeface="Microsoft JhengHei UI" panose="020B0604030504040204" pitchFamily="34" charset="-120"/>
              </a:rPr>
              <a:t>輔導室 鄭人文老師</a:t>
            </a:r>
            <a:endParaRPr lang="zh-TW" altLang="en-US" sz="4400" dirty="0">
              <a:latin typeface="華康中圓體(P)" panose="020F0500000000000000" pitchFamily="34" charset="-120"/>
              <a:ea typeface="華康中圓體(P)" panose="020F0500000000000000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zh-TW" altLang="en-US" sz="5400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從多元入學管道看學習歷程</a:t>
            </a:r>
          </a:p>
        </p:txBody>
      </p:sp>
    </p:spTree>
    <p:extLst>
      <p:ext uri="{BB962C8B-B14F-4D97-AF65-F5344CB8AC3E}">
        <p14:creationId xmlns:p14="http://schemas.microsoft.com/office/powerpoint/2010/main" val="246386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70;p34"/>
          <p:cNvSpPr txBox="1">
            <a:spLocks noChangeArrowheads="1"/>
          </p:cNvSpPr>
          <p:nvPr/>
        </p:nvSpPr>
        <p:spPr bwMode="auto">
          <a:xfrm>
            <a:off x="1631490" y="274249"/>
            <a:ext cx="4197790" cy="62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9" tIns="34275" rIns="68569" bIns="34275">
            <a:spAutoFit/>
          </a:bodyPr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0000"/>
              </a:buClr>
              <a:buSzPts val="2400"/>
              <a:buFont typeface="微軟正黑體" panose="020B0604030504040204" pitchFamily="34" charset="-120"/>
              <a:buNone/>
            </a:pPr>
            <a:r>
              <a:rPr lang="zh-TW" altLang="en-US" sz="3600" b="1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微軟正黑體" panose="020B0604030504040204" pitchFamily="34" charset="-120"/>
              </a:rPr>
              <a:t>時程：</a:t>
            </a:r>
            <a:r>
              <a:rPr lang="en-US" altLang="zh-TW" sz="3600" b="1" u="sng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微軟正黑體" panose="020B0604030504040204" pitchFamily="34" charset="-120"/>
              </a:rPr>
              <a:t>111學年度</a:t>
            </a:r>
            <a:endParaRPr lang="zh-TW" altLang="zh-TW" sz="24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010538"/>
              </p:ext>
            </p:extLst>
          </p:nvPr>
        </p:nvGraphicFramePr>
        <p:xfrm>
          <a:off x="1785851" y="4020752"/>
          <a:ext cx="8368342" cy="233576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78640">
                  <a:extLst>
                    <a:ext uri="{9D8B030D-6E8A-4147-A177-3AD203B41FA5}">
                      <a16:colId xmlns:a16="http://schemas.microsoft.com/office/drawing/2014/main" val="3278113859"/>
                    </a:ext>
                  </a:extLst>
                </a:gridCol>
                <a:gridCol w="1277155">
                  <a:extLst>
                    <a:ext uri="{9D8B030D-6E8A-4147-A177-3AD203B41FA5}">
                      <a16:colId xmlns:a16="http://schemas.microsoft.com/office/drawing/2014/main" val="107759338"/>
                    </a:ext>
                  </a:extLst>
                </a:gridCol>
                <a:gridCol w="3720461">
                  <a:extLst>
                    <a:ext uri="{9D8B030D-6E8A-4147-A177-3AD203B41FA5}">
                      <a16:colId xmlns:a16="http://schemas.microsoft.com/office/drawing/2014/main" val="3988337083"/>
                    </a:ext>
                  </a:extLst>
                </a:gridCol>
                <a:gridCol w="2092086">
                  <a:extLst>
                    <a:ext uri="{9D8B030D-6E8A-4147-A177-3AD203B41FA5}">
                      <a16:colId xmlns:a16="http://schemas.microsoft.com/office/drawing/2014/main" val="3304146244"/>
                    </a:ext>
                  </a:extLst>
                </a:gridCol>
              </a:tblGrid>
              <a:tr h="50696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考試名稱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評量能力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辦理考科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命題範圍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0440006"/>
                  </a:ext>
                </a:extLst>
              </a:tr>
              <a:tr h="875033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學測</a:t>
                      </a:r>
                      <a:r>
                        <a:rPr lang="en-US" altLang="zh-TW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(X)</a:t>
                      </a:r>
                      <a:endParaRPr lang="zh-TW" altLang="en-US" b="1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基本核心能力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國文</a:t>
                      </a:r>
                      <a:r>
                        <a:rPr lang="en-US" altLang="zh-TW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(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含國語文寫作</a:t>
                      </a:r>
                      <a:r>
                        <a:rPr lang="en-US" altLang="zh-TW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)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、英文、</a:t>
                      </a:r>
                      <a:endParaRPr lang="en-US" altLang="zh-TW" dirty="0" smtClean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b="1" dirty="0" smtClean="0">
                          <a:solidFill>
                            <a:srgbClr val="FF0000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數學</a:t>
                      </a:r>
                      <a:r>
                        <a:rPr lang="en-US" altLang="zh-TW" b="1" dirty="0" smtClean="0">
                          <a:solidFill>
                            <a:srgbClr val="FF0000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A</a:t>
                      </a:r>
                      <a:r>
                        <a:rPr lang="zh-TW" altLang="en-US" b="1" dirty="0" smtClean="0">
                          <a:solidFill>
                            <a:srgbClr val="FF0000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、數學</a:t>
                      </a:r>
                      <a:r>
                        <a:rPr lang="en-US" altLang="zh-TW" b="1" dirty="0" smtClean="0">
                          <a:solidFill>
                            <a:srgbClr val="FF0000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B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、社會、自然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部定必修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675889"/>
                  </a:ext>
                </a:extLst>
              </a:tr>
              <a:tr h="875033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分科測驗</a:t>
                      </a:r>
                      <a:r>
                        <a:rPr lang="en-US" altLang="zh-TW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/>
                      </a:r>
                      <a:br>
                        <a:rPr lang="en-US" altLang="zh-TW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</a:br>
                      <a:r>
                        <a:rPr lang="en-US" altLang="zh-TW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(Y)</a:t>
                      </a:r>
                      <a:endParaRPr lang="zh-TW" altLang="en-US" b="1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關鍵學科能力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b="1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數甲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、物理、化學、生物、</a:t>
                      </a:r>
                      <a:endParaRPr lang="en-US" altLang="zh-TW" dirty="0" smtClean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歷史、地理、公民與社會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部定必修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/>
                      </a:r>
                      <a:b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</a:b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部定加深加廣選修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533898"/>
                  </a:ext>
                </a:extLst>
              </a:tr>
            </a:tbl>
          </a:graphicData>
        </a:graphic>
      </p:graphicFrame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674" y="965032"/>
            <a:ext cx="8351520" cy="298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9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152650" y="190560"/>
            <a:ext cx="7886700" cy="757092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多元入學管道簡略說明</a:t>
            </a:r>
            <a:endParaRPr lang="zh-TW" altLang="en-US" dirty="0"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518463"/>
              </p:ext>
            </p:extLst>
          </p:nvPr>
        </p:nvGraphicFramePr>
        <p:xfrm>
          <a:off x="564669" y="982666"/>
          <a:ext cx="6450678" cy="556380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13905">
                  <a:extLst>
                    <a:ext uri="{9D8B030D-6E8A-4147-A177-3AD203B41FA5}">
                      <a16:colId xmlns:a16="http://schemas.microsoft.com/office/drawing/2014/main" val="4251481747"/>
                    </a:ext>
                  </a:extLst>
                </a:gridCol>
                <a:gridCol w="698269">
                  <a:extLst>
                    <a:ext uri="{9D8B030D-6E8A-4147-A177-3AD203B41FA5}">
                      <a16:colId xmlns:a16="http://schemas.microsoft.com/office/drawing/2014/main" val="1214768808"/>
                    </a:ext>
                  </a:extLst>
                </a:gridCol>
                <a:gridCol w="3815543">
                  <a:extLst>
                    <a:ext uri="{9D8B030D-6E8A-4147-A177-3AD203B41FA5}">
                      <a16:colId xmlns:a16="http://schemas.microsoft.com/office/drawing/2014/main" val="698812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68961738"/>
                    </a:ext>
                  </a:extLst>
                </a:gridCol>
              </a:tblGrid>
              <a:tr h="62967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升學管道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時程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採計項目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名額</a:t>
                      </a:r>
                      <a:r>
                        <a:rPr lang="en-US" altLang="zh-TW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/>
                      </a:r>
                      <a:br>
                        <a:rPr lang="en-US" altLang="zh-TW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</a:br>
                      <a:r>
                        <a:rPr lang="en-US" altLang="zh-TW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(</a:t>
                      </a:r>
                      <a:r>
                        <a:rPr lang="zh-TW" altLang="en-US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平均</a:t>
                      </a:r>
                      <a:r>
                        <a:rPr lang="en-US" altLang="zh-TW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)</a:t>
                      </a:r>
                      <a:endParaRPr lang="zh-TW" altLang="en-US" dirty="0">
                        <a:latin typeface="華康細圓體" panose="020F0309000000000000" pitchFamily="49" charset="-120"/>
                        <a:ea typeface="華康細圓體" panose="020F03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3313916"/>
                  </a:ext>
                </a:extLst>
              </a:tr>
              <a:tr h="116939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特殊選才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12-1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月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依據各校系報名資格規定</a:t>
                      </a:r>
                      <a:endParaRPr lang="en-US" altLang="zh-TW" dirty="0" smtClean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  <a:p>
                      <a:pPr algn="l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如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:</a:t>
                      </a:r>
                      <a:r>
                        <a:rPr lang="zh-TW" altLang="en-US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單科學科優異暨特殊表現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全校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/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全類組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1~5%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、國際</a:t>
                      </a:r>
                      <a:r>
                        <a:rPr lang="en-US" altLang="zh-TW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/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全國競賽得獎等</a:t>
                      </a:r>
                      <a:r>
                        <a:rPr lang="en-US" altLang="zh-TW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)</a:t>
                      </a:r>
                      <a:r>
                        <a:rPr lang="zh-TW" altLang="en-US" dirty="0" smtClean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、</a:t>
                      </a:r>
                      <a:r>
                        <a:rPr lang="zh-TW" altLang="en-US" dirty="0" smtClean="0">
                          <a:solidFill>
                            <a:srgbClr val="0070C0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特殊才能及經歷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。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1.5%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8828248"/>
                  </a:ext>
                </a:extLst>
              </a:tr>
              <a:tr h="703273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繁星推薦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4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月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在校成績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+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學測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(X)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；</a:t>
                      </a:r>
                      <a:r>
                        <a:rPr lang="zh-TW" altLang="en-US" sz="1600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第八學群需面試</a:t>
                      </a:r>
                      <a:endParaRPr lang="zh-TW" altLang="en-US" sz="1600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15%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9030145"/>
                  </a:ext>
                </a:extLst>
              </a:tr>
              <a:tr h="212617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申請入學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5~6</a:t>
                      </a:r>
                      <a:b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</a:b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月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第一關：學測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(X)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第二關：綜合學習表現</a:t>
                      </a:r>
                      <a:r>
                        <a:rPr lang="zh-TW" altLang="en-US" sz="1800" b="1" dirty="0" smtClean="0">
                          <a:latin typeface="Candara" panose="020E0502030303020204" pitchFamily="34" charset="0"/>
                          <a:sym typeface="Candara" panose="020E0502030303020204" pitchFamily="34" charset="0"/>
                        </a:rPr>
                        <a:t>≧</a:t>
                      </a:r>
                      <a:r>
                        <a:rPr lang="en-US" altLang="zh-TW" sz="1800" b="1" dirty="0" smtClean="0">
                          <a:latin typeface="Candara" panose="020E0502030303020204" pitchFamily="34" charset="0"/>
                          <a:sym typeface="Candara" panose="020E0502030303020204" pitchFamily="34" charset="0"/>
                        </a:rPr>
                        <a:t>50%</a:t>
                      </a:r>
                      <a:endParaRPr lang="en-US" altLang="zh-TW" sz="1800" dirty="0" smtClean="0"/>
                    </a:p>
                    <a:p>
                      <a:pPr algn="l"/>
                      <a:r>
                        <a:rPr lang="en-US" altLang="zh-TW" b="1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P1-</a:t>
                      </a:r>
                      <a:r>
                        <a:rPr lang="zh-TW" altLang="en-US" b="1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備審資料</a:t>
                      </a:r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/>
                      </a:r>
                      <a:br>
                        <a:rPr lang="en-US" altLang="zh-TW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</a:b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含</a:t>
                      </a:r>
                      <a:r>
                        <a:rPr lang="zh-TW" altLang="en-US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修課紀錄</a:t>
                      </a:r>
                      <a:r>
                        <a:rPr lang="en-US" altLang="zh-TW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.</a:t>
                      </a:r>
                      <a:r>
                        <a:rPr lang="zh-TW" altLang="en-US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在校成績</a:t>
                      </a:r>
                      <a:r>
                        <a:rPr lang="en-US" altLang="zh-TW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.</a:t>
                      </a:r>
                      <a:r>
                        <a:rPr lang="zh-TW" altLang="en-US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課程學習成果</a:t>
                      </a:r>
                      <a:r>
                        <a:rPr lang="en-US" altLang="zh-TW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.</a:t>
                      </a:r>
                      <a:r>
                        <a:rPr lang="zh-TW" altLang="en-US" i="1" u="sng" dirty="0" smtClean="0">
                          <a:solidFill>
                            <a:srgbClr val="FF000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多元表現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.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自傳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.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學習計畫及其他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)</a:t>
                      </a:r>
                      <a:b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</a:br>
                      <a:r>
                        <a:rPr lang="en-US" altLang="zh-TW" sz="1800" b="1" kern="1200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  <a:cs typeface="+mn-cs"/>
                        </a:rPr>
                        <a:t>P2-</a:t>
                      </a:r>
                      <a:r>
                        <a:rPr lang="zh-TW" altLang="en-US" sz="1800" b="1" kern="1200" dirty="0" smtClean="0">
                          <a:solidFill>
                            <a:srgbClr val="0070C0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  <a:cs typeface="+mn-cs"/>
                        </a:rPr>
                        <a:t>各校指定甄試項目</a:t>
                      </a:r>
                      <a:endParaRPr lang="zh-TW" altLang="en-US" sz="1800" b="1" kern="1200" dirty="0">
                        <a:solidFill>
                          <a:srgbClr val="0070C0"/>
                        </a:solidFill>
                        <a:latin typeface="華康粗圓體" panose="020F0709000000000000" pitchFamily="49" charset="-120"/>
                        <a:ea typeface="華康粗圓體" panose="020F0709000000000000" pitchFamily="49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52%</a:t>
                      </a:r>
                      <a:b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</a:br>
                      <a:r>
                        <a:rPr lang="en-US" altLang="zh-TW" sz="1600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</a:t>
                      </a:r>
                      <a:r>
                        <a:rPr lang="zh-TW" altLang="en-US" sz="1600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大學可申請擴大比例</a:t>
                      </a:r>
                      <a:r>
                        <a:rPr lang="en-US" altLang="zh-TW" sz="1600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)</a:t>
                      </a:r>
                      <a:endParaRPr lang="zh-TW" altLang="en-US" sz="1600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138977"/>
                  </a:ext>
                </a:extLst>
              </a:tr>
              <a:tr h="90555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考試分發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8</a:t>
                      </a: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月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第一關：學測篩選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(X)</a:t>
                      </a:r>
                      <a:b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</a:br>
                      <a:r>
                        <a:rPr lang="zh-TW" altLang="en-US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第二關：分科測驗</a:t>
                      </a:r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(Y)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23%</a:t>
                      </a:r>
                      <a:endParaRPr lang="zh-TW" altLang="en-US" dirty="0"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8354713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2058440" y="6581487"/>
            <a:ext cx="4455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/>
              <a:t>*其他升學管道佔</a:t>
            </a:r>
            <a:r>
              <a:rPr lang="en-US" altLang="zh-TW" sz="1200" dirty="0"/>
              <a:t>8.5%</a:t>
            </a:r>
            <a:endParaRPr lang="zh-TW" altLang="en-US" sz="1200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5162996" y="3402665"/>
            <a:ext cx="1169321" cy="590204"/>
          </a:xfrm>
          <a:prstGeom prst="wedgeRoundRectCallout">
            <a:avLst>
              <a:gd name="adj1" fmla="val -37687"/>
              <a:gd name="adj2" fmla="val 12765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學習歷程檔案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043677"/>
              </p:ext>
            </p:extLst>
          </p:nvPr>
        </p:nvGraphicFramePr>
        <p:xfrm>
          <a:off x="7088776" y="980195"/>
          <a:ext cx="4955178" cy="560095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955178">
                  <a:extLst>
                    <a:ext uri="{9D8B030D-6E8A-4147-A177-3AD203B41FA5}">
                      <a16:colId xmlns:a16="http://schemas.microsoft.com/office/drawing/2014/main" val="4100790912"/>
                    </a:ext>
                  </a:extLst>
                </a:gridCol>
              </a:tblGrid>
              <a:tr h="60767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華康粗圓體" panose="020F0709000000000000" pitchFamily="49" charset="-120"/>
                          <a:ea typeface="華康粗圓體" panose="020F0709000000000000" pitchFamily="49" charset="-120"/>
                        </a:rPr>
                        <a:t>高一二努力重點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華康粗圓體" panose="020F0709000000000000" pitchFamily="49" charset="-120"/>
                        <a:ea typeface="華康粗圓體" panose="020F0709000000000000" pitchFamily="49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16402"/>
                  </a:ext>
                </a:extLst>
              </a:tr>
              <a:tr h="119886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1.</a:t>
                      </a:r>
                      <a:r>
                        <a:rPr lang="zh-TW" altLang="en-US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先查看近兩年簡章</a:t>
                      </a:r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/>
                      </a:r>
                      <a:b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</a:br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2.</a:t>
                      </a:r>
                      <a:r>
                        <a:rPr lang="zh-TW" altLang="en-US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維持單科優異表現</a:t>
                      </a:r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校內</a:t>
                      </a:r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+</a:t>
                      </a:r>
                      <a:r>
                        <a:rPr lang="zh-TW" altLang="en-US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校外</a:t>
                      </a:r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)</a:t>
                      </a:r>
                    </a:p>
                    <a:p>
                      <a:pPr algn="l"/>
                      <a:r>
                        <a:rPr lang="en-US" altLang="zh-TW" sz="2000" dirty="0" smtClean="0">
                          <a:latin typeface="華康細圓體" panose="020F0309000000000000" pitchFamily="49" charset="-120"/>
                          <a:ea typeface="華康細圓體" panose="020F0309000000000000" pitchFamily="49" charset="-120"/>
                        </a:rPr>
                        <a:t>3.</a:t>
                      </a: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特殊領域持續累積</a:t>
                      </a:r>
                      <a:r>
                        <a:rPr lang="zh-TW" altLang="en-US" sz="2000" b="1" u="sng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作品</a:t>
                      </a: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或具體</a:t>
                      </a:r>
                      <a:r>
                        <a:rPr lang="zh-TW" altLang="en-US" sz="2000" b="1" u="sng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成績</a:t>
                      </a:r>
                      <a:endParaRPr lang="zh-TW" altLang="en-US" sz="2000" b="1" u="sng" kern="1200" dirty="0">
                        <a:solidFill>
                          <a:srgbClr val="FF0000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823888"/>
                  </a:ext>
                </a:extLst>
              </a:tr>
              <a:tr h="694261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1.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顧好</a:t>
                      </a: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在校成績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-4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學期 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(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每一科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!!!)</a:t>
                      </a:r>
                      <a:b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</a:b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2.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考好學測</a:t>
                      </a:r>
                      <a:endParaRPr lang="zh-TW" altLang="en-US" sz="2000" kern="1200" dirty="0">
                        <a:solidFill>
                          <a:schemeClr val="dk1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38892"/>
                  </a:ext>
                </a:extLst>
              </a:tr>
              <a:tr h="21625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1.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考好學測</a:t>
                      </a:r>
                      <a:endParaRPr lang="en-US" altLang="zh-TW" sz="2000" kern="1200" dirty="0" smtClean="0">
                        <a:solidFill>
                          <a:schemeClr val="dk1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2.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在校成績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-5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學期 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(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但沒繁星這麼嚴格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3.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目標科系的</a:t>
                      </a: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相關探索與經歷累積</a:t>
                      </a:r>
                      <a:r>
                        <a:rPr lang="en-US" altLang="zh-TW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/>
                      </a:r>
                      <a:br>
                        <a:rPr lang="en-US" altLang="zh-TW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</a:b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(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修課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校內外活動參與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比賽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作品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檢定等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4.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自主學習計畫與成果</a:t>
                      </a:r>
                      <a:endParaRPr lang="en-US" altLang="zh-TW" sz="2000" kern="1200" dirty="0" smtClean="0">
                        <a:solidFill>
                          <a:schemeClr val="dk1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5.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多元表現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(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社團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活動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志工等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5795864"/>
                  </a:ext>
                </a:extLst>
              </a:tr>
              <a:tr h="9308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1.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考好學測</a:t>
                      </a: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/>
                      </a:r>
                      <a:b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</a:br>
                      <a:r>
                        <a:rPr lang="en-US" altLang="zh-TW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2.</a:t>
                      </a:r>
                      <a:r>
                        <a:rPr lang="zh-TW" altLang="en-US" sz="2000" kern="1200" dirty="0" smtClean="0">
                          <a:solidFill>
                            <a:schemeClr val="dk1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再</a:t>
                      </a: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華康細圓體" panose="020F0309000000000000" pitchFamily="49" charset="-120"/>
                          <a:ea typeface="華康細圓體" panose="020F0309000000000000" pitchFamily="49" charset="-120"/>
                          <a:cs typeface="+mn-cs"/>
                        </a:rPr>
                        <a:t>考好分科測驗</a:t>
                      </a:r>
                      <a:endParaRPr lang="zh-TW" altLang="en-US" sz="2000" b="1" kern="1200" dirty="0">
                        <a:solidFill>
                          <a:srgbClr val="FF0000"/>
                        </a:solidFill>
                        <a:latin typeface="華康細圓體" panose="020F0309000000000000" pitchFamily="49" charset="-120"/>
                        <a:ea typeface="華康細圓體" panose="020F0309000000000000" pitchFamily="49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427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17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4000" y="193888"/>
            <a:ext cx="9133730" cy="804934"/>
          </a:xfrm>
        </p:spPr>
        <p:txBody>
          <a:bodyPr/>
          <a:lstStyle/>
          <a:p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為什麼要做學習歷程檔案</a:t>
            </a:r>
            <a:endParaRPr lang="zh-TW" altLang="en-US" dirty="0"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pic>
        <p:nvPicPr>
          <p:cNvPr id="4" name="內容版面配置區 3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16" y="1571106"/>
            <a:ext cx="7886700" cy="4829695"/>
          </a:xfrm>
        </p:spPr>
      </p:pic>
      <p:sp>
        <p:nvSpPr>
          <p:cNvPr id="5" name="文字方塊 4"/>
          <p:cNvSpPr txBox="1"/>
          <p:nvPr/>
        </p:nvSpPr>
        <p:spPr>
          <a:xfrm>
            <a:off x="2517371" y="1571105"/>
            <a:ext cx="231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108</a:t>
            </a:r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學年</a:t>
            </a:r>
            <a:r>
              <a:rPr lang="zh-TW" altLang="en-US" dirty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以前</a:t>
            </a:r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的同學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2152650" y="1690690"/>
            <a:ext cx="7886700" cy="3159203"/>
            <a:chOff x="628650" y="1690689"/>
            <a:chExt cx="7886700" cy="3159203"/>
          </a:xfrm>
        </p:grpSpPr>
        <p:sp>
          <p:nvSpPr>
            <p:cNvPr id="7" name="圓角矩形圖說文字 6"/>
            <p:cNvSpPr/>
            <p:nvPr/>
          </p:nvSpPr>
          <p:spPr>
            <a:xfrm>
              <a:off x="628650" y="2050173"/>
              <a:ext cx="2796193" cy="1755521"/>
            </a:xfrm>
            <a:prstGeom prst="wedgeRoundRectCallout">
              <a:avLst>
                <a:gd name="adj1" fmla="val 35746"/>
                <a:gd name="adj2" fmla="val 70549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b="1" dirty="0">
                  <a:solidFill>
                    <a:schemeClr val="accent5"/>
                  </a:solidFill>
                  <a:latin typeface="華康粗圓體" panose="020F0709000000000000" pitchFamily="49" charset="-120"/>
                  <a:ea typeface="華康粗圓體" panose="020F0709000000000000" pitchFamily="49" charset="-120"/>
                </a:rPr>
                <a:t>高三時</a:t>
              </a:r>
              <a:r>
                <a:rPr lang="en-US" altLang="zh-TW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  <a:t>…</a:t>
              </a:r>
              <a:br>
                <a:rPr lang="en-US" altLang="zh-TW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</a:br>
              <a:r>
                <a:rPr lang="zh-TW" altLang="en-US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  <a:t>老師，</a:t>
              </a:r>
              <a:r>
                <a:rPr lang="en-US" altLang="zh-TW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  <a:t/>
              </a:r>
              <a:br>
                <a:rPr lang="en-US" altLang="zh-TW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</a:br>
              <a:r>
                <a:rPr lang="zh-TW" altLang="en-US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  <a:t>我備審沒東西寫怎麼辦？</a:t>
              </a: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162204" y="4480560"/>
              <a:ext cx="33531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zh-TW" altLang="en-US" dirty="0"/>
            </a:p>
          </p:txBody>
        </p:sp>
        <p:sp>
          <p:nvSpPr>
            <p:cNvPr id="10" name="圓角矩形圖說文字 9"/>
            <p:cNvSpPr/>
            <p:nvPr/>
          </p:nvSpPr>
          <p:spPr>
            <a:xfrm>
              <a:off x="4513811" y="1690689"/>
              <a:ext cx="4001539" cy="1842220"/>
            </a:xfrm>
            <a:prstGeom prst="wedgeRoundRectCallout">
              <a:avLst>
                <a:gd name="adj1" fmla="val -33432"/>
                <a:gd name="adj2" fmla="val 72354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dirty="0">
                  <a:latin typeface="華康細圓體" panose="020F0309000000000000" pitchFamily="49" charset="-120"/>
                  <a:ea typeface="華康細圓體" panose="020F0309000000000000" pitchFamily="49" charset="-120"/>
                </a:rPr>
                <a:t>你可以再找找看你高一二有沒有留下相關的課程．活動．比賽等參與的資料／證書；如果真的沒有，那可能就要一邊準備指考了！！</a:t>
              </a: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2517371" y="1571105"/>
            <a:ext cx="231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108</a:t>
            </a:r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學年</a:t>
            </a:r>
            <a:r>
              <a:rPr lang="zh-TW" altLang="en-US" dirty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以後</a:t>
            </a:r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的同學</a:t>
            </a:r>
          </a:p>
        </p:txBody>
      </p:sp>
      <p:pic>
        <p:nvPicPr>
          <p:cNvPr id="13" name="圖片 12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385" y="1455051"/>
            <a:ext cx="8379230" cy="506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畫面剪輯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5"/>
          <a:stretch/>
        </p:blipFill>
        <p:spPr>
          <a:xfrm>
            <a:off x="1524000" y="224003"/>
            <a:ext cx="7545388" cy="557213"/>
          </a:xfrm>
        </p:spPr>
      </p:pic>
      <p:pic>
        <p:nvPicPr>
          <p:cNvPr id="6" name="圖片 5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23" y="881993"/>
            <a:ext cx="8545484" cy="4724357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619867" y="4929658"/>
            <a:ext cx="28595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zh-TW" altLang="en-US" dirty="0"/>
          </a:p>
        </p:txBody>
      </p:sp>
      <p:grpSp>
        <p:nvGrpSpPr>
          <p:cNvPr id="17" name="群組 16"/>
          <p:cNvGrpSpPr/>
          <p:nvPr/>
        </p:nvGrpSpPr>
        <p:grpSpPr>
          <a:xfrm>
            <a:off x="1728123" y="3980514"/>
            <a:ext cx="5984467" cy="2405730"/>
            <a:chOff x="1728123" y="3980514"/>
            <a:chExt cx="5984467" cy="2405730"/>
          </a:xfrm>
        </p:grpSpPr>
        <p:sp>
          <p:nvSpPr>
            <p:cNvPr id="8" name="框架 7"/>
            <p:cNvSpPr/>
            <p:nvPr/>
          </p:nvSpPr>
          <p:spPr>
            <a:xfrm>
              <a:off x="1728123" y="3980514"/>
              <a:ext cx="1995055" cy="822960"/>
            </a:xfrm>
            <a:prstGeom prst="fram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grpSp>
          <p:nvGrpSpPr>
            <p:cNvPr id="4" name="群組 3"/>
            <p:cNvGrpSpPr/>
            <p:nvPr/>
          </p:nvGrpSpPr>
          <p:grpSpPr>
            <a:xfrm>
              <a:off x="3739107" y="5118991"/>
              <a:ext cx="3973483" cy="1267253"/>
              <a:chOff x="4193631" y="5682816"/>
              <a:chExt cx="3973483" cy="1267253"/>
            </a:xfrm>
          </p:grpSpPr>
          <p:sp>
            <p:nvSpPr>
              <p:cNvPr id="2" name="文字方塊 1"/>
              <p:cNvSpPr txBox="1"/>
              <p:nvPr/>
            </p:nvSpPr>
            <p:spPr>
              <a:xfrm>
                <a:off x="4333072" y="5920656"/>
                <a:ext cx="3694603" cy="8795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zh-TW" altLang="en-US"/>
              </a:p>
            </p:txBody>
          </p:sp>
          <p:sp>
            <p:nvSpPr>
              <p:cNvPr id="9" name="框架 8"/>
              <p:cNvSpPr/>
              <p:nvPr/>
            </p:nvSpPr>
            <p:spPr>
              <a:xfrm>
                <a:off x="4193631" y="5682816"/>
                <a:ext cx="3973483" cy="1267253"/>
              </a:xfrm>
              <a:prstGeom prst="fram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b="1" dirty="0">
                    <a:solidFill>
                      <a:schemeClr val="tx1"/>
                    </a:solidFill>
                    <a:latin typeface="華康粗圓體" panose="020F0709000000000000" pitchFamily="49" charset="-120"/>
                    <a:ea typeface="華康粗圓體" panose="020F0709000000000000" pitchFamily="49" charset="-120"/>
                  </a:rPr>
                  <a:t>課程學習成果</a:t>
                </a:r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(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須老師認證</a:t>
                </a:r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)</a:t>
                </a:r>
                <a:b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</a:br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1.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每學期得上傳</a:t>
                </a:r>
                <a:r>
                  <a:rPr lang="zh-TW" altLang="en-US" dirty="0">
                    <a:solidFill>
                      <a:srgbClr val="FF0000"/>
                    </a:solidFill>
                    <a:latin typeface="華康粗圓體" panose="020F0709000000000000" pitchFamily="49" charset="-120"/>
                    <a:ea typeface="華康粗圓體" panose="020F0709000000000000" pitchFamily="49" charset="-120"/>
                  </a:rPr>
                  <a:t>９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件，一年</a:t>
                </a:r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18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件</a:t>
                </a:r>
                <a:endParaRPr lang="en-US" altLang="zh-TW" dirty="0">
                  <a:solidFill>
                    <a:schemeClr val="tx1"/>
                  </a:solidFill>
                  <a:latin typeface="華康細圓體" panose="020F0309000000000000" pitchFamily="49" charset="-120"/>
                  <a:ea typeface="華康細圓體" panose="020F0309000000000000" pitchFamily="49" charset="-120"/>
                </a:endParaRPr>
              </a:p>
              <a:p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2.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每學</a:t>
                </a:r>
                <a:r>
                  <a:rPr lang="zh-TW" altLang="en-US" b="1" dirty="0">
                    <a:solidFill>
                      <a:srgbClr val="FF0000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年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勾選</a:t>
                </a:r>
                <a:r>
                  <a:rPr lang="zh-TW" altLang="en-US" b="1" dirty="0">
                    <a:solidFill>
                      <a:srgbClr val="FF0000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６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件上傳中央資料庫</a:t>
                </a:r>
                <a:endParaRPr lang="en-US" altLang="zh-TW" dirty="0">
                  <a:solidFill>
                    <a:schemeClr val="tx1"/>
                  </a:solidFill>
                  <a:latin typeface="華康細圓體" panose="020F0309000000000000" pitchFamily="49" charset="-120"/>
                  <a:ea typeface="華康細圓體" panose="020F0309000000000000" pitchFamily="49" charset="-120"/>
                </a:endParaRPr>
              </a:p>
            </p:txBody>
          </p:sp>
        </p:grpSp>
      </p:grpSp>
      <p:sp>
        <p:nvSpPr>
          <p:cNvPr id="12" name="文字方塊 11"/>
          <p:cNvSpPr txBox="1"/>
          <p:nvPr/>
        </p:nvSpPr>
        <p:spPr>
          <a:xfrm>
            <a:off x="7293034" y="4651409"/>
            <a:ext cx="137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每學年提交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1728123" y="4850985"/>
            <a:ext cx="8703424" cy="1543836"/>
            <a:chOff x="1728123" y="4850985"/>
            <a:chExt cx="8703424" cy="1543836"/>
          </a:xfrm>
        </p:grpSpPr>
        <p:sp>
          <p:nvSpPr>
            <p:cNvPr id="10" name="框架 9"/>
            <p:cNvSpPr/>
            <p:nvPr/>
          </p:nvSpPr>
          <p:spPr>
            <a:xfrm>
              <a:off x="1728123" y="4850985"/>
              <a:ext cx="1778924" cy="684872"/>
            </a:xfrm>
            <a:prstGeom prst="fram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7788099" y="5127568"/>
              <a:ext cx="2643448" cy="1267253"/>
              <a:chOff x="7788099" y="5127568"/>
              <a:chExt cx="2643448" cy="1267253"/>
            </a:xfrm>
          </p:grpSpPr>
          <p:sp>
            <p:nvSpPr>
              <p:cNvPr id="18" name="文字方塊 17"/>
              <p:cNvSpPr txBox="1"/>
              <p:nvPr/>
            </p:nvSpPr>
            <p:spPr>
              <a:xfrm>
                <a:off x="7982990" y="5356831"/>
                <a:ext cx="2290617" cy="8795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zh-TW" altLang="en-US" dirty="0"/>
              </a:p>
            </p:txBody>
          </p:sp>
          <p:sp>
            <p:nvSpPr>
              <p:cNvPr id="11" name="框架 10"/>
              <p:cNvSpPr/>
              <p:nvPr/>
            </p:nvSpPr>
            <p:spPr>
              <a:xfrm>
                <a:off x="7788099" y="5127568"/>
                <a:ext cx="2643448" cy="1267253"/>
              </a:xfrm>
              <a:prstGeom prst="fram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dirty="0">
                    <a:solidFill>
                      <a:schemeClr val="tx1"/>
                    </a:solidFill>
                    <a:latin typeface="華康粗圓體" panose="020F0709000000000000" pitchFamily="49" charset="-120"/>
                    <a:ea typeface="華康粗圓體" panose="020F0709000000000000" pitchFamily="49" charset="-120"/>
                  </a:rPr>
                  <a:t>多元表現</a:t>
                </a:r>
                <a:endParaRPr lang="en-US" altLang="zh-TW" dirty="0">
                  <a:solidFill>
                    <a:schemeClr val="tx1"/>
                  </a:solidFill>
                  <a:latin typeface="華康粗圓體" panose="020F0709000000000000" pitchFamily="49" charset="-120"/>
                  <a:ea typeface="華康粗圓體" panose="020F0709000000000000" pitchFamily="49" charset="-120"/>
                </a:endParaRPr>
              </a:p>
              <a:p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1.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每學年得上傳</a:t>
                </a:r>
                <a:r>
                  <a:rPr lang="en-US" altLang="zh-TW" dirty="0">
                    <a:solidFill>
                      <a:srgbClr val="FF0000"/>
                    </a:solidFill>
                    <a:latin typeface="華康粗圓體" panose="020F0709000000000000" pitchFamily="49" charset="-120"/>
                    <a:ea typeface="華康粗圓體" panose="020F0709000000000000" pitchFamily="49" charset="-120"/>
                  </a:rPr>
                  <a:t>20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件</a:t>
                </a:r>
                <a:endParaRPr lang="en-US" altLang="zh-TW" dirty="0">
                  <a:solidFill>
                    <a:schemeClr val="tx1"/>
                  </a:solidFill>
                  <a:latin typeface="華康細圓體" panose="020F0309000000000000" pitchFamily="49" charset="-120"/>
                  <a:ea typeface="華康細圓體" panose="020F0309000000000000" pitchFamily="49" charset="-120"/>
                </a:endParaRPr>
              </a:p>
              <a:p>
                <a:r>
                  <a:rPr lang="en-US" altLang="zh-TW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2.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每學年勾選</a:t>
                </a:r>
                <a:r>
                  <a:rPr lang="en-US" altLang="zh-TW" dirty="0">
                    <a:solidFill>
                      <a:srgbClr val="FF0000"/>
                    </a:solidFill>
                    <a:latin typeface="華康粗圓體" panose="020F0709000000000000" pitchFamily="49" charset="-120"/>
                    <a:ea typeface="華康粗圓體" panose="020F0709000000000000" pitchFamily="49" charset="-120"/>
                  </a:rPr>
                  <a:t>10</a:t>
                </a:r>
                <a:r>
                  <a:rPr lang="zh-TW" altLang="en-US" dirty="0">
                    <a:solidFill>
                      <a:schemeClr val="tx1"/>
                    </a:solidFill>
                    <a:latin typeface="華康細圓體" panose="020F0309000000000000" pitchFamily="49" charset="-120"/>
                    <a:ea typeface="華康細圓體" panose="020F0309000000000000" pitchFamily="49" charset="-120"/>
                  </a:rPr>
                  <a:t>件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25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451" y="365071"/>
            <a:ext cx="7872153" cy="508455"/>
          </a:xfrm>
          <a:prstGeom prst="rect">
            <a:avLst/>
          </a:prstGeom>
        </p:spPr>
      </p:pic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85" y="1077583"/>
            <a:ext cx="8520545" cy="5489473"/>
          </a:xfrm>
          <a:prstGeom prst="rect">
            <a:avLst/>
          </a:prstGeom>
        </p:spPr>
      </p:pic>
      <p:sp>
        <p:nvSpPr>
          <p:cNvPr id="4" name="框架 3"/>
          <p:cNvSpPr/>
          <p:nvPr/>
        </p:nvSpPr>
        <p:spPr>
          <a:xfrm>
            <a:off x="3768437" y="5012576"/>
            <a:ext cx="1886989" cy="698269"/>
          </a:xfrm>
          <a:prstGeom prst="fram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2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331" y="365127"/>
            <a:ext cx="8560273" cy="6135427"/>
          </a:xfrm>
        </p:spPr>
      </p:pic>
    </p:spTree>
    <p:extLst>
      <p:ext uri="{BB962C8B-B14F-4D97-AF65-F5344CB8AC3E}">
        <p14:creationId xmlns:p14="http://schemas.microsoft.com/office/powerpoint/2010/main" val="214934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10839" y="232124"/>
            <a:ext cx="7886700" cy="1064663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大學預計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109</a:t>
            </a:r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年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4</a:t>
            </a:r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月公告正式版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/>
            </a:r>
            <a:b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</a:br>
            <a:r>
              <a:rPr lang="zh-TW" altLang="en-US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各校系參採</a:t>
            </a:r>
            <a:r>
              <a:rPr lang="zh-TW" altLang="en-US" dirty="0" smtClean="0">
                <a:solidFill>
                  <a:srgbClr val="0070C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考科</a:t>
            </a:r>
            <a:r>
              <a:rPr lang="zh-TW" altLang="en-US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及</a:t>
            </a:r>
            <a:r>
              <a:rPr lang="zh-TW" altLang="en-US" dirty="0" smtClean="0">
                <a:solidFill>
                  <a:srgbClr val="0070C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學習歷程範圍</a:t>
            </a:r>
            <a:endParaRPr lang="zh-TW" altLang="en-US" dirty="0">
              <a:solidFill>
                <a:srgbClr val="0070C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  <p:pic>
        <p:nvPicPr>
          <p:cNvPr id="4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7564" r="727" b="8728"/>
          <a:stretch/>
        </p:blipFill>
        <p:spPr bwMode="auto">
          <a:xfrm>
            <a:off x="1266145" y="1427415"/>
            <a:ext cx="8317080" cy="52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內容版面配置區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96" y="1485900"/>
            <a:ext cx="1571625" cy="157162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33050" y="985939"/>
            <a:ext cx="1336715" cy="369332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草案在這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!!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5" name="內容版面配置區 4" descr="畫面剪輯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634" y="232124"/>
            <a:ext cx="6195591" cy="6496891"/>
          </a:xfrm>
        </p:spPr>
      </p:pic>
    </p:spTree>
    <p:extLst>
      <p:ext uri="{BB962C8B-B14F-4D97-AF65-F5344CB8AC3E}">
        <p14:creationId xmlns:p14="http://schemas.microsoft.com/office/powerpoint/2010/main" val="77895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76753" y="612782"/>
            <a:ext cx="9133730" cy="60694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學習歷程資料評量輔助工具</a:t>
            </a:r>
            <a:r>
              <a:rPr lang="en-US" altLang="zh-TW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-</a:t>
            </a:r>
            <a:r>
              <a:rPr lang="zh-TW" altLang="en-US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開發測試</a:t>
            </a:r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網站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(</a:t>
            </a:r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參考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)</a:t>
            </a:r>
            <a:b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</a:br>
            <a:r>
              <a:rPr lang="en-US" altLang="zh-TW" sz="2700" dirty="0">
                <a:hlinkClick r:id="rId2"/>
              </a:rPr>
              <a:t>http://testeptool.cloud.ncnu.edu.tw/sites/Q0/#nbb</a:t>
            </a:r>
            <a:endParaRPr lang="zh-TW" altLang="en-US" sz="2700" dirty="0"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pic>
        <p:nvPicPr>
          <p:cNvPr id="8" name="圖片 7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7" y="1327638"/>
            <a:ext cx="10990385" cy="5142099"/>
          </a:xfrm>
          <a:prstGeom prst="rect">
            <a:avLst/>
          </a:prstGeom>
        </p:spPr>
      </p:pic>
      <p:pic>
        <p:nvPicPr>
          <p:cNvPr id="10" name="圖片 9" descr="畫面剪輯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6" y="1327637"/>
            <a:ext cx="10990385" cy="5142099"/>
          </a:xfrm>
          <a:prstGeom prst="rect">
            <a:avLst/>
          </a:prstGeom>
        </p:spPr>
      </p:pic>
      <p:pic>
        <p:nvPicPr>
          <p:cNvPr id="11" name="圖片 10" descr="畫面剪輯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5" y="1688850"/>
            <a:ext cx="10990385" cy="2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3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8232717" cy="773718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大學公告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or</a:t>
            </a:r>
            <a:r>
              <a:rPr lang="zh-TW" altLang="en-US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高三前我可以做些什麼</a:t>
            </a:r>
            <a:r>
              <a:rPr lang="en-US" altLang="zh-TW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?</a:t>
            </a:r>
            <a:endParaRPr lang="zh-TW" altLang="en-US" dirty="0"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62" y="1954590"/>
            <a:ext cx="3345964" cy="219843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r="15668"/>
          <a:stretch/>
        </p:blipFill>
        <p:spPr>
          <a:xfrm>
            <a:off x="5942767" y="4360838"/>
            <a:ext cx="4276347" cy="206983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2152651" y="1346663"/>
            <a:ext cx="3117273" cy="3660975"/>
            <a:chOff x="628650" y="1346662"/>
            <a:chExt cx="3117273" cy="3660975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7" t="21477" r="16523" b="6497"/>
            <a:stretch/>
          </p:blipFill>
          <p:spPr>
            <a:xfrm>
              <a:off x="628650" y="1782299"/>
              <a:ext cx="3117273" cy="3225338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56210" y="1346662"/>
              <a:ext cx="2801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華康粗圓體" panose="020F0709000000000000" pitchFamily="49" charset="-120"/>
                  <a:ea typeface="華康粗圓體" panose="020F0709000000000000" pitchFamily="49" charset="-120"/>
                </a:rPr>
                <a:t>三頭六臂參加各種活動</a:t>
              </a: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857702" y="1346662"/>
            <a:ext cx="4693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思考</a:t>
            </a:r>
            <a:r>
              <a:rPr lang="en-US" altLang="zh-TW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:</a:t>
            </a:r>
            <a:r>
              <a:rPr lang="zh-TW" altLang="en-US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雞蛋到底要放同一籃</a:t>
            </a:r>
            <a:r>
              <a:rPr lang="en-US" altLang="zh-TW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?</a:t>
            </a:r>
            <a:r>
              <a:rPr lang="zh-TW" altLang="en-US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還是不同籃</a:t>
            </a:r>
            <a:r>
              <a:rPr lang="en-US" altLang="zh-TW" sz="2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?</a:t>
            </a:r>
            <a:endParaRPr lang="zh-TW" altLang="en-US" sz="2000" dirty="0"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49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28454" y="82494"/>
            <a:ext cx="7886700" cy="1325563"/>
          </a:xfrm>
        </p:spPr>
        <p:txBody>
          <a:bodyPr anchor="ctr">
            <a:normAutofit/>
          </a:bodyPr>
          <a:lstStyle/>
          <a:p>
            <a:r>
              <a:rPr lang="zh-TW" altLang="en-US" sz="4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你可以用這段時間做生涯探索</a:t>
            </a:r>
          </a:p>
        </p:txBody>
      </p:sp>
      <p:pic>
        <p:nvPicPr>
          <p:cNvPr id="4" name="內容版面配置區 3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94" y="1123773"/>
            <a:ext cx="7886700" cy="4136625"/>
          </a:xfrm>
        </p:spPr>
      </p:pic>
      <p:grpSp>
        <p:nvGrpSpPr>
          <p:cNvPr id="7" name="群組 6"/>
          <p:cNvGrpSpPr/>
          <p:nvPr/>
        </p:nvGrpSpPr>
        <p:grpSpPr>
          <a:xfrm>
            <a:off x="6440780" y="2449336"/>
            <a:ext cx="4558146" cy="4051736"/>
            <a:chOff x="4463934" y="2558960"/>
            <a:chExt cx="4558146" cy="4051736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934" y="3192086"/>
              <a:ext cx="4558146" cy="341861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6899564" y="2558960"/>
              <a:ext cx="1687484" cy="4616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華康粗圓體" panose="020F0709000000000000" pitchFamily="49" charset="-120"/>
                  <a:ea typeface="華康粗圓體" panose="020F0709000000000000" pitchFamily="49" charset="-120"/>
                </a:rPr>
                <a:t>從行職業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20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4000" y="87922"/>
            <a:ext cx="9133730" cy="811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生涯的歷程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92" y="1966018"/>
            <a:ext cx="3706376" cy="366985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3"/>
          <a:stretch/>
        </p:blipFill>
        <p:spPr>
          <a:xfrm>
            <a:off x="388880" y="1966018"/>
            <a:ext cx="3613638" cy="366985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3"/>
          <a:stretch/>
        </p:blipFill>
        <p:spPr>
          <a:xfrm>
            <a:off x="7951042" y="1966018"/>
            <a:ext cx="3962400" cy="3669852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1735016" y="1312334"/>
            <a:ext cx="91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探索</a:t>
            </a:r>
            <a:endParaRPr lang="zh-TW" altLang="en-US" sz="2800" b="1" dirty="0">
              <a:solidFill>
                <a:srgbClr val="0070C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521045" y="1312334"/>
            <a:ext cx="91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定向</a:t>
            </a:r>
            <a:endParaRPr lang="zh-TW" altLang="en-US" sz="2800" b="1" dirty="0">
              <a:solidFill>
                <a:srgbClr val="0070C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9476507" y="1312334"/>
            <a:ext cx="91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累積</a:t>
            </a:r>
            <a:endParaRPr lang="zh-TW" altLang="en-US" sz="2800" b="1" dirty="0">
              <a:solidFill>
                <a:srgbClr val="0070C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429630" y="6488668"/>
            <a:ext cx="348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圖片引用自</a:t>
            </a:r>
            <a:r>
              <a:rPr lang="en-US" altLang="zh-TW" dirty="0" err="1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dreamstime</a:t>
            </a:r>
            <a:r>
              <a:rPr lang="zh-TW" altLang="en-US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網站</a:t>
            </a:r>
            <a:endParaRPr lang="zh-TW" altLang="en-US" dirty="0"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69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輔導室提供之生涯探索協助</a:t>
            </a:r>
            <a:endParaRPr lang="zh-TW" altLang="en-US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8572" y="1485899"/>
            <a:ext cx="9134856" cy="4775563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0070C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課程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：高一下生涯規劃課、高三上生命教育課</a:t>
            </a:r>
            <a:endParaRPr lang="en-US" altLang="zh-TW" sz="28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2800" dirty="0" smtClean="0">
                <a:solidFill>
                  <a:schemeClr val="bg2">
                    <a:lumMod val="50000"/>
                  </a:schemeClr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心理測驗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：高一興趣量表、高三學系探索量表</a:t>
            </a:r>
            <a:endParaRPr lang="en-US" altLang="zh-TW" sz="28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講座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：強化心靈運動、校系宣導、高一生涯講座</a:t>
            </a:r>
            <a:endParaRPr lang="en-US" altLang="zh-TW" sz="28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45720" indent="0">
              <a:buNone/>
            </a:pP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 </a:t>
            </a: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          (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其他：教務處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週六通識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講座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圖書館講座</a:t>
            </a: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活動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：高一定向輔導課程、高一學習與生活適應座談、     </a:t>
            </a: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/>
            </a:r>
            <a:b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</a:b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         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高二申請入學分享、高三升學輔導系列活動</a:t>
            </a:r>
            <a:endParaRPr lang="en-US" altLang="zh-TW" sz="28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2800" dirty="0" smtClean="0">
                <a:solidFill>
                  <a:srgbClr val="00B05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個別諮商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：與各班輔導老師約時間</a:t>
            </a: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一律公假</a:t>
            </a:r>
            <a:r>
              <a:rPr lang="en-US" altLang="zh-TW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8014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高一生涯</a:t>
            </a:r>
            <a:r>
              <a:rPr lang="en-US" altLang="zh-TW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~</a:t>
            </a:r>
            <a:br>
              <a:rPr lang="en-US" altLang="zh-TW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</a:br>
            <a:r>
              <a:rPr lang="zh-TW" altLang="en-US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多參與</a:t>
            </a:r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、多探索、多瀏覽</a:t>
            </a:r>
            <a:endParaRPr lang="zh-TW" altLang="en-US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41010"/>
            <a:ext cx="9144000" cy="5216990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65088"/>
            <a:ext cx="1562100" cy="1562100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522522" y="1641010"/>
            <a:ext cx="9135208" cy="5140780"/>
            <a:chOff x="1584080" y="1641010"/>
            <a:chExt cx="9135208" cy="5140780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4"/>
            <a:srcRect l="23040" t="14837" r="24706" b="29739"/>
            <a:stretch/>
          </p:blipFill>
          <p:spPr>
            <a:xfrm>
              <a:off x="1584080" y="1641010"/>
              <a:ext cx="9135208" cy="5140780"/>
            </a:xfrm>
            <a:prstGeom prst="rect">
              <a:avLst/>
            </a:prstGeom>
          </p:spPr>
        </p:pic>
        <p:sp>
          <p:nvSpPr>
            <p:cNvPr id="8" name="橢圓 7"/>
            <p:cNvSpPr/>
            <p:nvPr/>
          </p:nvSpPr>
          <p:spPr>
            <a:xfrm>
              <a:off x="5081954" y="2699238"/>
              <a:ext cx="1239715" cy="94957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1796560" y="5189752"/>
              <a:ext cx="3434862" cy="113756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5491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/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高一生涯</a:t>
            </a:r>
            <a:r>
              <a:rPr lang="en-US" altLang="zh-TW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~</a:t>
            </a:r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  多</a:t>
            </a:r>
            <a:r>
              <a:rPr lang="zh-TW" altLang="en-US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參與、多探索、</a:t>
            </a:r>
            <a:r>
              <a:rPr lang="zh-TW" altLang="en-US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多</a:t>
            </a:r>
            <a:r>
              <a:rPr lang="zh-TW" altLang="en-US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瀏覽</a:t>
            </a:r>
            <a:endParaRPr lang="zh-TW" altLang="en-US" dirty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6911" y="1002041"/>
            <a:ext cx="8410600" cy="541378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zh-TW" altLang="en-US" sz="3200" dirty="0" smtClean="0">
                <a:solidFill>
                  <a:srgbClr val="0070C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網站</a:t>
            </a:r>
            <a:endParaRPr lang="en-US" altLang="zh-TW" sz="3200" dirty="0" smtClean="0">
              <a:solidFill>
                <a:srgbClr val="0070C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en-US" altLang="zh-TW" sz="3200" dirty="0" err="1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ColleGo</a:t>
            </a:r>
            <a:r>
              <a:rPr lang="en-US" altLang="zh-TW" sz="32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! </a:t>
            </a:r>
            <a:r>
              <a:rPr lang="zh-TW" altLang="en-US" sz="3200" dirty="0">
                <a:latin typeface="華康中圓體(P)" panose="020F0500000000000000" pitchFamily="34" charset="-120"/>
                <a:ea typeface="華康中圓體(P)" panose="020F0500000000000000" pitchFamily="34" charset="-120"/>
                <a:hlinkClick r:id="rId2"/>
              </a:rPr>
              <a:t>大學選才與高中育才輔助系統 </a:t>
            </a:r>
            <a:endParaRPr lang="en-US" altLang="zh-TW" sz="32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3200" dirty="0">
                <a:latin typeface="華康中圓體(P)" panose="020F0500000000000000" pitchFamily="34" charset="-120"/>
                <a:ea typeface="華康中圓體(P)" panose="020F0500000000000000" pitchFamily="34" charset="-120"/>
                <a:hlinkClick r:id="rId3"/>
              </a:rPr>
              <a:t>漫步在大學</a:t>
            </a:r>
            <a:endParaRPr lang="en-US" altLang="zh-TW" sz="32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3200" dirty="0" smtClean="0">
                <a:latin typeface="華康中圓體(P)" panose="020F0500000000000000" pitchFamily="34" charset="-120"/>
                <a:ea typeface="華康中圓體(P)" panose="020F0500000000000000" pitchFamily="34" charset="-120"/>
                <a:hlinkClick r:id="rId4"/>
              </a:rPr>
              <a:t>學生生涯輔導網</a:t>
            </a:r>
            <a:endParaRPr lang="en-US" altLang="zh-TW" sz="32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3200" dirty="0">
                <a:latin typeface="華康中圓體(P)" panose="020F0500000000000000" pitchFamily="34" charset="-120"/>
                <a:ea typeface="華康中圓體(P)" panose="020F0500000000000000" pitchFamily="34" charset="-120"/>
                <a:hlinkClick r:id="rId5"/>
              </a:rPr>
              <a:t>本校輔導室網頁</a:t>
            </a:r>
            <a:endParaRPr lang="en-US" altLang="zh-TW" sz="32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45720" indent="0">
              <a:buNone/>
            </a:pPr>
            <a:r>
              <a:rPr lang="zh-TW" altLang="en-US" sz="3200" dirty="0">
                <a:solidFill>
                  <a:srgbClr val="0070C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親身體驗</a:t>
            </a:r>
            <a:endParaRPr lang="en-US" altLang="zh-TW" sz="3200" dirty="0">
              <a:solidFill>
                <a:srgbClr val="0070C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3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大學參訪</a:t>
            </a:r>
          </a:p>
          <a:p>
            <a:r>
              <a:rPr lang="zh-TW" altLang="en-US" sz="3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各校寒暑假營隊</a:t>
            </a:r>
            <a:endParaRPr lang="en-US" altLang="zh-TW" sz="30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endParaRPr lang="zh-TW" altLang="en-US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graphicFrame>
        <p:nvGraphicFramePr>
          <p:cNvPr id="5" name="資料庫圖表 4">
            <a:hlinkClick r:id="rId2"/>
          </p:cNvPr>
          <p:cNvGraphicFramePr/>
          <p:nvPr>
            <p:extLst>
              <p:ext uri="{D42A27DB-BD31-4B8C-83A1-F6EECF244321}">
                <p14:modId xmlns:p14="http://schemas.microsoft.com/office/powerpoint/2010/main" val="487474761"/>
              </p:ext>
            </p:extLst>
          </p:nvPr>
        </p:nvGraphicFramePr>
        <p:xfrm>
          <a:off x="7382734" y="780786"/>
          <a:ext cx="5299461" cy="361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8761" y="5243647"/>
            <a:ext cx="2465354" cy="9944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2982" y="4392943"/>
            <a:ext cx="2584115" cy="102062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37650" y="3258321"/>
            <a:ext cx="2171161" cy="9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0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9698" y="653143"/>
            <a:ext cx="9133730" cy="72886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800" b="1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大學招生委員會聯合會</a:t>
            </a:r>
            <a:r>
              <a:rPr lang="en-US" altLang="zh-TW" sz="3800" b="1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/>
            </a:r>
            <a:br>
              <a:rPr lang="en-US" altLang="zh-TW" sz="3800" b="1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</a:br>
            <a:r>
              <a:rPr lang="en-US" altLang="zh-TW" dirty="0">
                <a:hlinkClick r:id="rId2"/>
              </a:rPr>
              <a:t>http://www.jbcrc.edu.tw/</a:t>
            </a:r>
            <a:endParaRPr lang="zh-TW" altLang="en-US" dirty="0"/>
          </a:p>
        </p:txBody>
      </p:sp>
      <p:pic>
        <p:nvPicPr>
          <p:cNvPr id="6" name="內容版面配置區 5" descr="畫面剪輯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/>
          <a:stretch/>
        </p:blipFill>
        <p:spPr>
          <a:xfrm>
            <a:off x="672062" y="1633945"/>
            <a:ext cx="10148121" cy="5019403"/>
          </a:xfrm>
        </p:spPr>
      </p:pic>
    </p:spTree>
    <p:extLst>
      <p:ext uri="{BB962C8B-B14F-4D97-AF65-F5344CB8AC3E}">
        <p14:creationId xmlns:p14="http://schemas.microsoft.com/office/powerpoint/2010/main" val="257200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lnSpc>
                <a:spcPct val="150000"/>
              </a:lnSpc>
            </a:pPr>
            <a:r>
              <a:rPr lang="zh-TW" altLang="en-US" dirty="0" smtClean="0">
                <a:latin typeface="華康中圓體(P)" panose="020F0500000000000000" pitchFamily="34" charset="-120"/>
                <a:ea typeface="華康中圓體(P)" panose="020F0500000000000000" pitchFamily="34" charset="-120"/>
                <a:sym typeface="Microsoft JhengHei UI" panose="020B0604030504040204" pitchFamily="34" charset="-120"/>
              </a:rPr>
              <a:t>謝謝聆聽</a:t>
            </a:r>
            <a:endParaRPr lang="zh-TW" altLang="en-US" dirty="0">
              <a:latin typeface="華康中圓體(P)" panose="020F0500000000000000" pitchFamily="34" charset="-120"/>
              <a:ea typeface="華康中圓體(P)" panose="020F0500000000000000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返校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880_TF02895270_TF02895270.potx" id="{15BD8E58-BE37-41A7-BD41-6203C8D260CA}" vid="{1F1D5BD3-1C6E-4CC7-BFD3-42C79E72E174}"/>
    </a:ext>
  </a:extLst>
</a:theme>
</file>

<file path=ppt/theme/theme2.xml><?xml version="1.0" encoding="utf-8"?>
<a:theme xmlns:a="http://schemas.openxmlformats.org/drawingml/2006/main" name="Office 佈景主題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小學返校簡報 (寬螢幕)</Template>
  <TotalTime>1021</TotalTime>
  <Words>576</Words>
  <Application>Microsoft Office PowerPoint</Application>
  <PresentationFormat>寬螢幕</PresentationFormat>
  <Paragraphs>102</Paragraphs>
  <Slides>18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9" baseType="lpstr">
      <vt:lpstr>Microsoft JhengHei UI</vt:lpstr>
      <vt:lpstr>Mingliu</vt:lpstr>
      <vt:lpstr>華康中圓體</vt:lpstr>
      <vt:lpstr>華康中圓體(P)</vt:lpstr>
      <vt:lpstr>華康粗圓體</vt:lpstr>
      <vt:lpstr>華康細圓體</vt:lpstr>
      <vt:lpstr>微軟正黑體</vt:lpstr>
      <vt:lpstr>Arial</vt:lpstr>
      <vt:lpstr>Cambria</vt:lpstr>
      <vt:lpstr>Candara</vt:lpstr>
      <vt:lpstr>返校 16x9</vt:lpstr>
      <vt:lpstr>高一親師座談會</vt:lpstr>
      <vt:lpstr>從多元入學管道看學習歷程</vt:lpstr>
      <vt:lpstr>PowerPoint 簡報</vt:lpstr>
      <vt:lpstr>多元入學管道簡略說明</vt:lpstr>
      <vt:lpstr>為什麼要做學習歷程檔案</vt:lpstr>
      <vt:lpstr>PowerPoint 簡報</vt:lpstr>
      <vt:lpstr>PowerPoint 簡報</vt:lpstr>
      <vt:lpstr>PowerPoint 簡報</vt:lpstr>
      <vt:lpstr>大學預計109年4月公告正式版 各校系參採考科及學習歷程範圍</vt:lpstr>
      <vt:lpstr>學習歷程資料評量輔助工具-開發測試網站(參考) http://testeptool.cloud.ncnu.edu.tw/sites/Q0/#nbb</vt:lpstr>
      <vt:lpstr>大學公告or高三前我可以做些什麼?</vt:lpstr>
      <vt:lpstr>你可以用這段時間做生涯探索</vt:lpstr>
      <vt:lpstr>生涯的歷程</vt:lpstr>
      <vt:lpstr>輔導室提供之生涯探索協助</vt:lpstr>
      <vt:lpstr>高一生涯~ 多參與、多探索、多瀏覽</vt:lpstr>
      <vt:lpstr>高一生涯~  多參與、多探索、多瀏覽</vt:lpstr>
      <vt:lpstr>大學招生委員會聯合會 http://www.jbcrc.edu.tw/</vt:lpstr>
      <vt:lpstr>謝謝聆聽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學生們，歡迎！</dc:title>
  <dc:creator>user</dc:creator>
  <cp:lastModifiedBy>Windows 使用者</cp:lastModifiedBy>
  <cp:revision>42</cp:revision>
  <dcterms:created xsi:type="dcterms:W3CDTF">2019-09-03T02:58:37Z</dcterms:created>
  <dcterms:modified xsi:type="dcterms:W3CDTF">2019-09-20T03:03:49Z</dcterms:modified>
</cp:coreProperties>
</file>